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91" r:id="rId3"/>
    <p:sldId id="293" r:id="rId4"/>
    <p:sldId id="294" r:id="rId5"/>
    <p:sldId id="295" r:id="rId6"/>
    <p:sldId id="287" r:id="rId7"/>
    <p:sldId id="286" r:id="rId8"/>
    <p:sldId id="258" r:id="rId9"/>
    <p:sldId id="277" r:id="rId10"/>
    <p:sldId id="259" r:id="rId11"/>
    <p:sldId id="290" r:id="rId1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6396A-0214-4158-9B48-F785F498072D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7AE20-7925-4C21-89A4-A112E70E2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26DDE-DA88-4C7C-A8AE-9D78C4D6E2DC}" type="slidenum">
              <a:rPr lang="ru-RU"/>
              <a:pPr/>
              <a:t>2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24DA-4356-4C32-B597-AF2E66EF4833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4D0-B1C4-4389-AE65-0F98E91ED5D9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13A8-771D-4D98-81E0-4B85C02C3E42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1FD3A-843E-4FA7-915B-2FF870B62470}" type="datetime1">
              <a:rPr lang="ru-RU" smtClean="0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0D289-F2A7-4F87-A98D-16F11F1FB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522D-991D-4749-A653-0330DF064674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6200-6B25-44B1-A431-E80F9C3C6C5F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E4F3-9160-4809-871E-A02515702371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C39E-334D-455E-9F17-F06DBEA5DAF8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4CDA-3CF5-42DB-BE93-697C4604C767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3040-3975-40E1-8594-BD0E0D937166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96A0-F163-450A-B914-D48A7476E943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EFDD-AB4F-4EE3-BF7E-65FC8C1379C7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FBCC-F4AC-4D57-B0CE-4521FE6ED231}" type="datetime1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34E56-4DDE-46C4-9CCF-8629066CE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4316" y="3929066"/>
            <a:ext cx="84296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3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F9ED1-A9FB-441F-819E-529D75EF2E4F}"/>
              </a:ext>
            </a:extLst>
          </p:cNvPr>
          <p:cNvSpPr/>
          <p:nvPr/>
        </p:nvSpPr>
        <p:spPr>
          <a:xfrm>
            <a:off x="1259632" y="2132856"/>
            <a:ext cx="6984776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Модернизация иноязычного образования на основе обновленной когнитивно-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лингвокультурологической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методологии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85786" y="201628"/>
            <a:ext cx="75376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</a:rPr>
              <a:t>ОБЩНОСТЬ ЯЗЫКОВОГО И ИНОЯЗЫЧНОГО ОБРАЗОВАНИЯ</a:t>
            </a:r>
          </a:p>
        </p:txBody>
      </p:sp>
      <p:sp>
        <p:nvSpPr>
          <p:cNvPr id="6" name="Oval 41"/>
          <p:cNvSpPr>
            <a:spLocks noChangeArrowheads="1"/>
          </p:cNvSpPr>
          <p:nvPr/>
        </p:nvSpPr>
        <p:spPr bwMode="auto">
          <a:xfrm>
            <a:off x="142875" y="2357453"/>
            <a:ext cx="2071688" cy="1357313"/>
          </a:xfrm>
          <a:prstGeom prst="ellipse">
            <a:avLst/>
          </a:prstGeom>
          <a:gradFill flip="none" rotWithShape="1">
            <a:gsLst>
              <a:gs pos="87000">
                <a:schemeClr val="accent6">
                  <a:alpha val="63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ЯЗЫКОВОЕ</a:t>
            </a:r>
          </a:p>
          <a:p>
            <a:pPr algn="ctr"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7" name="Oval 42"/>
          <p:cNvSpPr>
            <a:spLocks noChangeArrowheads="1"/>
          </p:cNvSpPr>
          <p:nvPr/>
        </p:nvSpPr>
        <p:spPr bwMode="auto">
          <a:xfrm>
            <a:off x="7000875" y="2285992"/>
            <a:ext cx="2071688" cy="1357313"/>
          </a:xfrm>
          <a:prstGeom prst="ellipse">
            <a:avLst/>
          </a:prstGeom>
          <a:gradFill flip="none" rotWithShape="1">
            <a:gsLst>
              <a:gs pos="89000">
                <a:srgbClr val="8488C4">
                  <a:alpha val="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ИНОЯЗЫЧНОЕ</a:t>
            </a:r>
          </a:p>
          <a:p>
            <a:pPr algn="ctr">
              <a:defRPr/>
            </a:pPr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ОБРАЗОВАНИЕ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71750" y="1500203"/>
            <a:ext cx="4000500" cy="1071563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</a:rPr>
              <a:t>ПОДВЕДЕНИЕ ЯЗЫКОВ ТРИЕДИНСТВА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</a:rPr>
              <a:t> ПОД ЕДИНУЮ </a:t>
            </a:r>
            <a:r>
              <a:rPr lang="ru-RU" sz="1400" b="1" dirty="0">
                <a:solidFill>
                  <a:srgbClr val="990000"/>
                </a:solidFill>
                <a:latin typeface="Tahoma" pitchFamily="34" charset="0"/>
              </a:rPr>
              <a:t>КОГНИТИВНО-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990000"/>
                </a:solidFill>
                <a:latin typeface="Tahoma" pitchFamily="34" charset="0"/>
              </a:rPr>
              <a:t>ЛИНГВОКУЛЬТУРОЛОГИЧЕСКУЮ  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990000"/>
                </a:solidFill>
                <a:latin typeface="Tahoma" pitchFamily="34" charset="0"/>
              </a:rPr>
              <a:t>МЕТОДОЛОГИЮ  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43188" y="3071828"/>
            <a:ext cx="4000500" cy="1071563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</a:rPr>
              <a:t>ОРГАНИЗАЦИОННАЯ ОСНОВА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</a:rPr>
              <a:t>УЧЕБНОГО ПРОЦЕССА-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УРОВНЕВОЕ РАНЖИРОВАНИЕ 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ПРЕДМЕТНОГО СОДЕРЖАНИЯ</a:t>
            </a:r>
            <a:endParaRPr lang="ru-RU" sz="1400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643188" y="4357694"/>
            <a:ext cx="4000514" cy="1285884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algn="ctr" eaLnBrk="1" hangingPunct="1">
              <a:defRPr/>
            </a:pPr>
            <a:endParaRPr lang="ru-RU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МОДЕЛИРОВАНИЕ ОБЩЕНИЯ 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ПО КОММУНИКАТИВНЫМ СФЕРАМ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В ФОРМАТЕ КЛК (ИЛИ) 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ТЕМАТИКО-ТЕКСТОВЫХ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rgbClr val="FF0000"/>
                </a:solidFill>
                <a:latin typeface="Tahoma" pitchFamily="34" charset="0"/>
              </a:rPr>
              <a:t>ЕДИНСТВ</a:t>
            </a:r>
          </a:p>
          <a:p>
            <a:pPr algn="ctr" eaLnBrk="1" hangingPunct="1">
              <a:defRPr/>
            </a:pPr>
            <a:endParaRPr lang="ru-RU" sz="1400" b="1" dirty="0">
              <a:solidFill>
                <a:schemeClr val="accent2">
                  <a:lumMod val="50000"/>
                </a:schemeClr>
              </a:solidFill>
              <a:latin typeface="Tahoma" pitchFamily="34" charset="0"/>
            </a:endParaRPr>
          </a:p>
          <a:p>
            <a:pPr algn="ctr" eaLnBrk="1" hangingPunct="1">
              <a:defRPr/>
            </a:pPr>
            <a:endParaRPr lang="ru-RU" sz="1400" b="1" dirty="0">
              <a:solidFill>
                <a:srgbClr val="990000"/>
              </a:solidFill>
              <a:latin typeface="Tahoma" pitchFamily="34" charset="0"/>
            </a:endParaRPr>
          </a:p>
        </p:txBody>
      </p:sp>
      <p:cxnSp>
        <p:nvCxnSpPr>
          <p:cNvPr id="11" name="Прямая со стрелкой 49"/>
          <p:cNvCxnSpPr>
            <a:cxnSpLocks noChangeShapeType="1"/>
            <a:stCxn id="6" idx="7"/>
            <a:endCxn id="8" idx="1"/>
          </p:cNvCxnSpPr>
          <p:nvPr/>
        </p:nvCxnSpPr>
        <p:spPr bwMode="auto">
          <a:xfrm rot="5400000" flipH="1" flipV="1">
            <a:off x="1981200" y="1965341"/>
            <a:ext cx="520700" cy="6604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2" name="Прямая со стрелкой 51"/>
          <p:cNvCxnSpPr>
            <a:cxnSpLocks noChangeShapeType="1"/>
            <a:stCxn id="6" idx="6"/>
          </p:cNvCxnSpPr>
          <p:nvPr/>
        </p:nvCxnSpPr>
        <p:spPr bwMode="auto">
          <a:xfrm>
            <a:off x="2214563" y="3035316"/>
            <a:ext cx="428625" cy="322262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3" name="Прямая со стрелкой 53"/>
          <p:cNvCxnSpPr>
            <a:cxnSpLocks noChangeShapeType="1"/>
            <a:stCxn id="6" idx="5"/>
            <a:endCxn id="10" idx="1"/>
          </p:cNvCxnSpPr>
          <p:nvPr/>
        </p:nvCxnSpPr>
        <p:spPr bwMode="auto">
          <a:xfrm rot="16200000" flipH="1">
            <a:off x="1534857" y="3892305"/>
            <a:ext cx="1484644" cy="73201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4" name="Прямая со стрелкой 57"/>
          <p:cNvCxnSpPr>
            <a:cxnSpLocks noChangeShapeType="1"/>
            <a:stCxn id="7" idx="1"/>
            <a:endCxn id="8" idx="3"/>
          </p:cNvCxnSpPr>
          <p:nvPr/>
        </p:nvCxnSpPr>
        <p:spPr bwMode="auto">
          <a:xfrm rot="16200000" flipV="1">
            <a:off x="6713869" y="1894367"/>
            <a:ext cx="448781" cy="73201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5" name="Прямая со стрелкой 59"/>
          <p:cNvCxnSpPr>
            <a:cxnSpLocks noChangeShapeType="1"/>
            <a:stCxn id="7" idx="3"/>
            <a:endCxn id="9" idx="3"/>
          </p:cNvCxnSpPr>
          <p:nvPr/>
        </p:nvCxnSpPr>
        <p:spPr bwMode="auto">
          <a:xfrm rot="5400000">
            <a:off x="6892439" y="3195781"/>
            <a:ext cx="163079" cy="660579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6" name="Прямая со стрелкой 62"/>
          <p:cNvCxnSpPr>
            <a:cxnSpLocks noChangeShapeType="1"/>
            <a:stCxn id="7" idx="4"/>
            <a:endCxn id="10" idx="3"/>
          </p:cNvCxnSpPr>
          <p:nvPr/>
        </p:nvCxnSpPr>
        <p:spPr bwMode="auto">
          <a:xfrm rot="5400000">
            <a:off x="6661546" y="3625462"/>
            <a:ext cx="1357331" cy="139301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971550" y="260350"/>
            <a:ext cx="7345363" cy="647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ru-RU" sz="1400" b="1">
                <a:solidFill>
                  <a:srgbClr val="000099"/>
                </a:solidFill>
                <a:latin typeface="Times New Roman" pitchFamily="18" charset="0"/>
              </a:rPr>
              <a:t>НАЦИОНАЛЬНЫЙ ЯЗЫКОВЫЙ  СТАНДАРТ </a:t>
            </a:r>
          </a:p>
          <a:p>
            <a:pPr algn="ctr" eaLnBrk="1" hangingPunct="1"/>
            <a:r>
              <a:rPr lang="ru-RU" sz="1400" b="1">
                <a:solidFill>
                  <a:srgbClr val="000099"/>
                </a:solidFill>
                <a:latin typeface="Times New Roman" pitchFamily="18" charset="0"/>
              </a:rPr>
              <a:t>ПО РЕАЛИЗАЦИИ ПРОГРАММЫ «ТРИЕДИНСТВО ЯЗЫКОВ</a:t>
            </a:r>
            <a:r>
              <a:rPr lang="ru-RU" sz="1600" b="1">
                <a:solidFill>
                  <a:srgbClr val="000099"/>
                </a:solidFill>
                <a:latin typeface="Times New Roman" pitchFamily="18" charset="0"/>
              </a:rPr>
              <a:t>»</a:t>
            </a:r>
          </a:p>
          <a:p>
            <a:pPr algn="ctr" eaLnBrk="1" hangingPunct="1"/>
            <a:r>
              <a:rPr lang="ru-RU" sz="1600" b="1">
                <a:solidFill>
                  <a:srgbClr val="000099"/>
                </a:solidFill>
                <a:latin typeface="Times New Roman" pitchFamily="18" charset="0"/>
              </a:rPr>
              <a:t>(система непрерывного и взаимосвязанного языкового образования)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107950" y="1285874"/>
            <a:ext cx="8856663" cy="5330832"/>
            <a:chOff x="107950" y="3644900"/>
            <a:chExt cx="8856663" cy="3025356"/>
          </a:xfrm>
        </p:grpSpPr>
        <p:sp>
          <p:nvSpPr>
            <p:cNvPr id="21509" name="Line 4"/>
            <p:cNvSpPr>
              <a:spLocks noChangeShapeType="1"/>
            </p:cNvSpPr>
            <p:nvPr/>
          </p:nvSpPr>
          <p:spPr bwMode="auto">
            <a:xfrm>
              <a:off x="1116013" y="4221163"/>
              <a:ext cx="7343775" cy="0"/>
            </a:xfrm>
            <a:prstGeom prst="line">
              <a:avLst/>
            </a:prstGeom>
            <a:noFill/>
            <a:ln w="34925">
              <a:solidFill>
                <a:srgbClr val="000099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1381" name="Rectangle 5"/>
            <p:cNvSpPr>
              <a:spLocks noChangeArrowheads="1"/>
            </p:cNvSpPr>
            <p:nvPr/>
          </p:nvSpPr>
          <p:spPr bwMode="auto">
            <a:xfrm>
              <a:off x="539750" y="3644900"/>
              <a:ext cx="7920038" cy="4315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99CCFF"/>
                </a:gs>
                <a:gs pos="100000">
                  <a:srgbClr val="FFFFFF"/>
                </a:gs>
              </a:gsLst>
              <a:lin ang="2700000" scaled="1"/>
            </a:gradFill>
            <a:ln w="38100" cap="rnd">
              <a:solidFill>
                <a:srgbClr val="800000"/>
              </a:solidFill>
              <a:prstDash val="sysDot"/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100" b="1" i="1" u="sng" dirty="0">
                  <a:solidFill>
                    <a:srgbClr val="990000"/>
                  </a:solidFill>
                  <a:latin typeface="Times New Roman" pitchFamily="18" charset="0"/>
                </a:rPr>
                <a:t>Цель</a:t>
              </a:r>
              <a:r>
                <a:rPr lang="ru-RU" sz="1100" b="1" u="sng" dirty="0">
                  <a:solidFill>
                    <a:srgbClr val="990000"/>
                  </a:solidFill>
                  <a:latin typeface="Times New Roman" pitchFamily="18" charset="0"/>
                </a:rPr>
                <a:t>:</a:t>
              </a:r>
              <a:r>
                <a:rPr lang="ru-RU" sz="1100" b="1" dirty="0">
                  <a:solidFill>
                    <a:srgbClr val="990000"/>
                  </a:solidFill>
                  <a:latin typeface="Times New Roman" pitchFamily="18" charset="0"/>
                </a:rPr>
                <a:t> СИСТЕМА ЦЕНТРАЛИЗОВАННОГО УПРАВЛЕНИЯ ОБРАЗОВАНИЕМ ЯЗЫКАМИ ТРИЕДИНСТВА</a:t>
              </a:r>
            </a:p>
          </p:txBody>
        </p:sp>
        <p:sp>
          <p:nvSpPr>
            <p:cNvPr id="101383" name="Rectangle 7"/>
            <p:cNvSpPr>
              <a:spLocks noChangeArrowheads="1"/>
            </p:cNvSpPr>
            <p:nvPr/>
          </p:nvSpPr>
          <p:spPr bwMode="auto">
            <a:xfrm>
              <a:off x="4643438" y="4436825"/>
              <a:ext cx="1944687" cy="100815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Нормативно-содержательная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представленность каждого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языкового уровня</a:t>
              </a:r>
              <a:r>
                <a:rPr lang="ru-RU" sz="1100">
                  <a:solidFill>
                    <a:srgbClr val="A50021"/>
                  </a:solidFill>
                  <a:latin typeface="Tahoma" pitchFamily="34" charset="0"/>
                </a:rPr>
                <a:t>  </a:t>
              </a:r>
            </a:p>
          </p:txBody>
        </p:sp>
        <p:sp>
          <p:nvSpPr>
            <p:cNvPr id="101384" name="Rectangle 8"/>
            <p:cNvSpPr>
              <a:spLocks noChangeArrowheads="1"/>
            </p:cNvSpPr>
            <p:nvPr/>
          </p:nvSpPr>
          <p:spPr bwMode="auto">
            <a:xfrm>
              <a:off x="2411413" y="4436825"/>
              <a:ext cx="1944687" cy="100815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1100" dirty="0">
                <a:solidFill>
                  <a:srgbClr val="A50021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lang="ru-RU" sz="1100" dirty="0">
                <a:solidFill>
                  <a:srgbClr val="A50021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lang="ru-RU" sz="1100" dirty="0">
                <a:solidFill>
                  <a:srgbClr val="A50021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lang="ru-RU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Закрепленность типовых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уровней за каждой стадией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непрерывной структуры 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системы общего, среднего,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вузовского, послевузовского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образования</a:t>
              </a:r>
            </a:p>
            <a:p>
              <a:pPr algn="ctr" eaLnBrk="1" hangingPunct="1">
                <a:defRPr/>
              </a:pPr>
              <a:endParaRPr lang="ru-RU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lang="ru-RU" sz="1100" dirty="0">
                <a:solidFill>
                  <a:srgbClr val="A50021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lang="ru-RU" sz="1100" dirty="0">
                <a:solidFill>
                  <a:srgbClr val="A50021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A50021"/>
                  </a:solidFill>
                  <a:latin typeface="Tahoma" pitchFamily="34" charset="0"/>
                </a:rPr>
                <a:t>  </a:t>
              </a:r>
            </a:p>
          </p:txBody>
        </p:sp>
        <p:sp>
          <p:nvSpPr>
            <p:cNvPr id="101386" name="Rectangle 10"/>
            <p:cNvSpPr>
              <a:spLocks noChangeArrowheads="1"/>
            </p:cNvSpPr>
            <p:nvPr/>
          </p:nvSpPr>
          <p:spPr bwMode="auto">
            <a:xfrm>
              <a:off x="6858016" y="4365651"/>
              <a:ext cx="2106597" cy="1079324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11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lang="ru-RU" sz="11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Унифицированность 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квалификационно-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качественных требований 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по владению языком, степени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 владения типовыми уровнями 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и социально-функциональными 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000099"/>
                  </a:solidFill>
                  <a:latin typeface="Tahoma" pitchFamily="34" charset="0"/>
                </a:rPr>
                <a:t>языковыми регистрами</a:t>
              </a:r>
            </a:p>
            <a:p>
              <a:pPr algn="ctr" eaLnBrk="1" hangingPunct="1">
                <a:defRPr/>
              </a:pPr>
              <a:r>
                <a:rPr lang="ru-RU" sz="1100">
                  <a:solidFill>
                    <a:srgbClr val="A50021"/>
                  </a:solidFill>
                  <a:latin typeface="Tahoma" pitchFamily="34" charset="0"/>
                </a:rPr>
                <a:t>    </a:t>
              </a:r>
            </a:p>
            <a:p>
              <a:pPr algn="ctr" eaLnBrk="1" hangingPunct="1">
                <a:defRPr/>
              </a:pPr>
              <a:endParaRPr lang="ru-RU" sz="1100">
                <a:solidFill>
                  <a:srgbClr val="A50021"/>
                </a:solidFill>
                <a:latin typeface="Tahoma" pitchFamily="34" charset="0"/>
              </a:endParaRPr>
            </a:p>
          </p:txBody>
        </p:sp>
        <p:sp>
          <p:nvSpPr>
            <p:cNvPr id="101387" name="Rectangle 11"/>
            <p:cNvSpPr>
              <a:spLocks noChangeArrowheads="1"/>
            </p:cNvSpPr>
            <p:nvPr/>
          </p:nvSpPr>
          <p:spPr bwMode="auto">
            <a:xfrm>
              <a:off x="1928794" y="5590932"/>
              <a:ext cx="2303463" cy="1079324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9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Разработанность </a:t>
              </a:r>
            </a:p>
            <a:p>
              <a:pPr algn="ctr" eaLnBrk="1" hangingPunct="1">
                <a:defRPr/>
              </a:pPr>
              <a:r>
                <a:rPr lang="ru-RU" sz="1050" dirty="0" err="1">
                  <a:solidFill>
                    <a:srgbClr val="000099"/>
                  </a:solidFill>
                  <a:latin typeface="Tahoma" pitchFamily="34" charset="0"/>
                </a:rPr>
                <a:t>критериально-параметровой</a:t>
              </a:r>
              <a:endParaRPr lang="ru-RU" sz="105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шкалы измерения языковой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 компетенции и  введение на ее 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основе единого контрольно-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оценочного механизма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владения языком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A50021"/>
                  </a:solidFill>
                  <a:latin typeface="Tahoma" pitchFamily="34" charset="0"/>
                </a:rPr>
                <a:t>  </a:t>
              </a:r>
            </a:p>
          </p:txBody>
        </p:sp>
        <p:sp>
          <p:nvSpPr>
            <p:cNvPr id="101388" name="Rectangle 12"/>
            <p:cNvSpPr>
              <a:spLocks noChangeArrowheads="1"/>
            </p:cNvSpPr>
            <p:nvPr/>
          </p:nvSpPr>
          <p:spPr bwMode="auto">
            <a:xfrm>
              <a:off x="4857752" y="5590933"/>
              <a:ext cx="2303463" cy="107842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План разработки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учебно-методических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и обучающих комплексов для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rgbClr val="000099"/>
                  </a:solidFill>
                  <a:latin typeface="Tahoma" pitchFamily="34" charset="0"/>
                </a:rPr>
                <a:t>каждого уровня</a:t>
              </a:r>
              <a:r>
                <a:rPr lang="ru-RU" sz="1050" dirty="0">
                  <a:solidFill>
                    <a:srgbClr val="A50021"/>
                  </a:solidFill>
                  <a:latin typeface="Tahoma" pitchFamily="34" charset="0"/>
                </a:rPr>
                <a:t>    </a:t>
              </a:r>
            </a:p>
          </p:txBody>
        </p:sp>
        <p:sp>
          <p:nvSpPr>
            <p:cNvPr id="101389" name="Rectangle 13"/>
            <p:cNvSpPr>
              <a:spLocks noChangeArrowheads="1"/>
            </p:cNvSpPr>
            <p:nvPr/>
          </p:nvSpPr>
          <p:spPr bwMode="auto">
            <a:xfrm>
              <a:off x="107950" y="4436825"/>
              <a:ext cx="1943100" cy="100815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Уровневая </a:t>
              </a:r>
              <a:r>
                <a:rPr lang="ru-RU" sz="1100" dirty="0" err="1">
                  <a:solidFill>
                    <a:srgbClr val="000099"/>
                  </a:solidFill>
                  <a:latin typeface="Tahoma" pitchFamily="34" charset="0"/>
                </a:rPr>
                <a:t>ранжированность</a:t>
              </a:r>
              <a:endParaRPr lang="ru-RU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содержания и конечных 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показателей по типовым</a:t>
              </a: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уровням </a:t>
              </a:r>
              <a:r>
                <a:rPr lang="ru-RU" sz="1100" dirty="0" err="1">
                  <a:solidFill>
                    <a:srgbClr val="000099"/>
                  </a:solidFill>
                  <a:latin typeface="Tahoma" pitchFamily="34" charset="0"/>
                </a:rPr>
                <a:t>обученности</a:t>
              </a:r>
              <a:endParaRPr lang="ru-RU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1" hangingPunct="1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 и владения языком</a:t>
              </a:r>
            </a:p>
          </p:txBody>
        </p:sp>
        <p:sp>
          <p:nvSpPr>
            <p:cNvPr id="21517" name="Line 14"/>
            <p:cNvSpPr>
              <a:spLocks noChangeShapeType="1"/>
            </p:cNvSpPr>
            <p:nvPr/>
          </p:nvSpPr>
          <p:spPr bwMode="auto">
            <a:xfrm>
              <a:off x="1116013" y="4221163"/>
              <a:ext cx="0" cy="2159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18" name="Line 15"/>
            <p:cNvSpPr>
              <a:spLocks noChangeShapeType="1"/>
            </p:cNvSpPr>
            <p:nvPr/>
          </p:nvSpPr>
          <p:spPr bwMode="auto">
            <a:xfrm>
              <a:off x="3419475" y="4221163"/>
              <a:ext cx="0" cy="2159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19" name="Line 16"/>
            <p:cNvSpPr>
              <a:spLocks noChangeShapeType="1"/>
            </p:cNvSpPr>
            <p:nvPr/>
          </p:nvSpPr>
          <p:spPr bwMode="auto">
            <a:xfrm>
              <a:off x="5724525" y="4221163"/>
              <a:ext cx="0" cy="2159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20" name="Line 18"/>
            <p:cNvSpPr>
              <a:spLocks noChangeShapeType="1"/>
            </p:cNvSpPr>
            <p:nvPr/>
          </p:nvSpPr>
          <p:spPr bwMode="auto">
            <a:xfrm>
              <a:off x="8459787" y="4221164"/>
              <a:ext cx="45719" cy="153494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21" name="Line 19"/>
            <p:cNvSpPr>
              <a:spLocks noChangeShapeType="1"/>
            </p:cNvSpPr>
            <p:nvPr/>
          </p:nvSpPr>
          <p:spPr bwMode="auto">
            <a:xfrm>
              <a:off x="2240265" y="4212487"/>
              <a:ext cx="45719" cy="1337904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522" name="Line 24"/>
            <p:cNvSpPr>
              <a:spLocks noChangeShapeType="1"/>
            </p:cNvSpPr>
            <p:nvPr/>
          </p:nvSpPr>
          <p:spPr bwMode="auto">
            <a:xfrm>
              <a:off x="6804025" y="4221163"/>
              <a:ext cx="0" cy="136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</p:grpSp>
      <p:pic>
        <p:nvPicPr>
          <p:cNvPr id="19" name="Picture 2" descr="C:\Users\Admin\Desktop\Berik\17.jpg"/>
          <p:cNvPicPr>
            <a:picLocks noChangeAspect="1" noChangeArrowheads="1"/>
          </p:cNvPicPr>
          <p:nvPr/>
        </p:nvPicPr>
        <p:blipFill>
          <a:blip r:embed="rId2"/>
          <a:srcRect l="18719" t="18750" r="15875" b="15625"/>
          <a:stretch>
            <a:fillRect/>
          </a:stretch>
        </p:blipFill>
        <p:spPr bwMode="auto">
          <a:xfrm>
            <a:off x="214282" y="4643446"/>
            <a:ext cx="1401762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C:\Users\Admin\Desktop\Berik\18.jpg"/>
          <p:cNvPicPr>
            <a:picLocks noChangeAspect="1" noChangeArrowheads="1"/>
          </p:cNvPicPr>
          <p:nvPr/>
        </p:nvPicPr>
        <p:blipFill>
          <a:blip r:embed="rId3"/>
          <a:srcRect l="13235" t="17921" r="20589" b="17937"/>
          <a:stretch>
            <a:fillRect/>
          </a:stretch>
        </p:blipFill>
        <p:spPr bwMode="auto">
          <a:xfrm>
            <a:off x="7500958" y="4643446"/>
            <a:ext cx="142876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23" name="Нижний колонтитул 46"/>
          <p:cNvSpPr txBox="1">
            <a:spLocks/>
          </p:cNvSpPr>
          <p:nvPr/>
        </p:nvSpPr>
        <p:spPr>
          <a:xfrm>
            <a:off x="8429652" y="6492899"/>
            <a:ext cx="51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/>
              <a:t>10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93049" y="1454944"/>
            <a:ext cx="2667000" cy="4746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99"/>
            </a:extrusionClr>
          </a:sp3d>
        </p:spPr>
        <p:txBody>
          <a:bodyPr>
            <a:spAutoFit/>
            <a:flatTx/>
          </a:bodyPr>
          <a:lstStyle/>
          <a:p>
            <a:pPr algn="l">
              <a:buFontTx/>
              <a:buChar char="•"/>
            </a:pPr>
            <a:r>
              <a:rPr lang="ru-RU" sz="1600" b="1">
                <a:solidFill>
                  <a:srgbClr val="0000CC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Разработать Государственный стандарт языкового образования РК</a:t>
            </a:r>
          </a:p>
          <a:p>
            <a:pPr algn="l">
              <a:buFontTx/>
              <a:buChar char="•"/>
            </a:pPr>
            <a:r>
              <a:rPr lang="ru-RU" sz="1600" b="1">
                <a:solidFill>
                  <a:srgbClr val="0000CC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Создать единое унифицированное образовательное лингво-и социокультурное пространство</a:t>
            </a:r>
          </a:p>
          <a:p>
            <a:pPr algn="l">
              <a:buFontTx/>
              <a:buChar char="•"/>
            </a:pPr>
            <a:r>
              <a:rPr lang="ru-RU" sz="1600" b="1">
                <a:solidFill>
                  <a:srgbClr val="0000CC"/>
                </a:solidFill>
                <a:latin typeface="Arial" charset="0"/>
              </a:rPr>
              <a:t>Представить его как систему централизованного управления языковым образованием скоординированного по всем языкам триединства и уровням системы образования</a:t>
            </a:r>
          </a:p>
          <a:p>
            <a:pPr algn="l">
              <a:buFontTx/>
              <a:buChar char="•"/>
            </a:pPr>
            <a:endParaRPr lang="ru-RU" sz="1600" b="1">
              <a:solidFill>
                <a:srgbClr val="0000CC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03" name="AutoShape 6"/>
          <p:cNvSpPr>
            <a:spLocks noChangeArrowheads="1"/>
          </p:cNvSpPr>
          <p:nvPr/>
        </p:nvSpPr>
        <p:spPr bwMode="auto">
          <a:xfrm>
            <a:off x="6450013" y="1412875"/>
            <a:ext cx="2514600" cy="431800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Представленность максимального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числа уровней обученности</a:t>
            </a:r>
            <a:r>
              <a:rPr lang="ru-RU" sz="90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1204" name="AutoShape 7"/>
          <p:cNvSpPr>
            <a:spLocks noChangeArrowheads="1"/>
          </p:cNvSpPr>
          <p:nvPr/>
        </p:nvSpPr>
        <p:spPr bwMode="auto">
          <a:xfrm>
            <a:off x="6450013" y="1844675"/>
            <a:ext cx="2514600" cy="574675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Охват всех базовых социально-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функциональных и профессионально-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отраслевых регистров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казахского языка </a:t>
            </a:r>
          </a:p>
        </p:txBody>
      </p:sp>
      <p:sp>
        <p:nvSpPr>
          <p:cNvPr id="51205" name="AutoShape 8"/>
          <p:cNvSpPr>
            <a:spLocks noChangeArrowheads="1"/>
          </p:cNvSpPr>
          <p:nvPr/>
        </p:nvSpPr>
        <p:spPr bwMode="auto">
          <a:xfrm>
            <a:off x="6443663" y="2420938"/>
            <a:ext cx="2514600" cy="576262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Обеспечение необходимого и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объективно-обусловленного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функционального соотношения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языков </a:t>
            </a:r>
          </a:p>
        </p:txBody>
      </p:sp>
      <p:sp>
        <p:nvSpPr>
          <p:cNvPr id="51206" name="AutoShape 9"/>
          <p:cNvSpPr>
            <a:spLocks noChangeArrowheads="1"/>
          </p:cNvSpPr>
          <p:nvPr/>
        </p:nvSpPr>
        <p:spPr bwMode="auto">
          <a:xfrm>
            <a:off x="6372225" y="2997200"/>
            <a:ext cx="2592388" cy="1081088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Обеспечение планомерного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решения вопросов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государственного регулирования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языковой политики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с приоритетным обеспечением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развития государственного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языка   </a:t>
            </a:r>
          </a:p>
        </p:txBody>
      </p:sp>
      <p:sp>
        <p:nvSpPr>
          <p:cNvPr id="51207" name="AutoShape 20"/>
          <p:cNvSpPr>
            <a:spLocks noChangeArrowheads="1"/>
          </p:cNvSpPr>
          <p:nvPr/>
        </p:nvSpPr>
        <p:spPr bwMode="auto">
          <a:xfrm>
            <a:off x="6378575" y="4076700"/>
            <a:ext cx="2514600" cy="719138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Целенаправленный и ускоренный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перевод методики и технологии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обучения казахскому языку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на интерактивно-коммуникативные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рельсы </a:t>
            </a:r>
          </a:p>
        </p:txBody>
      </p:sp>
      <p:sp>
        <p:nvSpPr>
          <p:cNvPr id="51208" name="AutoShape 23"/>
          <p:cNvSpPr>
            <a:spLocks noChangeArrowheads="1"/>
          </p:cNvSpPr>
          <p:nvPr/>
        </p:nvSpPr>
        <p:spPr bwMode="auto">
          <a:xfrm>
            <a:off x="6372225" y="908050"/>
            <a:ext cx="2514600" cy="504825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ГОСО</a:t>
            </a:r>
          </a:p>
        </p:txBody>
      </p:sp>
      <p:sp>
        <p:nvSpPr>
          <p:cNvPr id="51209" name="AutoShape 24"/>
          <p:cNvSpPr>
            <a:spLocks noChangeArrowheads="1"/>
          </p:cNvSpPr>
          <p:nvPr/>
        </p:nvSpPr>
        <p:spPr bwMode="auto">
          <a:xfrm>
            <a:off x="6450013" y="4797425"/>
            <a:ext cx="2514600" cy="792163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Обеспечение отбора и организации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языкового и речекоммуникативного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базиса-тезаурусов по основным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социально-коммуникативным и </a:t>
            </a:r>
          </a:p>
          <a:p>
            <a:r>
              <a:rPr lang="ru-RU" sz="900" b="1">
                <a:solidFill>
                  <a:srgbClr val="0000CC"/>
                </a:solidFill>
                <a:latin typeface="Times New Roman" pitchFamily="18" charset="0"/>
              </a:rPr>
              <a:t>функциональным сферам</a:t>
            </a:r>
            <a:r>
              <a:rPr lang="ru-RU" sz="900">
                <a:solidFill>
                  <a:srgbClr val="0000CC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51210" name="Text Box 26"/>
          <p:cNvSpPr txBox="1">
            <a:spLocks noChangeArrowheads="1"/>
          </p:cNvSpPr>
          <p:nvPr/>
        </p:nvSpPr>
        <p:spPr bwMode="auto">
          <a:xfrm>
            <a:off x="0" y="4763"/>
            <a:ext cx="9144000" cy="831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Направления реализации культурного проекта </a:t>
            </a: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«Триединство языков» в сфере образования и обучения языкам </a:t>
            </a:r>
          </a:p>
        </p:txBody>
      </p:sp>
      <p:sp>
        <p:nvSpPr>
          <p:cNvPr id="51211" name="AutoShape 33"/>
          <p:cNvSpPr>
            <a:spLocks noChangeArrowheads="1"/>
          </p:cNvSpPr>
          <p:nvPr/>
        </p:nvSpPr>
        <p:spPr bwMode="auto">
          <a:xfrm>
            <a:off x="6450013" y="5589588"/>
            <a:ext cx="2514600" cy="1223962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900" dirty="0">
              <a:solidFill>
                <a:srgbClr val="0000CC"/>
              </a:solidFill>
              <a:latin typeface="Times New Roman" pitchFamily="18" charset="0"/>
            </a:endParaRPr>
          </a:p>
          <a:p>
            <a:endParaRPr lang="ru-RU" sz="900" dirty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Создание нормативной базы на основе</a:t>
            </a:r>
          </a:p>
          <a:p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выше отмеченного отбора по каждой </a:t>
            </a:r>
          </a:p>
          <a:p>
            <a:r>
              <a:rPr lang="ru-RU" sz="900" b="1" dirty="0" err="1">
                <a:solidFill>
                  <a:srgbClr val="0000CC"/>
                </a:solidFill>
                <a:latin typeface="Times New Roman" pitchFamily="18" charset="0"/>
              </a:rPr>
              <a:t>социо-коммуникативной</a:t>
            </a:r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 сфере обучения,  </a:t>
            </a:r>
          </a:p>
          <a:p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обеспечив их необходимым и </a:t>
            </a:r>
            <a:r>
              <a:rPr lang="ru-RU" sz="900" b="1" dirty="0" err="1">
                <a:solidFill>
                  <a:srgbClr val="0000CC"/>
                </a:solidFill>
                <a:latin typeface="Times New Roman" pitchFamily="18" charset="0"/>
              </a:rPr>
              <a:t>и</a:t>
            </a:r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соответствующими  содержанию типовых </a:t>
            </a:r>
          </a:p>
          <a:p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уровней телекоммуникационными</a:t>
            </a:r>
          </a:p>
          <a:p>
            <a:r>
              <a:rPr lang="ru-RU" sz="900" b="1" dirty="0">
                <a:solidFill>
                  <a:srgbClr val="0000CC"/>
                </a:solidFill>
                <a:latin typeface="Times New Roman" pitchFamily="18" charset="0"/>
              </a:rPr>
              <a:t>ресурсами </a:t>
            </a:r>
          </a:p>
          <a:p>
            <a:endParaRPr lang="ru-RU" sz="900" b="1" dirty="0">
              <a:solidFill>
                <a:srgbClr val="0000CC"/>
              </a:solidFill>
              <a:latin typeface="Times New Roman" pitchFamily="18" charset="0"/>
            </a:endParaRPr>
          </a:p>
          <a:p>
            <a:endParaRPr lang="ru-RU" sz="9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1212" name="AutoShape 35"/>
          <p:cNvSpPr>
            <a:spLocks noChangeArrowheads="1"/>
          </p:cNvSpPr>
          <p:nvPr/>
        </p:nvSpPr>
        <p:spPr bwMode="auto">
          <a:xfrm>
            <a:off x="3563938" y="1628775"/>
            <a:ext cx="2376487" cy="3455988"/>
          </a:xfrm>
          <a:prstGeom prst="flowChartMultidocumen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>
                <a:solidFill>
                  <a:srgbClr val="0000CC"/>
                </a:solidFill>
                <a:latin typeface="Arial" charset="0"/>
              </a:rPr>
              <a:t>Обеспечение </a:t>
            </a:r>
          </a:p>
          <a:p>
            <a:r>
              <a:rPr lang="ru-RU" sz="1600" b="1">
                <a:solidFill>
                  <a:srgbClr val="0000CC"/>
                </a:solidFill>
                <a:latin typeface="Arial" charset="0"/>
              </a:rPr>
              <a:t>приоритетной </a:t>
            </a:r>
          </a:p>
          <a:p>
            <a:r>
              <a:rPr lang="ru-RU" sz="1600" b="1">
                <a:solidFill>
                  <a:srgbClr val="0000CC"/>
                </a:solidFill>
                <a:latin typeface="Arial" charset="0"/>
              </a:rPr>
              <a:t>роли и </a:t>
            </a:r>
          </a:p>
          <a:p>
            <a:r>
              <a:rPr lang="ru-RU" sz="1600" b="1">
                <a:solidFill>
                  <a:srgbClr val="0000CC"/>
                </a:solidFill>
                <a:latin typeface="Arial" charset="0"/>
              </a:rPr>
              <a:t>внимания к </a:t>
            </a:r>
          </a:p>
          <a:p>
            <a:r>
              <a:rPr lang="ru-RU" sz="1600" b="1">
                <a:solidFill>
                  <a:srgbClr val="0000CC"/>
                </a:solidFill>
                <a:latin typeface="Arial" charset="0"/>
              </a:rPr>
              <a:t>государственному </a:t>
            </a:r>
          </a:p>
          <a:p>
            <a:r>
              <a:rPr lang="ru-RU" sz="1600" b="1">
                <a:solidFill>
                  <a:srgbClr val="0000CC"/>
                </a:solidFill>
                <a:latin typeface="Arial" charset="0"/>
              </a:rPr>
              <a:t>языку</a:t>
            </a:r>
          </a:p>
        </p:txBody>
      </p:sp>
      <p:sp>
        <p:nvSpPr>
          <p:cNvPr id="51213" name="Line 37"/>
          <p:cNvSpPr>
            <a:spLocks noChangeShapeType="1"/>
          </p:cNvSpPr>
          <p:nvPr/>
        </p:nvSpPr>
        <p:spPr bwMode="auto">
          <a:xfrm>
            <a:off x="3124200" y="3213100"/>
            <a:ext cx="43973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14" name="Line 38"/>
          <p:cNvSpPr>
            <a:spLocks noChangeShapeType="1"/>
          </p:cNvSpPr>
          <p:nvPr/>
        </p:nvSpPr>
        <p:spPr bwMode="auto">
          <a:xfrm>
            <a:off x="5940425" y="1628775"/>
            <a:ext cx="511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15" name="Line 39"/>
          <p:cNvSpPr>
            <a:spLocks noChangeShapeType="1"/>
          </p:cNvSpPr>
          <p:nvPr/>
        </p:nvSpPr>
        <p:spPr bwMode="auto">
          <a:xfrm>
            <a:off x="5932488" y="2133600"/>
            <a:ext cx="511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16" name="Line 40"/>
          <p:cNvSpPr>
            <a:spLocks noChangeShapeType="1"/>
          </p:cNvSpPr>
          <p:nvPr/>
        </p:nvSpPr>
        <p:spPr bwMode="auto">
          <a:xfrm>
            <a:off x="5932488" y="2708275"/>
            <a:ext cx="511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17" name="Line 41"/>
          <p:cNvSpPr>
            <a:spLocks noChangeShapeType="1"/>
          </p:cNvSpPr>
          <p:nvPr/>
        </p:nvSpPr>
        <p:spPr bwMode="auto">
          <a:xfrm>
            <a:off x="5932488" y="3500438"/>
            <a:ext cx="4397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18" name="Line 42"/>
          <p:cNvSpPr>
            <a:spLocks noChangeShapeType="1"/>
          </p:cNvSpPr>
          <p:nvPr/>
        </p:nvSpPr>
        <p:spPr bwMode="auto">
          <a:xfrm>
            <a:off x="5580063" y="4365625"/>
            <a:ext cx="79216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19" name="Line 43"/>
          <p:cNvSpPr>
            <a:spLocks noChangeShapeType="1"/>
          </p:cNvSpPr>
          <p:nvPr/>
        </p:nvSpPr>
        <p:spPr bwMode="auto">
          <a:xfrm>
            <a:off x="5356225" y="4508500"/>
            <a:ext cx="1087438" cy="649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20" name="Line 44"/>
          <p:cNvSpPr>
            <a:spLocks noChangeShapeType="1"/>
          </p:cNvSpPr>
          <p:nvPr/>
        </p:nvSpPr>
        <p:spPr bwMode="auto">
          <a:xfrm>
            <a:off x="4787900" y="4797425"/>
            <a:ext cx="1728788" cy="1152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21" name="Line 48"/>
          <p:cNvSpPr>
            <a:spLocks noChangeShapeType="1"/>
          </p:cNvSpPr>
          <p:nvPr/>
        </p:nvSpPr>
        <p:spPr bwMode="auto">
          <a:xfrm flipH="1">
            <a:off x="3132138" y="3500438"/>
            <a:ext cx="431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4E56-4DDE-46C4-9CCF-8629066CE32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>
          <a:xfrm>
            <a:off x="8786842" y="6492875"/>
            <a:ext cx="357158" cy="365125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val 4"/>
          <p:cNvSpPr>
            <a:spLocks noChangeArrowheads="1"/>
          </p:cNvSpPr>
          <p:nvPr/>
        </p:nvSpPr>
        <p:spPr bwMode="auto">
          <a:xfrm>
            <a:off x="395288" y="3644900"/>
            <a:ext cx="8137525" cy="3024188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53251" name="Oval 36"/>
          <p:cNvSpPr>
            <a:spLocks noChangeArrowheads="1"/>
          </p:cNvSpPr>
          <p:nvPr/>
        </p:nvSpPr>
        <p:spPr bwMode="auto">
          <a:xfrm>
            <a:off x="3132138" y="4724400"/>
            <a:ext cx="2447925" cy="865188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2" name="Rectangle 38"/>
          <p:cNvSpPr>
            <a:spLocks noChangeArrowheads="1"/>
          </p:cNvSpPr>
          <p:nvPr/>
        </p:nvSpPr>
        <p:spPr bwMode="auto">
          <a:xfrm>
            <a:off x="3136900" y="4797425"/>
            <a:ext cx="251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000099"/>
                </a:solidFill>
                <a:latin typeface="Arial" charset="0"/>
              </a:rPr>
              <a:t>Основные векторы реализации проекта с целевым финансированием</a:t>
            </a:r>
          </a:p>
        </p:txBody>
      </p:sp>
      <p:sp>
        <p:nvSpPr>
          <p:cNvPr id="53253" name="Line 40"/>
          <p:cNvSpPr>
            <a:spLocks noChangeShapeType="1"/>
          </p:cNvSpPr>
          <p:nvPr/>
        </p:nvSpPr>
        <p:spPr bwMode="auto">
          <a:xfrm>
            <a:off x="1547813" y="4149725"/>
            <a:ext cx="1800225" cy="7191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54" name="Line 43"/>
          <p:cNvSpPr>
            <a:spLocks noChangeShapeType="1"/>
          </p:cNvSpPr>
          <p:nvPr/>
        </p:nvSpPr>
        <p:spPr bwMode="auto">
          <a:xfrm>
            <a:off x="5580063" y="5229225"/>
            <a:ext cx="2592387" cy="5048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55" name="Line 45"/>
          <p:cNvSpPr>
            <a:spLocks noChangeShapeType="1"/>
          </p:cNvSpPr>
          <p:nvPr/>
        </p:nvSpPr>
        <p:spPr bwMode="auto">
          <a:xfrm flipH="1">
            <a:off x="1547813" y="5373688"/>
            <a:ext cx="1800225" cy="863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56" name="Line 88"/>
          <p:cNvSpPr>
            <a:spLocks noChangeShapeType="1"/>
          </p:cNvSpPr>
          <p:nvPr/>
        </p:nvSpPr>
        <p:spPr bwMode="auto">
          <a:xfrm flipV="1">
            <a:off x="5003800" y="3789363"/>
            <a:ext cx="1008063" cy="10080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57" name="Line 122"/>
          <p:cNvSpPr>
            <a:spLocks noChangeShapeType="1"/>
          </p:cNvSpPr>
          <p:nvPr/>
        </p:nvSpPr>
        <p:spPr bwMode="auto">
          <a:xfrm>
            <a:off x="4572000" y="5589588"/>
            <a:ext cx="360363" cy="10795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58" name="Text Box 124"/>
          <p:cNvSpPr txBox="1">
            <a:spLocks noChangeArrowheads="1"/>
          </p:cNvSpPr>
          <p:nvPr/>
        </p:nvSpPr>
        <p:spPr bwMode="auto">
          <a:xfrm>
            <a:off x="1476375" y="246063"/>
            <a:ext cx="649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2400" b="1">
                <a:solidFill>
                  <a:srgbClr val="CC0000"/>
                </a:solidFill>
              </a:rPr>
              <a:t>РАЗВИТИЕ ГОСУДАРСТВЕННОГО ЯЗЫКА</a:t>
            </a:r>
          </a:p>
        </p:txBody>
      </p:sp>
      <p:sp>
        <p:nvSpPr>
          <p:cNvPr id="53259" name="Rectangle 127"/>
          <p:cNvSpPr>
            <a:spLocks noChangeArrowheads="1"/>
          </p:cNvSpPr>
          <p:nvPr/>
        </p:nvSpPr>
        <p:spPr bwMode="auto">
          <a:xfrm>
            <a:off x="107950" y="565675"/>
            <a:ext cx="1944688" cy="1639363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000" b="1" dirty="0">
                <a:solidFill>
                  <a:srgbClr val="000099"/>
                </a:solidFill>
              </a:rPr>
              <a:t>Обеспечить в ГОСО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специальностей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сквозную </a:t>
            </a:r>
            <a:r>
              <a:rPr lang="ru-RU" sz="1000" b="1" dirty="0" err="1">
                <a:solidFill>
                  <a:srgbClr val="000099"/>
                </a:solidFill>
              </a:rPr>
              <a:t>представленность</a:t>
            </a:r>
            <a:r>
              <a:rPr lang="ru-RU" sz="1000" b="1" dirty="0">
                <a:solidFill>
                  <a:srgbClr val="000099"/>
                </a:solidFill>
              </a:rPr>
              <a:t>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казахского языка как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обязательная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дисциплина на всех этапах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обучения</a:t>
            </a:r>
          </a:p>
          <a:p>
            <a:endParaRPr lang="ru-RU" sz="1000" b="1" dirty="0">
              <a:solidFill>
                <a:srgbClr val="A50021"/>
              </a:solidFill>
            </a:endParaRPr>
          </a:p>
        </p:txBody>
      </p:sp>
      <p:sp>
        <p:nvSpPr>
          <p:cNvPr id="53260" name="Rectangle 128"/>
          <p:cNvSpPr>
            <a:spLocks noChangeArrowheads="1"/>
          </p:cNvSpPr>
          <p:nvPr/>
        </p:nvSpPr>
        <p:spPr bwMode="auto">
          <a:xfrm>
            <a:off x="2195513" y="923911"/>
            <a:ext cx="2087562" cy="1641489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Определить перечень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 специальностей,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профессий, по которым знание </a:t>
            </a:r>
            <a:endParaRPr lang="en-US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государственного</a:t>
            </a:r>
            <a:r>
              <a:rPr lang="en-US" sz="1000" b="1" dirty="0">
                <a:solidFill>
                  <a:srgbClr val="000099"/>
                </a:solidFill>
              </a:rPr>
              <a:t> </a:t>
            </a:r>
            <a:r>
              <a:rPr lang="ru-RU" sz="1000" b="1" dirty="0">
                <a:solidFill>
                  <a:srgbClr val="000099"/>
                </a:solidFill>
              </a:rPr>
              <a:t>языка </a:t>
            </a:r>
            <a:endParaRPr lang="en-US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в стандартизированном объеме </a:t>
            </a:r>
            <a:endParaRPr lang="en-US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и с адекватным качеством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 языковых</a:t>
            </a:r>
            <a:endParaRPr lang="en-US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 компетенций является</a:t>
            </a:r>
            <a:r>
              <a:rPr lang="en-US" sz="1000" b="1" dirty="0">
                <a:solidFill>
                  <a:srgbClr val="000099"/>
                </a:solidFill>
              </a:rPr>
              <a:t> </a:t>
            </a:r>
            <a:endParaRPr lang="ru-RU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обязательным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квалификационным требованием</a:t>
            </a:r>
          </a:p>
          <a:p>
            <a:endParaRPr lang="ru-RU" sz="1000" b="1" dirty="0">
              <a:solidFill>
                <a:srgbClr val="000099"/>
              </a:solidFill>
            </a:endParaRPr>
          </a:p>
        </p:txBody>
      </p:sp>
      <p:sp>
        <p:nvSpPr>
          <p:cNvPr id="53261" name="Rectangle 129"/>
          <p:cNvSpPr>
            <a:spLocks noChangeArrowheads="1"/>
          </p:cNvSpPr>
          <p:nvPr/>
        </p:nvSpPr>
        <p:spPr bwMode="auto">
          <a:xfrm>
            <a:off x="4427538" y="1091322"/>
            <a:ext cx="2160587" cy="1832854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0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Модернизация системы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подготовки педагогических и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переводческих кадров по казахскому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языку и оперативное повышение их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качества с обязательной итоговой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аттестацией выпускников по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владению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современными, интерактивными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технологиями обучения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с обеспечением функционально-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коммуникативной направленности </a:t>
            </a:r>
          </a:p>
          <a:p>
            <a:r>
              <a:rPr lang="ru-RU" sz="1000" b="1" dirty="0">
                <a:solidFill>
                  <a:srgbClr val="000099"/>
                </a:solidFill>
              </a:rPr>
              <a:t>предметного содержания  </a:t>
            </a:r>
          </a:p>
          <a:p>
            <a:endParaRPr lang="ru-RU" sz="1000" b="1" dirty="0">
              <a:solidFill>
                <a:srgbClr val="000099"/>
              </a:solidFill>
            </a:endParaRPr>
          </a:p>
        </p:txBody>
      </p:sp>
      <p:sp>
        <p:nvSpPr>
          <p:cNvPr id="53262" name="Rectangle 130"/>
          <p:cNvSpPr>
            <a:spLocks noChangeArrowheads="1"/>
          </p:cNvSpPr>
          <p:nvPr/>
        </p:nvSpPr>
        <p:spPr bwMode="auto">
          <a:xfrm>
            <a:off x="6732588" y="1428736"/>
            <a:ext cx="2232025" cy="1641489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000" b="1">
                <a:solidFill>
                  <a:srgbClr val="000099"/>
                </a:solidFill>
              </a:rPr>
              <a:t>Организовать финансируемый проект</a:t>
            </a:r>
          </a:p>
          <a:p>
            <a:r>
              <a:rPr lang="ru-RU" sz="1000" b="1">
                <a:solidFill>
                  <a:srgbClr val="000099"/>
                </a:solidFill>
              </a:rPr>
              <a:t>на целевую подготовку переводчиков</a:t>
            </a:r>
          </a:p>
          <a:p>
            <a:r>
              <a:rPr lang="ru-RU" sz="1000" b="1">
                <a:solidFill>
                  <a:srgbClr val="000099"/>
                </a:solidFill>
              </a:rPr>
              <a:t>по новым технологиям</a:t>
            </a:r>
          </a:p>
          <a:p>
            <a:r>
              <a:rPr lang="ru-RU" sz="1000" b="1">
                <a:solidFill>
                  <a:srgbClr val="000099"/>
                </a:solidFill>
              </a:rPr>
              <a:t> формирования переводческих кадров </a:t>
            </a:r>
          </a:p>
          <a:p>
            <a:r>
              <a:rPr lang="ru-RU" sz="1000" b="1">
                <a:solidFill>
                  <a:srgbClr val="000099"/>
                </a:solidFill>
              </a:rPr>
              <a:t>с диапазоном работы на всех </a:t>
            </a:r>
          </a:p>
          <a:p>
            <a:r>
              <a:rPr lang="ru-RU" sz="1000" b="1">
                <a:solidFill>
                  <a:srgbClr val="000099"/>
                </a:solidFill>
              </a:rPr>
              <a:t>языках триединства, но со</a:t>
            </a:r>
          </a:p>
          <a:p>
            <a:r>
              <a:rPr lang="ru-RU" sz="1000" b="1">
                <a:solidFill>
                  <a:srgbClr val="000099"/>
                </a:solidFill>
              </a:rPr>
              <a:t> стержневой ролью государственного</a:t>
            </a:r>
          </a:p>
          <a:p>
            <a:r>
              <a:rPr lang="ru-RU" sz="1000" b="1">
                <a:solidFill>
                  <a:srgbClr val="000099"/>
                </a:solidFill>
              </a:rPr>
              <a:t>языка</a:t>
            </a:r>
          </a:p>
        </p:txBody>
      </p:sp>
      <p:sp>
        <p:nvSpPr>
          <p:cNvPr id="53263" name="Text Box 131"/>
          <p:cNvSpPr txBox="1">
            <a:spLocks noChangeArrowheads="1"/>
          </p:cNvSpPr>
          <p:nvPr/>
        </p:nvSpPr>
        <p:spPr bwMode="auto">
          <a:xfrm>
            <a:off x="854075" y="4854575"/>
            <a:ext cx="1911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 b="1">
                <a:solidFill>
                  <a:srgbClr val="000099"/>
                </a:solidFill>
              </a:rPr>
              <a:t>Разработка ГОСО языкового </a:t>
            </a:r>
          </a:p>
          <a:p>
            <a:r>
              <a:rPr lang="ru-RU" sz="900" b="1">
                <a:solidFill>
                  <a:srgbClr val="000099"/>
                </a:solidFill>
              </a:rPr>
              <a:t>образования в РК</a:t>
            </a:r>
          </a:p>
        </p:txBody>
      </p:sp>
      <p:sp>
        <p:nvSpPr>
          <p:cNvPr id="53264" name="Text Box 132"/>
          <p:cNvSpPr txBox="1">
            <a:spLocks noChangeArrowheads="1"/>
          </p:cNvSpPr>
          <p:nvPr/>
        </p:nvSpPr>
        <p:spPr bwMode="auto">
          <a:xfrm>
            <a:off x="2555875" y="3846513"/>
            <a:ext cx="23542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900" b="1">
                <a:solidFill>
                  <a:srgbClr val="000099"/>
                </a:solidFill>
              </a:rPr>
              <a:t>Учебно-методические комплексы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нового поколения для всех уровней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обучения государственному языку</a:t>
            </a:r>
          </a:p>
        </p:txBody>
      </p:sp>
      <p:sp>
        <p:nvSpPr>
          <p:cNvPr id="53265" name="Text Box 133"/>
          <p:cNvSpPr txBox="1">
            <a:spLocks noChangeArrowheads="1"/>
          </p:cNvSpPr>
          <p:nvPr/>
        </p:nvSpPr>
        <p:spPr bwMode="auto">
          <a:xfrm>
            <a:off x="5580063" y="4349750"/>
            <a:ext cx="26765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900" b="1">
                <a:solidFill>
                  <a:srgbClr val="000099"/>
                </a:solidFill>
              </a:rPr>
              <a:t>Разработка электронных обучающих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мультимедийных программ для средних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школ и вузов по государственному языку</a:t>
            </a:r>
          </a:p>
        </p:txBody>
      </p:sp>
      <p:sp>
        <p:nvSpPr>
          <p:cNvPr id="53266" name="Text Box 134"/>
          <p:cNvSpPr txBox="1">
            <a:spLocks noChangeArrowheads="1"/>
          </p:cNvSpPr>
          <p:nvPr/>
        </p:nvSpPr>
        <p:spPr bwMode="auto">
          <a:xfrm>
            <a:off x="5003800" y="5646738"/>
            <a:ext cx="23098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900" b="1">
                <a:solidFill>
                  <a:srgbClr val="000099"/>
                </a:solidFill>
              </a:rPr>
              <a:t>Разработка учебников для 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профессионально-отреслевых 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потребностей по государственному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языку</a:t>
            </a:r>
          </a:p>
        </p:txBody>
      </p:sp>
      <p:sp>
        <p:nvSpPr>
          <p:cNvPr id="53267" name="Text Box 135"/>
          <p:cNvSpPr txBox="1">
            <a:spLocks noChangeArrowheads="1"/>
          </p:cNvSpPr>
          <p:nvPr/>
        </p:nvSpPr>
        <p:spPr bwMode="auto">
          <a:xfrm>
            <a:off x="2124075" y="5862638"/>
            <a:ext cx="23542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900" b="1">
                <a:solidFill>
                  <a:srgbClr val="000099"/>
                </a:solidFill>
              </a:rPr>
              <a:t>Разработка пакета вариативных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 учебных пособий и самоучителей 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для самоподготовки для различных</a:t>
            </a:r>
          </a:p>
          <a:p>
            <a:pPr algn="l"/>
            <a:r>
              <a:rPr lang="ru-RU" sz="900" b="1">
                <a:solidFill>
                  <a:srgbClr val="000099"/>
                </a:solidFill>
              </a:rPr>
              <a:t>категорий пользователей </a:t>
            </a:r>
          </a:p>
        </p:txBody>
      </p:sp>
      <p:sp>
        <p:nvSpPr>
          <p:cNvPr id="53268" name="Line 145"/>
          <p:cNvSpPr>
            <a:spLocks noChangeShapeType="1"/>
          </p:cNvSpPr>
          <p:nvPr/>
        </p:nvSpPr>
        <p:spPr bwMode="auto">
          <a:xfrm flipV="1">
            <a:off x="4284663" y="2924175"/>
            <a:ext cx="1008062" cy="720725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69" name="Line 146"/>
          <p:cNvSpPr>
            <a:spLocks noChangeShapeType="1"/>
          </p:cNvSpPr>
          <p:nvPr/>
        </p:nvSpPr>
        <p:spPr bwMode="auto">
          <a:xfrm flipV="1">
            <a:off x="4284663" y="3070225"/>
            <a:ext cx="3095625" cy="574675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70" name="Line 147"/>
          <p:cNvSpPr>
            <a:spLocks noChangeShapeType="1"/>
          </p:cNvSpPr>
          <p:nvPr/>
        </p:nvSpPr>
        <p:spPr bwMode="auto">
          <a:xfrm flipH="1" flipV="1">
            <a:off x="3203575" y="2565400"/>
            <a:ext cx="1081088" cy="1079500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271" name="Line 148"/>
          <p:cNvSpPr>
            <a:spLocks noChangeShapeType="1"/>
          </p:cNvSpPr>
          <p:nvPr/>
        </p:nvSpPr>
        <p:spPr bwMode="auto">
          <a:xfrm flipH="1" flipV="1">
            <a:off x="1258888" y="2205038"/>
            <a:ext cx="3025775" cy="1439862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8143900" y="6356350"/>
            <a:ext cx="542900" cy="365125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184150" y="274638"/>
            <a:ext cx="8632825" cy="1138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1800">
              <a:solidFill>
                <a:srgbClr val="1C1C1C"/>
              </a:solidFill>
              <a:latin typeface="Arial" charset="0"/>
            </a:endParaRPr>
          </a:p>
          <a:p>
            <a:pPr algn="ctr"/>
            <a:r>
              <a:rPr lang="ru-RU" sz="1800" b="1">
                <a:solidFill>
                  <a:srgbClr val="1C1C1C"/>
                </a:solidFill>
                <a:latin typeface="Arial" charset="0"/>
              </a:rPr>
              <a:t>РАЗВИТИЕ РУССКОГО ЯЗЫКА КАК СРЕДСТВА МЕЖНАЦИОНАЛЬНОГО ОБЩЕНИЯ</a:t>
            </a:r>
            <a:endParaRPr lang="ru-RU" sz="1400" b="1">
              <a:solidFill>
                <a:srgbClr val="1C1C1C"/>
              </a:solidFill>
              <a:latin typeface="Arial" charset="0"/>
            </a:endParaRPr>
          </a:p>
          <a:p>
            <a:pPr algn="ctr"/>
            <a:endParaRPr lang="ru-RU" sz="1400" b="1">
              <a:solidFill>
                <a:srgbClr val="1C1C1C"/>
              </a:solidFill>
              <a:latin typeface="Arial" charset="0"/>
            </a:endParaRPr>
          </a:p>
        </p:txBody>
      </p:sp>
      <p:sp>
        <p:nvSpPr>
          <p:cNvPr id="54275" name="AutoShape 5"/>
          <p:cNvSpPr>
            <a:spLocks noChangeArrowheads="1"/>
          </p:cNvSpPr>
          <p:nvPr/>
        </p:nvSpPr>
        <p:spPr bwMode="auto">
          <a:xfrm>
            <a:off x="2339975" y="1989138"/>
            <a:ext cx="3744913" cy="7921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CC"/>
              </a:gs>
              <a:gs pos="100000">
                <a:schemeClr val="bg1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endParaRPr lang="ru-RU" sz="1400" b="1">
              <a:solidFill>
                <a:srgbClr val="CC0000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1C1C1C"/>
                </a:solidFill>
                <a:latin typeface="Arial" charset="0"/>
              </a:rPr>
              <a:t>Сохранение общекультурных функций </a:t>
            </a:r>
          </a:p>
          <a:p>
            <a:r>
              <a:rPr lang="ru-RU" sz="1400" b="1">
                <a:solidFill>
                  <a:srgbClr val="1C1C1C"/>
                </a:solidFill>
                <a:latin typeface="Arial" charset="0"/>
              </a:rPr>
              <a:t>русского языка</a:t>
            </a:r>
          </a:p>
          <a:p>
            <a:endParaRPr lang="ru-RU" sz="1800">
              <a:latin typeface="Arial" charset="0"/>
            </a:endParaRPr>
          </a:p>
        </p:txBody>
      </p:sp>
      <p:sp>
        <p:nvSpPr>
          <p:cNvPr id="54276" name="Rectangle 8"/>
          <p:cNvSpPr>
            <a:spLocks noChangeArrowheads="1"/>
          </p:cNvSpPr>
          <p:nvPr/>
        </p:nvSpPr>
        <p:spPr bwMode="auto">
          <a:xfrm>
            <a:off x="3348038" y="3575050"/>
            <a:ext cx="2447925" cy="223043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100000">
                <a:srgbClr val="FFFF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ГОСО языкового образования: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сохранение функций русского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языка как языка  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 науки и культуры и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выделить стандартные уровни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3,4,5 для высшего </a:t>
            </a:r>
            <a:r>
              <a:rPr lang="ru-RU" sz="1200" b="1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образования,</a:t>
            </a:r>
          </a:p>
          <a:p>
            <a:r>
              <a:rPr lang="ru-RU" sz="1200" b="1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снабдить</a:t>
            </a:r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 их учебно-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учебно-методическим и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информационно-техническим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оснащением</a:t>
            </a:r>
          </a:p>
          <a:p>
            <a:endParaRPr lang="ru-RU" sz="1200" b="1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7" name="Rectangle 10"/>
          <p:cNvSpPr>
            <a:spLocks noChangeArrowheads="1"/>
          </p:cNvSpPr>
          <p:nvPr/>
        </p:nvSpPr>
        <p:spPr bwMode="auto">
          <a:xfrm>
            <a:off x="179388" y="3575050"/>
            <a:ext cx="2663825" cy="223043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100000">
                <a:srgbClr val="FFFF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Обеспечить учебно-методической,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учебно-прикладной, ресурсной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базой и источниками для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сохранения отмеченных функций</a:t>
            </a:r>
            <a:r>
              <a:rPr lang="ru-RU" sz="12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2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" name="Rectangle 11"/>
          <p:cNvSpPr>
            <a:spLocks noChangeArrowheads="1"/>
          </p:cNvSpPr>
          <p:nvPr/>
        </p:nvSpPr>
        <p:spPr bwMode="auto">
          <a:xfrm>
            <a:off x="6300788" y="3575050"/>
            <a:ext cx="2519362" cy="223043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100000">
                <a:srgbClr val="FFFF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Создание отечественных рече-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коммуникативно-базируемых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учебников русского языка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нового поколения для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казахстанской аудитории с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предметным содержанием, 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отражающим реалии, историю и</a:t>
            </a:r>
          </a:p>
          <a:p>
            <a:r>
              <a:rPr lang="ru-RU" sz="1200" b="1">
                <a:solidFill>
                  <a:srgbClr val="1C1C1C"/>
                </a:solidFill>
                <a:latin typeface="Arial" pitchFamily="34" charset="0"/>
                <a:cs typeface="Arial" pitchFamily="34" charset="0"/>
              </a:rPr>
              <a:t> культуру Казахстана  </a:t>
            </a:r>
            <a:r>
              <a:rPr lang="ru-RU" sz="1200" b="1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9" name="Line 15"/>
          <p:cNvSpPr>
            <a:spLocks noChangeShapeType="1"/>
          </p:cNvSpPr>
          <p:nvPr/>
        </p:nvSpPr>
        <p:spPr bwMode="auto">
          <a:xfrm>
            <a:off x="4211638" y="2852738"/>
            <a:ext cx="0" cy="576262"/>
          </a:xfrm>
          <a:prstGeom prst="line">
            <a:avLst/>
          </a:prstGeom>
          <a:noFill/>
          <a:ln w="349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4280" name="Line 16"/>
          <p:cNvSpPr>
            <a:spLocks noChangeShapeType="1"/>
          </p:cNvSpPr>
          <p:nvPr/>
        </p:nvSpPr>
        <p:spPr bwMode="auto">
          <a:xfrm flipH="1">
            <a:off x="1835150" y="2781300"/>
            <a:ext cx="2376488" cy="576263"/>
          </a:xfrm>
          <a:prstGeom prst="line">
            <a:avLst/>
          </a:prstGeom>
          <a:noFill/>
          <a:ln w="349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4281" name="Line 17"/>
          <p:cNvSpPr>
            <a:spLocks noChangeShapeType="1"/>
          </p:cNvSpPr>
          <p:nvPr/>
        </p:nvSpPr>
        <p:spPr bwMode="auto">
          <a:xfrm>
            <a:off x="4211638" y="2781300"/>
            <a:ext cx="2808287" cy="647700"/>
          </a:xfrm>
          <a:prstGeom prst="line">
            <a:avLst/>
          </a:prstGeom>
          <a:noFill/>
          <a:ln w="349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4282" name="Line 18"/>
          <p:cNvSpPr>
            <a:spLocks noChangeShapeType="1"/>
          </p:cNvSpPr>
          <p:nvPr/>
        </p:nvSpPr>
        <p:spPr bwMode="auto">
          <a:xfrm>
            <a:off x="2987675" y="4292600"/>
            <a:ext cx="360363" cy="0"/>
          </a:xfrm>
          <a:prstGeom prst="line">
            <a:avLst/>
          </a:prstGeom>
          <a:noFill/>
          <a:ln w="28575">
            <a:solidFill>
              <a:srgbClr val="1C1C1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3" name="Line 19"/>
          <p:cNvSpPr>
            <a:spLocks noChangeShapeType="1"/>
          </p:cNvSpPr>
          <p:nvPr/>
        </p:nvSpPr>
        <p:spPr bwMode="auto">
          <a:xfrm flipH="1" flipV="1">
            <a:off x="2987675" y="4652963"/>
            <a:ext cx="36036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4" name="Line 20"/>
          <p:cNvSpPr>
            <a:spLocks noChangeShapeType="1"/>
          </p:cNvSpPr>
          <p:nvPr/>
        </p:nvSpPr>
        <p:spPr bwMode="auto">
          <a:xfrm flipH="1">
            <a:off x="5867400" y="4652963"/>
            <a:ext cx="425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5" name="Line 21"/>
          <p:cNvSpPr>
            <a:spLocks noChangeShapeType="1"/>
          </p:cNvSpPr>
          <p:nvPr/>
        </p:nvSpPr>
        <p:spPr bwMode="auto">
          <a:xfrm>
            <a:off x="5861050" y="4292600"/>
            <a:ext cx="439738" cy="0"/>
          </a:xfrm>
          <a:prstGeom prst="line">
            <a:avLst/>
          </a:prstGeom>
          <a:noFill/>
          <a:ln w="28575">
            <a:solidFill>
              <a:srgbClr val="1C1C1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6" name="Line 22"/>
          <p:cNvSpPr>
            <a:spLocks noChangeShapeType="1"/>
          </p:cNvSpPr>
          <p:nvPr/>
        </p:nvSpPr>
        <p:spPr bwMode="auto">
          <a:xfrm>
            <a:off x="4284663" y="1412875"/>
            <a:ext cx="0" cy="431800"/>
          </a:xfrm>
          <a:prstGeom prst="line">
            <a:avLst/>
          </a:prstGeom>
          <a:noFill/>
          <a:ln w="349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8" name="Text Box 4"/>
          <p:cNvSpPr txBox="1">
            <a:spLocks noChangeArrowheads="1"/>
          </p:cNvSpPr>
          <p:nvPr/>
        </p:nvSpPr>
        <p:spPr bwMode="auto">
          <a:xfrm>
            <a:off x="611188" y="404813"/>
            <a:ext cx="7797800" cy="663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99CC"/>
              </a:gs>
            </a:gsLst>
            <a:path path="shape">
              <a:fillToRect l="50000" t="50000" r="50000" b="50000"/>
            </a:path>
          </a:gradFill>
          <a:ln w="22225">
            <a:solidFill>
              <a:srgbClr val="00008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>
                <a:solidFill>
                  <a:srgbClr val="003399"/>
                </a:solidFill>
              </a:rPr>
              <a:t>РАЗВИТИЕ АНГЛИЙСКОГО ЯЗЫКА КАК ЯЗЫКА ДЕЛОВОГО ОБЩЕНИЯ И ИНТЕГРАЦИИ В ГЛОБАЛЬНУЮ МИРОВУЮ ЭКОНОМИКУ</a:t>
            </a:r>
            <a:r>
              <a:rPr lang="ru-RU" sz="1800" dirty="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55299" name="AutoShape 5"/>
          <p:cNvSpPr>
            <a:spLocks noChangeArrowheads="1"/>
          </p:cNvSpPr>
          <p:nvPr/>
        </p:nvSpPr>
        <p:spPr bwMode="auto">
          <a:xfrm>
            <a:off x="250825" y="1700213"/>
            <a:ext cx="2376488" cy="46085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FF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AutoShape 6"/>
          <p:cNvSpPr>
            <a:spLocks noChangeArrowheads="1"/>
          </p:cNvSpPr>
          <p:nvPr/>
        </p:nvSpPr>
        <p:spPr bwMode="auto">
          <a:xfrm>
            <a:off x="396875" y="2133600"/>
            <a:ext cx="2087563" cy="3816350"/>
          </a:xfrm>
          <a:prstGeom prst="flowChartProcess">
            <a:avLst/>
          </a:pr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Концепция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развития иноязычного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образования РК: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единая национальная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стандартизация по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6 уровневой структуре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«Общеевропейских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стандартных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языковых компетенций»</a:t>
            </a:r>
          </a:p>
        </p:txBody>
      </p:sp>
      <p:sp>
        <p:nvSpPr>
          <p:cNvPr id="55301" name="AutoShape 8"/>
          <p:cNvSpPr>
            <a:spLocks noChangeArrowheads="1"/>
          </p:cNvSpPr>
          <p:nvPr/>
        </p:nvSpPr>
        <p:spPr bwMode="auto">
          <a:xfrm>
            <a:off x="3276600" y="1628775"/>
            <a:ext cx="2376488" cy="47529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33CCFF"/>
              </a:gs>
            </a:gsLst>
            <a:lin ang="18900000" scaled="1"/>
          </a:gra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2" name="AutoShape 9"/>
          <p:cNvSpPr>
            <a:spLocks noChangeArrowheads="1"/>
          </p:cNvSpPr>
          <p:nvPr/>
        </p:nvSpPr>
        <p:spPr bwMode="auto">
          <a:xfrm>
            <a:off x="6299200" y="1700213"/>
            <a:ext cx="2376488" cy="45370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3" name="AutoShape 12"/>
          <p:cNvSpPr>
            <a:spLocks noChangeArrowheads="1"/>
          </p:cNvSpPr>
          <p:nvPr/>
        </p:nvSpPr>
        <p:spPr bwMode="auto">
          <a:xfrm>
            <a:off x="3421063" y="1785926"/>
            <a:ext cx="2087562" cy="4429155"/>
          </a:xfrm>
          <a:prstGeom prst="flowChartProcess">
            <a:avLst/>
          </a:pr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Дальнейшее 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совершенствование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обучения английскому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языку на основе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обновленной методологии 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иноязычного образования</a:t>
            </a:r>
          </a:p>
          <a:p>
            <a:pPr>
              <a:buFontTx/>
              <a:buChar char="-"/>
            </a:pPr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Научно-методические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исследования проблем системного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формирования межкультурной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компетенции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Разработка дифференцированных 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целям учебных программ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нормативно-содержательной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базы для каждой ступени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обучения 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-Модернизация технологической 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модели формирования субъекта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межкультурной коммуникаций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- Подготовка </a:t>
            </a:r>
            <a:r>
              <a:rPr lang="ru-RU" sz="10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лингво</a:t>
            </a:r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культурологических комплексов и </a:t>
            </a:r>
          </a:p>
          <a:p>
            <a:r>
              <a:rPr lang="ru-RU" sz="10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информационно-мультимедийных</a:t>
            </a:r>
            <a:endParaRPr lang="ru-RU" sz="1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пакетов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-Разработка системы контрольно-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измерительных стандартных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заданий для каждого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уровня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-Внедрение </a:t>
            </a:r>
            <a:r>
              <a:rPr lang="ru-RU" sz="10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международно</a:t>
            </a:r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ru-RU" sz="1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стандартной квалиметрии</a:t>
            </a:r>
          </a:p>
        </p:txBody>
      </p:sp>
      <p:sp>
        <p:nvSpPr>
          <p:cNvPr id="55304" name="AutoShape 13"/>
          <p:cNvSpPr>
            <a:spLocks noChangeArrowheads="1"/>
          </p:cNvSpPr>
          <p:nvPr/>
        </p:nvSpPr>
        <p:spPr bwMode="auto">
          <a:xfrm>
            <a:off x="6445250" y="1916113"/>
            <a:ext cx="2087563" cy="3960812"/>
          </a:xfrm>
          <a:prstGeom prst="flowChartProcess">
            <a:avLst/>
          </a:pr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Целевая подготовка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кадров:</a:t>
            </a:r>
          </a:p>
          <a:p>
            <a:endParaRPr lang="ru-RU" sz="1000" b="1" u="sng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 u="sng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 u="sng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педагогических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вариативной системы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обучения ИЯ</a:t>
            </a: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 u="sng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переводческих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государственных ведомств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и служб</a:t>
            </a:r>
            <a:r>
              <a:rPr lang="ru-RU" sz="1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5305" name="Line 14"/>
          <p:cNvSpPr>
            <a:spLocks noChangeShapeType="1"/>
          </p:cNvSpPr>
          <p:nvPr/>
        </p:nvSpPr>
        <p:spPr bwMode="auto">
          <a:xfrm flipH="1">
            <a:off x="1763713" y="1052513"/>
            <a:ext cx="2736850" cy="6477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6" name="Line 15"/>
          <p:cNvSpPr>
            <a:spLocks noChangeShapeType="1"/>
          </p:cNvSpPr>
          <p:nvPr/>
        </p:nvSpPr>
        <p:spPr bwMode="auto">
          <a:xfrm>
            <a:off x="4643438" y="1052513"/>
            <a:ext cx="2736850" cy="6477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7" name="Line 16"/>
          <p:cNvSpPr>
            <a:spLocks noChangeShapeType="1"/>
          </p:cNvSpPr>
          <p:nvPr/>
        </p:nvSpPr>
        <p:spPr bwMode="auto">
          <a:xfrm flipH="1">
            <a:off x="4572000" y="1052513"/>
            <a:ext cx="0" cy="576262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8" name="Line 17"/>
          <p:cNvSpPr>
            <a:spLocks noChangeShapeType="1"/>
          </p:cNvSpPr>
          <p:nvPr/>
        </p:nvSpPr>
        <p:spPr bwMode="auto">
          <a:xfrm flipV="1">
            <a:off x="2627313" y="3933825"/>
            <a:ext cx="649287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9" name="Line 18"/>
          <p:cNvSpPr>
            <a:spLocks noChangeShapeType="1"/>
          </p:cNvSpPr>
          <p:nvPr/>
        </p:nvSpPr>
        <p:spPr bwMode="auto">
          <a:xfrm flipV="1">
            <a:off x="5651500" y="3933825"/>
            <a:ext cx="649288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10" name="Line 19"/>
          <p:cNvSpPr>
            <a:spLocks noChangeShapeType="1"/>
          </p:cNvSpPr>
          <p:nvPr/>
        </p:nvSpPr>
        <p:spPr bwMode="auto">
          <a:xfrm flipH="1" flipV="1">
            <a:off x="5651500" y="4437063"/>
            <a:ext cx="6477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11" name="Line 20"/>
          <p:cNvSpPr>
            <a:spLocks noChangeShapeType="1"/>
          </p:cNvSpPr>
          <p:nvPr/>
        </p:nvSpPr>
        <p:spPr bwMode="auto">
          <a:xfrm flipH="1" flipV="1">
            <a:off x="2628900" y="4437063"/>
            <a:ext cx="6477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12" name="AutoShape 22"/>
          <p:cNvSpPr>
            <a:spLocks noChangeArrowheads="1"/>
          </p:cNvSpPr>
          <p:nvPr/>
        </p:nvSpPr>
        <p:spPr bwMode="auto">
          <a:xfrm>
            <a:off x="395288" y="2133600"/>
            <a:ext cx="2087562" cy="1366838"/>
          </a:xfrm>
          <a:prstGeom prst="flowChartProcess">
            <a:avLst/>
          </a:pr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Обновленный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методологический базис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иноязычного образования: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когнитивно-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лингвокультурологическая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теория </a:t>
            </a:r>
          </a:p>
          <a:p>
            <a:r>
              <a:rPr lang="ru-RU" sz="1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(язык+культура+личность) </a:t>
            </a: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13" name="Line 23"/>
          <p:cNvSpPr>
            <a:spLocks noChangeShapeType="1"/>
          </p:cNvSpPr>
          <p:nvPr/>
        </p:nvSpPr>
        <p:spPr bwMode="auto">
          <a:xfrm flipH="1">
            <a:off x="1476375" y="3500438"/>
            <a:ext cx="0" cy="36036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35238" y="1889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 sz="160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01763" y="65088"/>
            <a:ext cx="6373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990000"/>
                </a:solidFill>
              </a:rPr>
              <a:t>НАЦИОНАЛЬНО-АДАПТИВНЫЕ </a:t>
            </a:r>
          </a:p>
          <a:p>
            <a:pPr algn="ctr" eaLnBrk="0" hangingPunct="0"/>
            <a:r>
              <a:rPr lang="ru-RU" b="1" dirty="0">
                <a:solidFill>
                  <a:srgbClr val="990000"/>
                </a:solidFill>
              </a:rPr>
              <a:t>СТАНДАРТНЫЕ УРОВНИ ЯЗЫКОВЫХ КОМПЕТЕНЦИЙ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40200" y="4652963"/>
            <a:ext cx="792163" cy="647700"/>
          </a:xfrm>
          <a:prstGeom prst="rect">
            <a:avLst/>
          </a:prstGeom>
          <a:gradFill rotWithShape="1">
            <a:gsLst>
              <a:gs pos="0">
                <a:srgbClr val="66CCFF">
                  <a:alpha val="39998"/>
                </a:srgbClr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ru-RU" b="1">
                <a:solidFill>
                  <a:srgbClr val="0033CC"/>
                </a:solidFill>
              </a:rPr>
              <a:t>С2 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4140200" y="908050"/>
            <a:ext cx="792163" cy="649288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А1</a:t>
            </a:r>
          </a:p>
        </p:txBody>
      </p:sp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4140200" y="1557338"/>
            <a:ext cx="792163" cy="641350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А2</a:t>
            </a:r>
          </a:p>
        </p:txBody>
      </p:sp>
      <p:sp>
        <p:nvSpPr>
          <p:cNvPr id="105499" name="Rectangle 27"/>
          <p:cNvSpPr>
            <a:spLocks noChangeArrowheads="1"/>
          </p:cNvSpPr>
          <p:nvPr/>
        </p:nvSpPr>
        <p:spPr bwMode="auto">
          <a:xfrm>
            <a:off x="4140200" y="2205038"/>
            <a:ext cx="792163" cy="936625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В1</a:t>
            </a:r>
          </a:p>
        </p:txBody>
      </p:sp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4140200" y="3141663"/>
            <a:ext cx="792163" cy="935037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В2</a:t>
            </a:r>
          </a:p>
        </p:txBody>
      </p:sp>
      <p:sp>
        <p:nvSpPr>
          <p:cNvPr id="105501" name="Rectangle 29"/>
          <p:cNvSpPr>
            <a:spLocks noChangeArrowheads="1"/>
          </p:cNvSpPr>
          <p:nvPr/>
        </p:nvSpPr>
        <p:spPr bwMode="auto">
          <a:xfrm>
            <a:off x="4140200" y="4076700"/>
            <a:ext cx="792163" cy="576263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С1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4932363" y="908050"/>
            <a:ext cx="4032250" cy="53292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FFFF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7189" name="Rectangle 23"/>
          <p:cNvSpPr>
            <a:spLocks noChangeArrowheads="1"/>
          </p:cNvSpPr>
          <p:nvPr/>
        </p:nvSpPr>
        <p:spPr bwMode="auto">
          <a:xfrm>
            <a:off x="323850" y="881063"/>
            <a:ext cx="3816350" cy="535622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endParaRPr lang="ru-RU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804" name="Rectangle 35"/>
          <p:cNvSpPr>
            <a:spLocks noChangeArrowheads="1"/>
          </p:cNvSpPr>
          <p:nvPr/>
        </p:nvSpPr>
        <p:spPr bwMode="auto">
          <a:xfrm>
            <a:off x="323850" y="908050"/>
            <a:ext cx="3816350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МИНИМАЛЬНОЙ ДОСТАТОЧНОСТИ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5" name="Rectangle 9"/>
          <p:cNvSpPr>
            <a:spLocks noChangeArrowheads="1"/>
          </p:cNvSpPr>
          <p:nvPr/>
        </p:nvSpPr>
        <p:spPr bwMode="auto">
          <a:xfrm>
            <a:off x="4932363" y="908050"/>
            <a:ext cx="3960812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ПЕРВЫЙ 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06" name="Rectangle 35"/>
          <p:cNvSpPr>
            <a:spLocks noChangeArrowheads="1"/>
          </p:cNvSpPr>
          <p:nvPr/>
        </p:nvSpPr>
        <p:spPr bwMode="auto">
          <a:xfrm>
            <a:off x="323850" y="2205038"/>
            <a:ext cx="381635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БАЗОВОЙ ДОСТАТОЧНОСТИ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07" name="Rectangle 9"/>
          <p:cNvSpPr>
            <a:spLocks noChangeArrowheads="1"/>
          </p:cNvSpPr>
          <p:nvPr/>
        </p:nvSpPr>
        <p:spPr bwMode="auto">
          <a:xfrm>
            <a:off x="4932363" y="2205038"/>
            <a:ext cx="3960812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08" name="Rectangle 35"/>
          <p:cNvSpPr>
            <a:spLocks noChangeArrowheads="1"/>
          </p:cNvSpPr>
          <p:nvPr/>
        </p:nvSpPr>
        <p:spPr bwMode="auto">
          <a:xfrm>
            <a:off x="323850" y="3140075"/>
            <a:ext cx="381635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БАЗОВОЙ СТАНДАРТНОСТИ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09" name="Rectangle 35"/>
          <p:cNvSpPr>
            <a:spLocks noChangeArrowheads="1"/>
          </p:cNvSpPr>
          <p:nvPr/>
        </p:nvSpPr>
        <p:spPr bwMode="auto">
          <a:xfrm>
            <a:off x="323850" y="4076700"/>
            <a:ext cx="3816350" cy="12239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СВЕРХ-БАЗОВОЙ СТАНДАРТНОСТИ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10" name="Rectangle 35"/>
          <p:cNvSpPr>
            <a:spLocks noChangeArrowheads="1"/>
          </p:cNvSpPr>
          <p:nvPr/>
        </p:nvSpPr>
        <p:spPr bwMode="auto">
          <a:xfrm>
            <a:off x="323850" y="5300663"/>
            <a:ext cx="381635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МАКСИМАЛЬНО-ДОСТАТОЧНЫЙ УРОВЕНЬ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11" name="Rectangle 9"/>
          <p:cNvSpPr>
            <a:spLocks noChangeArrowheads="1"/>
          </p:cNvSpPr>
          <p:nvPr/>
        </p:nvSpPr>
        <p:spPr bwMode="auto">
          <a:xfrm>
            <a:off x="4932363" y="3140075"/>
            <a:ext cx="3960812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12" name="Rectangle 9"/>
          <p:cNvSpPr>
            <a:spLocks noChangeArrowheads="1"/>
          </p:cNvSpPr>
          <p:nvPr/>
        </p:nvSpPr>
        <p:spPr bwMode="auto">
          <a:xfrm>
            <a:off x="4932363" y="4076700"/>
            <a:ext cx="3960812" cy="1152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IV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 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IV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13" name="Rectangle 9"/>
          <p:cNvSpPr>
            <a:spLocks noChangeArrowheads="1"/>
          </p:cNvSpPr>
          <p:nvPr/>
        </p:nvSpPr>
        <p:spPr bwMode="auto">
          <a:xfrm>
            <a:off x="4932363" y="5229225"/>
            <a:ext cx="3960812" cy="10080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V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 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V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05508" name="Rectangle 36"/>
          <p:cNvSpPr>
            <a:spLocks noChangeArrowheads="1"/>
          </p:cNvSpPr>
          <p:nvPr/>
        </p:nvSpPr>
        <p:spPr bwMode="auto">
          <a:xfrm>
            <a:off x="4140200" y="5300663"/>
            <a:ext cx="792163" cy="936625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С3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z="1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1128713" y="-26988"/>
            <a:ext cx="6756400" cy="6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ru-RU">
                <a:solidFill>
                  <a:srgbClr val="000099"/>
                </a:solidFill>
              </a:rPr>
              <a:t>УНИВЕРСАЛЬНАЯ КОНЦЕПЦИЯ И СТРУКТУРА</a:t>
            </a:r>
            <a:r>
              <a:rPr lang="en-US">
                <a:solidFill>
                  <a:srgbClr val="000099"/>
                </a:solidFill>
              </a:rPr>
              <a:t> </a:t>
            </a:r>
            <a:r>
              <a:rPr lang="ru-RU">
                <a:solidFill>
                  <a:srgbClr val="000099"/>
                </a:solidFill>
              </a:rPr>
              <a:t>ФОРМИРОВАНИЯ ПОЛИЯЗЫЧИЯ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-33" y="1844675"/>
            <a:ext cx="649288" cy="863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>
                <a:solidFill>
                  <a:schemeClr val="bg1"/>
                </a:solidFill>
              </a:rPr>
              <a:t>С2 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649255" y="4078288"/>
            <a:ext cx="2159000" cy="13668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Начальное образование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(1-4 </a:t>
            </a:r>
            <a:r>
              <a:rPr lang="ru-RU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кл</a:t>
            </a: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.)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-33" y="5445125"/>
            <a:ext cx="649288" cy="720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>
                <a:solidFill>
                  <a:schemeClr val="bg1"/>
                </a:solidFill>
              </a:rPr>
              <a:t>А1</a:t>
            </a: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649255" y="5446713"/>
            <a:ext cx="2159000" cy="719137"/>
          </a:xfrm>
          <a:prstGeom prst="rect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chemeClr val="bg1"/>
                </a:solidFill>
              </a:rPr>
              <a:t>Дошкольное образование</a:t>
            </a:r>
          </a:p>
          <a:p>
            <a:pPr algn="ctr" eaLnBrk="1" hangingPunct="1">
              <a:spcBef>
                <a:spcPct val="20000"/>
              </a:spcBef>
            </a:pPr>
            <a:endParaRPr lang="ru-RU" sz="1200" b="1">
              <a:solidFill>
                <a:schemeClr val="bg1"/>
              </a:solidFill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649255" y="3357563"/>
            <a:ext cx="2159000" cy="719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200" b="1" dirty="0">
                <a:solidFill>
                  <a:srgbClr val="FF0000"/>
                </a:solidFill>
              </a:rPr>
              <a:t>Основное образование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 dirty="0">
                <a:solidFill>
                  <a:srgbClr val="FF0000"/>
                </a:solidFill>
              </a:rPr>
              <a:t>(5-10 </a:t>
            </a:r>
            <a:r>
              <a:rPr lang="ru-RU" sz="1200" b="1" dirty="0" err="1">
                <a:solidFill>
                  <a:srgbClr val="FF0000"/>
                </a:solidFill>
              </a:rPr>
              <a:t>кл</a:t>
            </a:r>
            <a:r>
              <a:rPr lang="ru-RU" sz="1200" b="1" dirty="0">
                <a:solidFill>
                  <a:srgbClr val="FF0000"/>
                </a:solidFill>
              </a:rPr>
              <a:t>.)</a:t>
            </a: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649255" y="1843088"/>
            <a:ext cx="2159000" cy="865187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chemeClr val="bg1"/>
                </a:solidFill>
              </a:rPr>
              <a:t>Высшее профессиональное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chemeClr val="bg1"/>
                </a:solidFill>
              </a:rPr>
              <a:t>образование, </a:t>
            </a:r>
            <a:r>
              <a:rPr lang="en-US" sz="1200" b="1">
                <a:solidFill>
                  <a:schemeClr val="bg1"/>
                </a:solidFill>
              </a:rPr>
              <a:t>LSP, LAP</a:t>
            </a:r>
            <a:endParaRPr lang="ru-RU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ru-RU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ru-RU" sz="1100">
              <a:solidFill>
                <a:schemeClr val="bg1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2808255" y="5446713"/>
            <a:ext cx="3313112" cy="4302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</a:rPr>
              <a:t>Начальное образование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</a:rPr>
              <a:t>(1-4 кл.)</a:t>
            </a:r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2779680" y="4078288"/>
            <a:ext cx="3341687" cy="1366837"/>
          </a:xfrm>
          <a:prstGeom prst="rect">
            <a:avLst/>
          </a:prstGeom>
          <a:solidFill>
            <a:srgbClr val="FFFF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rgbClr val="FF0000"/>
                </a:solidFill>
              </a:rPr>
              <a:t>Основное образование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rgbClr val="FF0000"/>
                </a:solidFill>
              </a:rPr>
              <a:t>(5-10 кл.)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6121367" y="4643446"/>
            <a:ext cx="2486055" cy="1449379"/>
          </a:xfrm>
          <a:prstGeom prst="rect">
            <a:avLst/>
          </a:prstGeom>
          <a:solidFill>
            <a:srgbClr val="FFFF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rgbClr val="FF0000"/>
                </a:solidFill>
              </a:rPr>
              <a:t>Основное иноязычное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rgbClr val="FF0000"/>
                </a:solidFill>
              </a:rPr>
              <a:t>образование (5-11 </a:t>
            </a:r>
            <a:r>
              <a:rPr lang="ru-RU" sz="1100" b="1" dirty="0" err="1">
                <a:solidFill>
                  <a:srgbClr val="FF0000"/>
                </a:solidFill>
              </a:rPr>
              <a:t>кл</a:t>
            </a:r>
            <a:r>
              <a:rPr lang="ru-RU" sz="1100" b="1" dirty="0">
                <a:solidFill>
                  <a:srgbClr val="FF0000"/>
                </a:solidFill>
              </a:rPr>
              <a:t>.)</a:t>
            </a:r>
          </a:p>
        </p:txBody>
      </p:sp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2808255" y="3429000"/>
            <a:ext cx="1657350" cy="6477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Среднее профильное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(</a:t>
            </a:r>
            <a:r>
              <a:rPr lang="en-US" sz="1100" b="1">
                <a:solidFill>
                  <a:schemeClr val="bg1"/>
                </a:solidFill>
              </a:rPr>
              <a:t>LSP, LAP</a:t>
            </a:r>
            <a:r>
              <a:rPr lang="ru-RU" sz="1100" b="1">
                <a:solidFill>
                  <a:schemeClr val="bg1"/>
                </a:solidFill>
              </a:rPr>
              <a:t> усеч.)</a:t>
            </a:r>
          </a:p>
        </p:txBody>
      </p:sp>
      <p:sp>
        <p:nvSpPr>
          <p:cNvPr id="105486" name="Rectangle 14"/>
          <p:cNvSpPr>
            <a:spLocks noChangeArrowheads="1"/>
          </p:cNvSpPr>
          <p:nvPr/>
        </p:nvSpPr>
        <p:spPr bwMode="auto">
          <a:xfrm>
            <a:off x="4465605" y="3429000"/>
            <a:ext cx="1655762" cy="6477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Среднее техническое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и профессиональное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100" b="1">
                <a:solidFill>
                  <a:schemeClr val="bg1"/>
                </a:solidFill>
              </a:rPr>
              <a:t>LSP</a:t>
            </a:r>
            <a:r>
              <a:rPr lang="ru-RU" sz="1100" b="1">
                <a:solidFill>
                  <a:schemeClr val="bg1"/>
                </a:solidFill>
              </a:rPr>
              <a:t>/усеч.</a:t>
            </a:r>
          </a:p>
        </p:txBody>
      </p:sp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4465605" y="2708275"/>
            <a:ext cx="1655762" cy="72072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Послесреднее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профессиональное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 </a:t>
            </a:r>
            <a:r>
              <a:rPr lang="en-US" sz="1100" b="1">
                <a:solidFill>
                  <a:schemeClr val="bg1"/>
                </a:solidFill>
              </a:rPr>
              <a:t>LSP</a:t>
            </a:r>
            <a:endParaRPr lang="ru-RU" sz="1100" b="1">
              <a:solidFill>
                <a:schemeClr val="bg1"/>
              </a:solidFill>
            </a:endParaRPr>
          </a:p>
        </p:txBody>
      </p:sp>
      <p:sp>
        <p:nvSpPr>
          <p:cNvPr id="105488" name="Rectangle 16"/>
          <p:cNvSpPr>
            <a:spLocks noChangeArrowheads="1"/>
          </p:cNvSpPr>
          <p:nvPr/>
        </p:nvSpPr>
        <p:spPr bwMode="auto">
          <a:xfrm>
            <a:off x="2808255" y="2708275"/>
            <a:ext cx="1657350" cy="72072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endParaRPr lang="ru-RU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Высшее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образование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 </a:t>
            </a:r>
            <a:r>
              <a:rPr lang="en-US" sz="1100" b="1">
                <a:solidFill>
                  <a:schemeClr val="bg1"/>
                </a:solidFill>
              </a:rPr>
              <a:t>LSP, LAP</a:t>
            </a:r>
          </a:p>
          <a:p>
            <a:pPr algn="ctr" eaLnBrk="1" hangingPunct="1">
              <a:spcBef>
                <a:spcPct val="20000"/>
              </a:spcBef>
            </a:pPr>
            <a:endParaRPr lang="ru-RU" sz="1100">
              <a:solidFill>
                <a:schemeClr val="bg1"/>
              </a:solidFill>
            </a:endParaRPr>
          </a:p>
        </p:txBody>
      </p:sp>
      <p:sp>
        <p:nvSpPr>
          <p:cNvPr id="105489" name="Rectangle 17"/>
          <p:cNvSpPr>
            <a:spLocks noChangeArrowheads="1"/>
          </p:cNvSpPr>
          <p:nvPr/>
        </p:nvSpPr>
        <p:spPr bwMode="auto">
          <a:xfrm>
            <a:off x="2808255" y="1844675"/>
            <a:ext cx="3313112" cy="8636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bg1"/>
                </a:solidFill>
              </a:rPr>
              <a:t>Послевузовское образование</a:t>
            </a:r>
          </a:p>
          <a:p>
            <a:pPr algn="ctr" eaLnBrk="1" hangingPunct="1"/>
            <a:r>
              <a:rPr lang="ru-RU" sz="1200" b="1">
                <a:solidFill>
                  <a:schemeClr val="bg1"/>
                </a:solidFill>
              </a:rPr>
              <a:t>(</a:t>
            </a:r>
            <a:r>
              <a:rPr lang="en-US" sz="1200" b="1">
                <a:solidFill>
                  <a:schemeClr val="bg1"/>
                </a:solidFill>
              </a:rPr>
              <a:t>LSP, LAP)</a:t>
            </a:r>
            <a:endParaRPr lang="ru-RU" sz="1200" b="1">
              <a:solidFill>
                <a:schemeClr val="bg1"/>
              </a:solidFill>
            </a:endParaRPr>
          </a:p>
        </p:txBody>
      </p:sp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6121367" y="1844675"/>
            <a:ext cx="2486055" cy="86994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chemeClr val="bg1"/>
                </a:solidFill>
              </a:rPr>
              <a:t>Послевузовское образование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chemeClr val="bg1"/>
                </a:solidFill>
              </a:rPr>
              <a:t>(спец. язык. вуз </a:t>
            </a:r>
            <a:r>
              <a:rPr lang="en-US" sz="1100" b="1" dirty="0">
                <a:solidFill>
                  <a:schemeClr val="bg1"/>
                </a:solidFill>
              </a:rPr>
              <a:t>LSP, LAP)+</a:t>
            </a:r>
            <a:endParaRPr lang="ru-RU" sz="11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chemeClr val="bg1"/>
                </a:solidFill>
              </a:rPr>
              <a:t>Научный профессиональный язык</a:t>
            </a:r>
            <a:endParaRPr lang="en-US" sz="11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5491" name="Rectangle 19"/>
          <p:cNvSpPr>
            <a:spLocks noChangeArrowheads="1"/>
          </p:cNvSpPr>
          <p:nvPr/>
        </p:nvSpPr>
        <p:spPr bwMode="auto">
          <a:xfrm>
            <a:off x="6121367" y="3428999"/>
            <a:ext cx="2486055" cy="576263"/>
          </a:xfrm>
          <a:prstGeom prst="rect">
            <a:avLst/>
          </a:prstGeom>
          <a:solidFill>
            <a:srgbClr val="FF0000"/>
          </a:solidFill>
          <a:ln w="9525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chemeClr val="bg1"/>
                </a:solidFill>
              </a:rPr>
              <a:t>Высшее образов.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 dirty="0">
                <a:solidFill>
                  <a:schemeClr val="bg1"/>
                </a:solidFill>
              </a:rPr>
              <a:t>(</a:t>
            </a:r>
            <a:r>
              <a:rPr lang="ru-RU" sz="1100" b="1" dirty="0" err="1">
                <a:solidFill>
                  <a:schemeClr val="bg1"/>
                </a:solidFill>
              </a:rPr>
              <a:t>неяз.вуз</a:t>
            </a:r>
            <a:r>
              <a:rPr lang="ru-RU" sz="1100" b="1" dirty="0">
                <a:solidFill>
                  <a:schemeClr val="bg1"/>
                </a:solidFill>
              </a:rPr>
              <a:t>)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5493" name="Rectangle 21"/>
          <p:cNvSpPr>
            <a:spLocks noChangeArrowheads="1"/>
          </p:cNvSpPr>
          <p:nvPr/>
        </p:nvSpPr>
        <p:spPr bwMode="auto">
          <a:xfrm>
            <a:off x="6107093" y="4005262"/>
            <a:ext cx="2498859" cy="995374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Среднее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техническое и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100" b="1">
                <a:solidFill>
                  <a:schemeClr val="bg1"/>
                </a:solidFill>
              </a:rPr>
              <a:t>проф. образов.</a:t>
            </a:r>
            <a:r>
              <a:rPr lang="ru-RU" sz="11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5496" name="Rectangle 24"/>
          <p:cNvSpPr>
            <a:spLocks noChangeArrowheads="1"/>
          </p:cNvSpPr>
          <p:nvPr/>
        </p:nvSpPr>
        <p:spPr bwMode="auto">
          <a:xfrm>
            <a:off x="3313080" y="765175"/>
            <a:ext cx="2446337" cy="576263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05497" name="Rectangle 25"/>
          <p:cNvSpPr>
            <a:spLocks noChangeArrowheads="1"/>
          </p:cNvSpPr>
          <p:nvPr/>
        </p:nvSpPr>
        <p:spPr bwMode="auto">
          <a:xfrm>
            <a:off x="6553167" y="765175"/>
            <a:ext cx="1828800" cy="503238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endParaRPr lang="ru-RU" sz="1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-33" y="4652963"/>
            <a:ext cx="649288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А2</a:t>
            </a:r>
          </a:p>
        </p:txBody>
      </p:sp>
      <p:sp>
        <p:nvSpPr>
          <p:cNvPr id="105499" name="Rectangle 27"/>
          <p:cNvSpPr>
            <a:spLocks noChangeArrowheads="1"/>
          </p:cNvSpPr>
          <p:nvPr/>
        </p:nvSpPr>
        <p:spPr bwMode="auto">
          <a:xfrm>
            <a:off x="-33" y="4076700"/>
            <a:ext cx="649288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>
                <a:solidFill>
                  <a:schemeClr val="bg1"/>
                </a:solidFill>
              </a:rPr>
              <a:t>В1</a:t>
            </a:r>
          </a:p>
        </p:txBody>
      </p:sp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-33" y="3355975"/>
            <a:ext cx="649288" cy="720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>
                <a:solidFill>
                  <a:schemeClr val="bg1"/>
                </a:solidFill>
              </a:rPr>
              <a:t>В2</a:t>
            </a:r>
          </a:p>
        </p:txBody>
      </p:sp>
      <p:sp>
        <p:nvSpPr>
          <p:cNvPr id="105501" name="Rectangle 29"/>
          <p:cNvSpPr>
            <a:spLocks noChangeArrowheads="1"/>
          </p:cNvSpPr>
          <p:nvPr/>
        </p:nvSpPr>
        <p:spPr bwMode="auto">
          <a:xfrm>
            <a:off x="-33" y="2709863"/>
            <a:ext cx="649288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>
                <a:solidFill>
                  <a:schemeClr val="bg1"/>
                </a:solidFill>
              </a:rPr>
              <a:t>С1</a:t>
            </a:r>
          </a:p>
        </p:txBody>
      </p:sp>
      <p:sp>
        <p:nvSpPr>
          <p:cNvPr id="105502" name="Rectangle 30"/>
          <p:cNvSpPr>
            <a:spLocks noChangeArrowheads="1"/>
          </p:cNvSpPr>
          <p:nvPr/>
        </p:nvSpPr>
        <p:spPr bwMode="auto">
          <a:xfrm>
            <a:off x="6121367" y="2714620"/>
            <a:ext cx="2486055" cy="78581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ru-RU" sz="1200" b="1" dirty="0" err="1">
                <a:solidFill>
                  <a:schemeClr val="bg1"/>
                </a:solidFill>
              </a:rPr>
              <a:t>Высш.обр-ние</a:t>
            </a:r>
            <a:r>
              <a:rPr lang="ru-RU" sz="1200" b="1" dirty="0">
                <a:solidFill>
                  <a:schemeClr val="bg1"/>
                </a:solidFill>
              </a:rPr>
              <a:t>  </a:t>
            </a:r>
          </a:p>
          <a:p>
            <a:pPr algn="ctr">
              <a:spcBef>
                <a:spcPct val="20000"/>
              </a:spcBef>
            </a:pPr>
            <a:r>
              <a:rPr lang="ru-RU" sz="1200" b="1" dirty="0">
                <a:solidFill>
                  <a:schemeClr val="bg1"/>
                </a:solidFill>
              </a:rPr>
              <a:t>(язык. вуз 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LSP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</a:rPr>
              <a:t>, 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LAP</a:t>
            </a:r>
            <a:r>
              <a:rPr lang="en-US" sz="1200" dirty="0">
                <a:latin typeface="Tahoma" pitchFamily="34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05503" name="WordArt 31"/>
          <p:cNvSpPr>
            <a:spLocks noChangeArrowheads="1" noChangeShapeType="1" noTextEdit="1"/>
          </p:cNvSpPr>
          <p:nvPr/>
        </p:nvSpPr>
        <p:spPr bwMode="auto">
          <a:xfrm>
            <a:off x="6626192" y="877888"/>
            <a:ext cx="1685925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0000">
                        <a:alpha val="62000"/>
                      </a:srgbClr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Иностранный язык</a:t>
            </a:r>
          </a:p>
        </p:txBody>
      </p:sp>
      <p:sp>
        <p:nvSpPr>
          <p:cNvPr id="105504" name="WordArt 32"/>
          <p:cNvSpPr>
            <a:spLocks noChangeArrowheads="1" noChangeShapeType="1" noTextEdit="1"/>
          </p:cNvSpPr>
          <p:nvPr/>
        </p:nvSpPr>
        <p:spPr bwMode="auto">
          <a:xfrm>
            <a:off x="3457542" y="908050"/>
            <a:ext cx="2143125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Каз</a:t>
            </a:r>
            <a:r>
              <a:rPr lang="ru-RU" sz="1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./русс. как не родной</a:t>
            </a:r>
          </a:p>
        </p:txBody>
      </p:sp>
      <p:sp>
        <p:nvSpPr>
          <p:cNvPr id="105505" name="WordArt 33"/>
          <p:cNvSpPr>
            <a:spLocks noChangeArrowheads="1" noChangeShapeType="1" noTextEdit="1"/>
          </p:cNvSpPr>
          <p:nvPr/>
        </p:nvSpPr>
        <p:spPr bwMode="auto">
          <a:xfrm>
            <a:off x="677804" y="785794"/>
            <a:ext cx="1895475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Каз</a:t>
            </a:r>
            <a:r>
              <a:rPr lang="ru-RU" sz="1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./русс. как родной</a:t>
            </a:r>
          </a:p>
        </p:txBody>
      </p:sp>
      <p:sp>
        <p:nvSpPr>
          <p:cNvPr id="105506" name="Rectangle 34"/>
          <p:cNvSpPr>
            <a:spLocks noChangeArrowheads="1"/>
          </p:cNvSpPr>
          <p:nvPr/>
        </p:nvSpPr>
        <p:spPr bwMode="auto">
          <a:xfrm>
            <a:off x="649255" y="2709863"/>
            <a:ext cx="215900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Среднее профильное,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средне</a:t>
            </a:r>
            <a:r>
              <a:rPr lang="kk-KZ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е </a:t>
            </a: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техническое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профессион</a:t>
            </a: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образование</a:t>
            </a:r>
          </a:p>
        </p:txBody>
      </p:sp>
      <p:sp>
        <p:nvSpPr>
          <p:cNvPr id="105507" name="Rectangle 35"/>
          <p:cNvSpPr>
            <a:spLocks noChangeArrowheads="1"/>
          </p:cNvSpPr>
          <p:nvPr/>
        </p:nvSpPr>
        <p:spPr bwMode="auto">
          <a:xfrm>
            <a:off x="649255" y="1196975"/>
            <a:ext cx="2159000" cy="6477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chemeClr val="bg1"/>
                </a:solidFill>
              </a:rPr>
              <a:t>Послевузовское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200" b="1">
                <a:solidFill>
                  <a:schemeClr val="bg1"/>
                </a:solidFill>
              </a:rPr>
              <a:t>образование  </a:t>
            </a:r>
            <a:r>
              <a:rPr lang="en-US" sz="1200" b="1">
                <a:solidFill>
                  <a:schemeClr val="bg1"/>
                </a:solidFill>
              </a:rPr>
              <a:t>LSP, LAP</a:t>
            </a:r>
            <a:endParaRPr lang="ru-RU" sz="1200" b="1">
              <a:solidFill>
                <a:schemeClr val="bg1"/>
              </a:solidFill>
            </a:endParaRPr>
          </a:p>
        </p:txBody>
      </p:sp>
      <p:sp>
        <p:nvSpPr>
          <p:cNvPr id="105508" name="Rectangle 36"/>
          <p:cNvSpPr>
            <a:spLocks noChangeArrowheads="1"/>
          </p:cNvSpPr>
          <p:nvPr/>
        </p:nvSpPr>
        <p:spPr bwMode="auto">
          <a:xfrm>
            <a:off x="-33" y="1196975"/>
            <a:ext cx="649288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sz="2400" b="1">
                <a:solidFill>
                  <a:schemeClr val="bg1"/>
                </a:solidFill>
              </a:rPr>
              <a:t>С3</a:t>
            </a:r>
          </a:p>
        </p:txBody>
      </p:sp>
      <p:sp>
        <p:nvSpPr>
          <p:cNvPr id="105509" name="Rectangle 37"/>
          <p:cNvSpPr>
            <a:spLocks noChangeArrowheads="1"/>
          </p:cNvSpPr>
          <p:nvPr/>
        </p:nvSpPr>
        <p:spPr bwMode="auto">
          <a:xfrm>
            <a:off x="6121367" y="6092825"/>
            <a:ext cx="2486055" cy="431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1200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</a:rPr>
              <a:t>Начальное образование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</a:rPr>
              <a:t>(1-4 кл.)</a:t>
            </a:r>
          </a:p>
          <a:p>
            <a:pPr algn="ctr" eaLnBrk="1" hangingPunct="1"/>
            <a:endParaRPr lang="ru-RU" sz="12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510" name="Rectangle 38"/>
          <p:cNvSpPr>
            <a:spLocks noChangeArrowheads="1"/>
          </p:cNvSpPr>
          <p:nvPr/>
        </p:nvSpPr>
        <p:spPr bwMode="auto">
          <a:xfrm>
            <a:off x="-33" y="6165850"/>
            <a:ext cx="649288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200" b="1">
                <a:solidFill>
                  <a:schemeClr val="bg1"/>
                </a:solidFill>
              </a:rPr>
              <a:t>Starters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200" b="1">
                <a:solidFill>
                  <a:schemeClr val="bg1"/>
                </a:solidFill>
              </a:rPr>
              <a:t>Movers</a:t>
            </a:r>
            <a:endParaRPr lang="ru-RU" sz="1200" b="1">
              <a:solidFill>
                <a:schemeClr val="bg1"/>
              </a:solidFill>
            </a:endParaRPr>
          </a:p>
        </p:txBody>
      </p:sp>
      <p:sp>
        <p:nvSpPr>
          <p:cNvPr id="105511" name="Rectangle 39"/>
          <p:cNvSpPr>
            <a:spLocks noChangeArrowheads="1"/>
          </p:cNvSpPr>
          <p:nvPr/>
        </p:nvSpPr>
        <p:spPr bwMode="auto">
          <a:xfrm>
            <a:off x="2808255" y="5876925"/>
            <a:ext cx="3313112" cy="288925"/>
          </a:xfrm>
          <a:prstGeom prst="rect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bg1"/>
                </a:solidFill>
              </a:rPr>
              <a:t>Дошкольное образование</a:t>
            </a:r>
          </a:p>
        </p:txBody>
      </p:sp>
      <p:sp>
        <p:nvSpPr>
          <p:cNvPr id="105512" name="Rectangle 40"/>
          <p:cNvSpPr>
            <a:spLocks noChangeArrowheads="1"/>
          </p:cNvSpPr>
          <p:nvPr/>
        </p:nvSpPr>
        <p:spPr bwMode="auto">
          <a:xfrm>
            <a:off x="6121367" y="6526213"/>
            <a:ext cx="2486055" cy="287337"/>
          </a:xfrm>
          <a:prstGeom prst="rect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bg1"/>
                </a:solidFill>
              </a:rPr>
              <a:t>Дошкольное образование</a:t>
            </a:r>
          </a:p>
        </p:txBody>
      </p: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392052" y="642918"/>
            <a:ext cx="2446337" cy="576263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4" name="WordArt 32"/>
          <p:cNvSpPr>
            <a:spLocks noChangeArrowheads="1" noChangeShapeType="1" noTextEdit="1"/>
          </p:cNvSpPr>
          <p:nvPr/>
        </p:nvSpPr>
        <p:spPr bwMode="auto">
          <a:xfrm>
            <a:off x="606366" y="752458"/>
            <a:ext cx="2143125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Каз</a:t>
            </a:r>
            <a:r>
              <a:rPr lang="ru-RU" sz="1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/русс. </a:t>
            </a:r>
            <a:r>
              <a:rPr lang="en-US" sz="1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r</a:t>
            </a:r>
            <a:r>
              <a:rPr lang="ru-RU" sz="1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ак</a:t>
            </a:r>
            <a:r>
              <a:rPr lang="ru-RU" sz="1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0000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родной</a:t>
            </a: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8494744" y="1785926"/>
            <a:ext cx="649288" cy="1643074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FFC000"/>
                </a:solidFill>
              </a:rPr>
              <a:t>IV-</a:t>
            </a:r>
            <a:r>
              <a:rPr lang="kk-KZ" sz="2000" b="1" dirty="0">
                <a:solidFill>
                  <a:srgbClr val="FFC000"/>
                </a:solidFill>
              </a:rPr>
              <a:t>НС</a:t>
            </a:r>
            <a:endParaRPr lang="ru-RU" sz="2000" b="1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sz="20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8494744" y="4670410"/>
            <a:ext cx="649288" cy="1401796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2000" b="1" dirty="0">
                <a:solidFill>
                  <a:srgbClr val="FFC000"/>
                </a:solidFill>
              </a:rPr>
              <a:t>I-</a:t>
            </a:r>
            <a:r>
              <a:rPr lang="kk-KZ" sz="2000" b="1" dirty="0">
                <a:solidFill>
                  <a:srgbClr val="FFC000"/>
                </a:solidFill>
              </a:rPr>
              <a:t>НС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8494744" y="4094147"/>
            <a:ext cx="649288" cy="576263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FFC000"/>
                </a:solidFill>
              </a:rPr>
              <a:t>II-</a:t>
            </a:r>
            <a:r>
              <a:rPr lang="kk-KZ" sz="2000" b="1" dirty="0">
                <a:solidFill>
                  <a:srgbClr val="FFC000"/>
                </a:solidFill>
              </a:rPr>
              <a:t>НС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50" name="Rectangle 28"/>
          <p:cNvSpPr>
            <a:spLocks noChangeArrowheads="1"/>
          </p:cNvSpPr>
          <p:nvPr/>
        </p:nvSpPr>
        <p:spPr bwMode="auto">
          <a:xfrm>
            <a:off x="8494744" y="3373422"/>
            <a:ext cx="649288" cy="720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 sz="2000" b="1" dirty="0">
              <a:solidFill>
                <a:srgbClr val="FFC000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FFC000"/>
                </a:solidFill>
              </a:rPr>
              <a:t>III-</a:t>
            </a:r>
            <a:r>
              <a:rPr lang="kk-KZ" sz="2000" b="1" dirty="0">
                <a:solidFill>
                  <a:srgbClr val="FFC000"/>
                </a:solidFill>
              </a:rPr>
              <a:t>НС</a:t>
            </a:r>
            <a:endParaRPr lang="ru-RU" sz="2000" b="1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215338" y="6356350"/>
            <a:ext cx="714380" cy="365125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71406" y="1308076"/>
            <a:ext cx="3571900" cy="30003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90000"/>
                  <a:tint val="66000"/>
                  <a:satMod val="160000"/>
                </a:schemeClr>
              </a:gs>
              <a:gs pos="50000">
                <a:schemeClr val="accent3">
                  <a:lumMod val="90000"/>
                  <a:tint val="44500"/>
                  <a:satMod val="160000"/>
                </a:schemeClr>
              </a:gs>
              <a:gs pos="100000">
                <a:schemeClr val="accent3">
                  <a:lumMod val="9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000" b="1" i="1" dirty="0">
              <a:solidFill>
                <a:srgbClr val="CC0066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124075" y="357188"/>
            <a:ext cx="5113338" cy="7143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200" b="1">
              <a:solidFill>
                <a:srgbClr val="A50021"/>
              </a:solidFill>
            </a:endParaRPr>
          </a:p>
          <a:p>
            <a:pPr algn="ctr" eaLnBrk="1" hangingPunct="1">
              <a:defRPr/>
            </a:pPr>
            <a:r>
              <a:rPr lang="ru-RU" sz="1200" b="1">
                <a:solidFill>
                  <a:srgbClr val="A50021"/>
                </a:solidFill>
              </a:rPr>
              <a:t>ЯЗЫК – КУЛЬТУРА - ЛИЧНОСТЬ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2357438" y="500046"/>
            <a:ext cx="4714875" cy="5000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1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Когнитивно-лингвокультурологическая</a:t>
            </a:r>
            <a:r>
              <a:rPr lang="ru-RU" sz="1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методология</a:t>
            </a:r>
          </a:p>
        </p:txBody>
      </p:sp>
      <p:sp>
        <p:nvSpPr>
          <p:cNvPr id="25" name="Oval 60"/>
          <p:cNvSpPr>
            <a:spLocks noChangeArrowheads="1"/>
          </p:cNvSpPr>
          <p:nvPr/>
        </p:nvSpPr>
        <p:spPr bwMode="auto">
          <a:xfrm>
            <a:off x="3678538" y="1308083"/>
            <a:ext cx="1785938" cy="22860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50000">
                <a:srgbClr val="FF7C80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ЗАКОНОМЕРНОСТИ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СТАНОВЛЕНИЯ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ПОЛИЯЗЫЧНОЙ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ЛИЧНОСТИ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В УСЛОВИЯХ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МНОГОЯЗЫЧИЯ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500034" y="5500702"/>
            <a:ext cx="8072494" cy="928694"/>
          </a:xfrm>
          <a:prstGeom prst="rect">
            <a:avLst/>
          </a:prstGeom>
          <a:gradFill flip="none" rotWithShape="1">
            <a:gsLst>
              <a:gs pos="40000">
                <a:srgbClr val="03D4A8">
                  <a:alpha val="55000"/>
                </a:srgb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ГОСУДАРСТВЕННЫЙ  ЯЗЫКОВОЙ  СТАНДАРТ ПО РЕАЛИЗАЦИИ ПРОГРАММЫ</a:t>
            </a:r>
          </a:p>
          <a:p>
            <a:pPr algn="ctr" eaLnBrk="1" hangingPunct="1">
              <a:defRPr/>
            </a:pPr>
            <a:r>
              <a:rPr lang="ru-RU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«ТРИЕДИНСТВО ЯЗЫКОВ»</a:t>
            </a:r>
          </a:p>
        </p:txBody>
      </p:sp>
      <p:sp>
        <p:nvSpPr>
          <p:cNvPr id="27" name="Прямоугольник с двумя скругленными противолежащими углами 26"/>
          <p:cNvSpPr/>
          <p:nvPr/>
        </p:nvSpPr>
        <p:spPr bwMode="auto">
          <a:xfrm>
            <a:off x="857224" y="4701874"/>
            <a:ext cx="7143800" cy="500066"/>
          </a:xfrm>
          <a:prstGeom prst="round2DiagRect">
            <a:avLst/>
          </a:prstGeom>
          <a:solidFill>
            <a:srgbClr val="CCEC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Единая  универсальная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система управления </a:t>
            </a:r>
            <a:r>
              <a:rPr lang="ru-RU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полиязычным</a:t>
            </a:r>
            <a:r>
              <a:rPr lang="ru-RU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образованием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214313" y="1450958"/>
            <a:ext cx="3286125" cy="428625"/>
          </a:xfrm>
          <a:prstGeom prst="rect">
            <a:avLst/>
          </a:prstGeom>
          <a:solidFill>
            <a:srgbClr val="FFFF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rgbClr val="990000"/>
                </a:solidFill>
              </a:rPr>
              <a:t>ТЕОРЕТИЧЕСКАЯ ПЛАТФОРМА – </a:t>
            </a:r>
          </a:p>
          <a:p>
            <a:pPr algn="ctr"/>
            <a:r>
              <a:rPr lang="ru-RU" sz="1000" b="1">
                <a:solidFill>
                  <a:srgbClr val="990000"/>
                </a:solidFill>
              </a:rPr>
              <a:t>КОНЦЕПЦИЯ ЯЗЫКОВОГО ОБРАЗОВАНИЯ</a:t>
            </a:r>
          </a:p>
        </p:txBody>
      </p:sp>
      <p:cxnSp>
        <p:nvCxnSpPr>
          <p:cNvPr id="29" name="Прямая со стрелкой 71"/>
          <p:cNvCxnSpPr>
            <a:cxnSpLocks noChangeShapeType="1"/>
          </p:cNvCxnSpPr>
          <p:nvPr/>
        </p:nvCxnSpPr>
        <p:spPr bwMode="auto">
          <a:xfrm rot="5400000">
            <a:off x="4262422" y="5333997"/>
            <a:ext cx="333407" cy="2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30" name="TextBox 57"/>
          <p:cNvSpPr txBox="1">
            <a:spLocks noChangeArrowheads="1"/>
          </p:cNvSpPr>
          <p:nvPr/>
        </p:nvSpPr>
        <p:spPr bwMode="auto">
          <a:xfrm>
            <a:off x="401638" y="1000108"/>
            <a:ext cx="2670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</a:rPr>
              <a:t>ЯЗЫКОВОЕ ОБРАЗОВАНИЕ</a:t>
            </a:r>
          </a:p>
        </p:txBody>
      </p:sp>
      <p:sp>
        <p:nvSpPr>
          <p:cNvPr id="31" name="Овал 30"/>
          <p:cNvSpPr/>
          <p:nvPr/>
        </p:nvSpPr>
        <p:spPr bwMode="auto">
          <a:xfrm>
            <a:off x="285750" y="2093895"/>
            <a:ext cx="3214688" cy="785813"/>
          </a:xfrm>
          <a:prstGeom prst="ellipse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РЕЗУЛЬТАТ ОБРАЗОВАНИЯ – </a:t>
            </a:r>
          </a:p>
          <a:p>
            <a:pPr algn="ctr">
              <a:defRPr/>
            </a:pPr>
            <a:r>
              <a:rPr lang="ru-RU" sz="1200" b="1" cap="all" dirty="0">
                <a:solidFill>
                  <a:srgbClr val="990000"/>
                </a:solidFill>
              </a:rPr>
              <a:t>первичная / ВТОРИЧНАЯ</a:t>
            </a:r>
          </a:p>
          <a:p>
            <a:pPr algn="ctr">
              <a:defRPr/>
            </a:pPr>
            <a:r>
              <a:rPr lang="ru-RU" sz="1200" b="1" cap="all" dirty="0">
                <a:solidFill>
                  <a:srgbClr val="990000"/>
                </a:solidFill>
              </a:rPr>
              <a:t>языковая личность</a:t>
            </a: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>
              <a:defRPr/>
            </a:pPr>
            <a:endParaRPr lang="ru-RU" sz="1200" dirty="0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71438" y="3165458"/>
            <a:ext cx="3571875" cy="928687"/>
          </a:xfrm>
          <a:prstGeom prst="rect">
            <a:avLst/>
          </a:prstGeom>
          <a:solidFill>
            <a:schemeClr val="accent3">
              <a:lumMod val="90000"/>
            </a:scheme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МОДЕЛЬ ОБУЧЕНИЯ  - </a:t>
            </a:r>
          </a:p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ГАРМОНИЗИРОВАННАЯ СИСТЕМА УРОВНЕВОГО</a:t>
            </a:r>
          </a:p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ОБУЧЕНИЯ</a:t>
            </a:r>
          </a:p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КАЗАХСКОМУ И РУССКОМУ ЯЗЫКАМ</a:t>
            </a:r>
          </a:p>
        </p:txBody>
      </p:sp>
      <p:cxnSp>
        <p:nvCxnSpPr>
          <p:cNvPr id="33" name="Прямая со стрелкой 67"/>
          <p:cNvCxnSpPr>
            <a:cxnSpLocks noChangeShapeType="1"/>
            <a:stCxn id="28" idx="2"/>
            <a:endCxn id="31" idx="0"/>
          </p:cNvCxnSpPr>
          <p:nvPr/>
        </p:nvCxnSpPr>
        <p:spPr bwMode="auto">
          <a:xfrm rot="16200000" flipH="1">
            <a:off x="1767682" y="1969276"/>
            <a:ext cx="214312" cy="34925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34" name="Прямая со стрелкой 70"/>
          <p:cNvCxnSpPr>
            <a:cxnSpLocks noChangeShapeType="1"/>
            <a:endCxn id="31" idx="4"/>
          </p:cNvCxnSpPr>
          <p:nvPr/>
        </p:nvCxnSpPr>
        <p:spPr bwMode="auto">
          <a:xfrm rot="16200000" flipV="1">
            <a:off x="1803401" y="2968607"/>
            <a:ext cx="214312" cy="36513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5500694" y="1330101"/>
            <a:ext cx="3571900" cy="30003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90000"/>
                  <a:tint val="66000"/>
                  <a:satMod val="160000"/>
                </a:schemeClr>
              </a:gs>
              <a:gs pos="50000">
                <a:schemeClr val="accent3">
                  <a:lumMod val="90000"/>
                  <a:tint val="44500"/>
                  <a:satMod val="160000"/>
                </a:schemeClr>
              </a:gs>
              <a:gs pos="100000">
                <a:schemeClr val="accent3">
                  <a:lumMod val="9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000" b="1" i="1" dirty="0">
              <a:solidFill>
                <a:srgbClr val="CC0066"/>
              </a:solidFill>
            </a:endParaRPr>
          </a:p>
        </p:txBody>
      </p:sp>
      <p:sp>
        <p:nvSpPr>
          <p:cNvPr id="36" name="Rectangle 13"/>
          <p:cNvSpPr>
            <a:spLocks noChangeArrowheads="1"/>
          </p:cNvSpPr>
          <p:nvPr/>
        </p:nvSpPr>
        <p:spPr bwMode="auto">
          <a:xfrm>
            <a:off x="5643563" y="1473183"/>
            <a:ext cx="3286125" cy="428625"/>
          </a:xfrm>
          <a:prstGeom prst="rect">
            <a:avLst/>
          </a:prstGeom>
          <a:solidFill>
            <a:srgbClr val="FFFF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rgbClr val="990000"/>
                </a:solidFill>
              </a:rPr>
              <a:t>ТЕОРЕТИЧЕСКАЯ ПЛАТФОРМА – </a:t>
            </a:r>
          </a:p>
          <a:p>
            <a:pPr algn="ctr"/>
            <a:r>
              <a:rPr lang="ru-RU" sz="1000" b="1">
                <a:solidFill>
                  <a:srgbClr val="990000"/>
                </a:solidFill>
              </a:rPr>
              <a:t>КОНЦЕПЦИЯ ИНОЯЗЫЧНОГО ОБРАЗОВАНИЯ</a:t>
            </a:r>
          </a:p>
        </p:txBody>
      </p:sp>
      <p:sp>
        <p:nvSpPr>
          <p:cNvPr id="37" name="TextBox 76"/>
          <p:cNvSpPr txBox="1">
            <a:spLocks noChangeArrowheads="1"/>
          </p:cNvSpPr>
          <p:nvPr/>
        </p:nvSpPr>
        <p:spPr bwMode="auto">
          <a:xfrm>
            <a:off x="5830888" y="1022333"/>
            <a:ext cx="2949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</a:rPr>
              <a:t>ИНОЯЗЫЧНОЕ ОБРАЗОВАНИЕ</a:t>
            </a:r>
          </a:p>
        </p:txBody>
      </p:sp>
      <p:sp>
        <p:nvSpPr>
          <p:cNvPr id="38" name="Овал 37"/>
          <p:cNvSpPr/>
          <p:nvPr/>
        </p:nvSpPr>
        <p:spPr bwMode="auto">
          <a:xfrm>
            <a:off x="5715000" y="2116120"/>
            <a:ext cx="3214688" cy="785813"/>
          </a:xfrm>
          <a:prstGeom prst="ellipse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</a:rPr>
              <a:t>РЕЗУЛЬТАТ ОБРАЗОВАНИЯ – </a:t>
            </a:r>
          </a:p>
          <a:p>
            <a:pPr algn="ctr">
              <a:defRPr/>
            </a:pPr>
            <a:r>
              <a:rPr lang="ru-RU" sz="1200" b="1" cap="all" dirty="0">
                <a:solidFill>
                  <a:srgbClr val="990000"/>
                </a:solidFill>
              </a:rPr>
              <a:t>СУБЪЕКТ МЕЖКУЛЬТУРНОЙ </a:t>
            </a:r>
          </a:p>
          <a:p>
            <a:pPr algn="ctr">
              <a:defRPr/>
            </a:pPr>
            <a:r>
              <a:rPr lang="ru-RU" sz="1200" b="1" cap="all" dirty="0">
                <a:solidFill>
                  <a:srgbClr val="990000"/>
                </a:solidFill>
              </a:rPr>
              <a:t>КОММУНИКАЦИИ</a:t>
            </a: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 algn="ctr">
              <a:defRPr/>
            </a:pPr>
            <a:endParaRPr lang="ru-RU" sz="1200" b="1" cap="all" dirty="0">
              <a:solidFill>
                <a:srgbClr val="990000"/>
              </a:solidFill>
            </a:endParaRPr>
          </a:p>
          <a:p>
            <a:pPr>
              <a:defRPr/>
            </a:pPr>
            <a:endParaRPr lang="ru-RU" sz="1200" dirty="0"/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5500688" y="3187683"/>
            <a:ext cx="3571875" cy="928687"/>
          </a:xfrm>
          <a:prstGeom prst="rect">
            <a:avLst/>
          </a:prstGeom>
          <a:solidFill>
            <a:schemeClr val="accent3">
              <a:lumMod val="90000"/>
            </a:scheme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МОДЕЛЬ ОБУЧЕНИЯ  - </a:t>
            </a:r>
          </a:p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АДАПТИВНАЯ СИСТЕМА ИНОЯЗЫЧНОГО ОБРАЗОВАНИЯ</a:t>
            </a:r>
          </a:p>
          <a:p>
            <a:pPr algn="ctr">
              <a:defRPr/>
            </a:pPr>
            <a:r>
              <a:rPr lang="ru-RU" sz="1000" b="1" i="1" dirty="0">
                <a:solidFill>
                  <a:srgbClr val="CC0066"/>
                </a:solidFill>
              </a:rPr>
              <a:t>С УРОВНЕВОЙ ОЦЕНКОЙ ВЛАДЕНИЯ ИЯ</a:t>
            </a:r>
          </a:p>
        </p:txBody>
      </p:sp>
      <p:cxnSp>
        <p:nvCxnSpPr>
          <p:cNvPr id="40" name="Прямая со стрелкой 79"/>
          <p:cNvCxnSpPr>
            <a:cxnSpLocks noChangeShapeType="1"/>
            <a:stCxn id="36" idx="2"/>
            <a:endCxn id="38" idx="0"/>
          </p:cNvCxnSpPr>
          <p:nvPr/>
        </p:nvCxnSpPr>
        <p:spPr bwMode="auto">
          <a:xfrm rot="16200000" flipH="1">
            <a:off x="7197726" y="1990707"/>
            <a:ext cx="214312" cy="36513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41" name="Прямая со стрелкой 80"/>
          <p:cNvCxnSpPr>
            <a:cxnSpLocks noChangeShapeType="1"/>
            <a:endCxn id="38" idx="4"/>
          </p:cNvCxnSpPr>
          <p:nvPr/>
        </p:nvCxnSpPr>
        <p:spPr bwMode="auto">
          <a:xfrm rot="16200000" flipV="1">
            <a:off x="7233445" y="2991626"/>
            <a:ext cx="214312" cy="34925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42" name="Прямая со стрелкой 87"/>
          <p:cNvCxnSpPr>
            <a:cxnSpLocks noChangeShapeType="1"/>
          </p:cNvCxnSpPr>
          <p:nvPr/>
        </p:nvCxnSpPr>
        <p:spPr bwMode="auto">
          <a:xfrm rot="16200000" flipH="1">
            <a:off x="1964531" y="4201302"/>
            <a:ext cx="357187" cy="5715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43" name="Прямая со стрелкой 89"/>
          <p:cNvCxnSpPr>
            <a:cxnSpLocks noChangeShapeType="1"/>
          </p:cNvCxnSpPr>
          <p:nvPr/>
        </p:nvCxnSpPr>
        <p:spPr bwMode="auto">
          <a:xfrm rot="5400000">
            <a:off x="6761956" y="4069540"/>
            <a:ext cx="263525" cy="785812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44" name="Прямая со стрелкой 91"/>
          <p:cNvCxnSpPr>
            <a:cxnSpLocks noChangeShapeType="1"/>
            <a:stCxn id="25" idx="1"/>
          </p:cNvCxnSpPr>
          <p:nvPr/>
        </p:nvCxnSpPr>
        <p:spPr bwMode="auto">
          <a:xfrm rot="16200000" flipV="1">
            <a:off x="3642026" y="1344595"/>
            <a:ext cx="263525" cy="333375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45" name="Прямая со стрелкой 93"/>
          <p:cNvCxnSpPr>
            <a:cxnSpLocks noChangeShapeType="1"/>
            <a:stCxn id="25" idx="7"/>
          </p:cNvCxnSpPr>
          <p:nvPr/>
        </p:nvCxnSpPr>
        <p:spPr bwMode="auto">
          <a:xfrm rot="5400000" flipH="1" flipV="1">
            <a:off x="5237463" y="1416033"/>
            <a:ext cx="192087" cy="261938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1011203" y="31283"/>
            <a:ext cx="78663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ru-RU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Государственный языковой </a:t>
            </a:r>
            <a:r>
              <a:rPr lang="ru-RU" sz="1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стандарт-как</a:t>
            </a:r>
            <a:r>
              <a:rPr lang="ru-RU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система управления </a:t>
            </a:r>
            <a:r>
              <a:rPr lang="ru-RU" sz="1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полиязычным</a:t>
            </a:r>
            <a:r>
              <a:rPr lang="ru-RU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образованием</a:t>
            </a:r>
          </a:p>
        </p:txBody>
      </p:sp>
      <p:sp>
        <p:nvSpPr>
          <p:cNvPr id="47" name="Нижний колонтитул 46"/>
          <p:cNvSpPr>
            <a:spLocks noGrp="1"/>
          </p:cNvSpPr>
          <p:nvPr>
            <p:ph type="ftr" sz="quarter" idx="11"/>
          </p:nvPr>
        </p:nvSpPr>
        <p:spPr>
          <a:xfrm>
            <a:off x="8643966" y="6286520"/>
            <a:ext cx="304792" cy="365125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1" name="Rectangle 31"/>
          <p:cNvSpPr>
            <a:spLocks noChangeArrowheads="1"/>
          </p:cNvSpPr>
          <p:nvPr/>
        </p:nvSpPr>
        <p:spPr bwMode="auto">
          <a:xfrm>
            <a:off x="250825" y="981075"/>
            <a:ext cx="1873250" cy="115252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66"/>
                </a:solidFill>
              </a:rPr>
              <a:t>ПРЕДМЕТНАЯ</a:t>
            </a:r>
          </a:p>
          <a:p>
            <a:pPr algn="ctr"/>
            <a:r>
              <a:rPr lang="ru-RU" sz="1200" b="1">
                <a:solidFill>
                  <a:srgbClr val="000066"/>
                </a:solidFill>
              </a:rPr>
              <a:t>ОБЛАСТЬ</a:t>
            </a:r>
          </a:p>
        </p:txBody>
      </p:sp>
      <p:sp>
        <p:nvSpPr>
          <p:cNvPr id="92218" name="Text Box 58"/>
          <p:cNvSpPr txBox="1">
            <a:spLocks noChangeArrowheads="1"/>
          </p:cNvSpPr>
          <p:nvPr/>
        </p:nvSpPr>
        <p:spPr bwMode="auto">
          <a:xfrm>
            <a:off x="1106488" y="-26988"/>
            <a:ext cx="6827837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solidFill>
                  <a:srgbClr val="990000"/>
                </a:solidFill>
              </a:rPr>
              <a:t>ЗАКОНОМЕРНОСТИ СТАНОВЛЕНИЯ ПОЛИЯЗЫЧНОЙ ЛИЧНОСТИ </a:t>
            </a:r>
          </a:p>
          <a:p>
            <a:pPr algn="ctr"/>
            <a:r>
              <a:rPr lang="ru-RU" sz="1600" b="1">
                <a:solidFill>
                  <a:srgbClr val="990000"/>
                </a:solidFill>
              </a:rPr>
              <a:t>В УСЛОВИЯХ МНОГОЯЗЫЧИЯ</a:t>
            </a:r>
          </a:p>
        </p:txBody>
      </p:sp>
      <p:sp>
        <p:nvSpPr>
          <p:cNvPr id="92192" name="Rectangle 32"/>
          <p:cNvSpPr>
            <a:spLocks noChangeArrowheads="1"/>
          </p:cNvSpPr>
          <p:nvPr/>
        </p:nvSpPr>
        <p:spPr bwMode="auto">
          <a:xfrm>
            <a:off x="1968500" y="24939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казахский язык 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как родной</a:t>
            </a:r>
          </a:p>
        </p:txBody>
      </p:sp>
      <p:sp>
        <p:nvSpPr>
          <p:cNvPr id="92193" name="Rectangle 33"/>
          <p:cNvSpPr>
            <a:spLocks noChangeArrowheads="1"/>
          </p:cNvSpPr>
          <p:nvPr/>
        </p:nvSpPr>
        <p:spPr bwMode="auto">
          <a:xfrm>
            <a:off x="3716338" y="2493963"/>
            <a:ext cx="1789112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990000"/>
                </a:solidFill>
              </a:rPr>
              <a:t>русский язык</a:t>
            </a:r>
          </a:p>
          <a:p>
            <a:pPr algn="ctr"/>
            <a:r>
              <a:rPr lang="ru-RU" sz="1100" b="1" dirty="0">
                <a:solidFill>
                  <a:srgbClr val="990000"/>
                </a:solidFill>
              </a:rPr>
              <a:t>как родной</a:t>
            </a:r>
          </a:p>
        </p:txBody>
      </p:sp>
      <p:sp>
        <p:nvSpPr>
          <p:cNvPr id="92195" name="Rectangle 35"/>
          <p:cNvSpPr>
            <a:spLocks noChangeArrowheads="1"/>
          </p:cNvSpPr>
          <p:nvPr/>
        </p:nvSpPr>
        <p:spPr bwMode="auto">
          <a:xfrm>
            <a:off x="184150" y="31416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196" name="Rectangle 36"/>
          <p:cNvSpPr>
            <a:spLocks noChangeArrowheads="1"/>
          </p:cNvSpPr>
          <p:nvPr/>
        </p:nvSpPr>
        <p:spPr bwMode="auto">
          <a:xfrm>
            <a:off x="1987550" y="31416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197" name="Rectangle 37"/>
          <p:cNvSpPr>
            <a:spLocks noChangeArrowheads="1"/>
          </p:cNvSpPr>
          <p:nvPr/>
        </p:nvSpPr>
        <p:spPr bwMode="auto">
          <a:xfrm>
            <a:off x="3708400" y="3141663"/>
            <a:ext cx="18145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199" name="Rectangle 39"/>
          <p:cNvSpPr>
            <a:spLocks noChangeArrowheads="1"/>
          </p:cNvSpPr>
          <p:nvPr/>
        </p:nvSpPr>
        <p:spPr bwMode="auto">
          <a:xfrm>
            <a:off x="184150" y="37893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лингвокультурная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00" name="Rectangle 40"/>
          <p:cNvSpPr>
            <a:spLocks noChangeArrowheads="1"/>
          </p:cNvSpPr>
          <p:nvPr/>
        </p:nvSpPr>
        <p:spPr bwMode="auto">
          <a:xfrm>
            <a:off x="1987550" y="37893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01" name="Rectangle 41"/>
          <p:cNvSpPr>
            <a:spLocks noChangeArrowheads="1"/>
          </p:cNvSpPr>
          <p:nvPr/>
        </p:nvSpPr>
        <p:spPr bwMode="auto">
          <a:xfrm>
            <a:off x="3708400" y="3789363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03" name="Rectangle 43"/>
          <p:cNvSpPr>
            <a:spLocks noChangeArrowheads="1"/>
          </p:cNvSpPr>
          <p:nvPr/>
        </p:nvSpPr>
        <p:spPr bwMode="auto">
          <a:xfrm>
            <a:off x="184150" y="44370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форма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языкового сознания</a:t>
            </a:r>
          </a:p>
        </p:txBody>
      </p:sp>
      <p:sp>
        <p:nvSpPr>
          <p:cNvPr id="92204" name="Rectangle 44"/>
          <p:cNvSpPr>
            <a:spLocks noChangeArrowheads="1"/>
          </p:cNvSpPr>
          <p:nvPr/>
        </p:nvSpPr>
        <p:spPr bwMode="auto">
          <a:xfrm>
            <a:off x="1987550" y="44370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первичное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05" name="Rectangle 45"/>
          <p:cNvSpPr>
            <a:spLocks noChangeArrowheads="1"/>
          </p:cNvSpPr>
          <p:nvPr/>
        </p:nvSpPr>
        <p:spPr bwMode="auto">
          <a:xfrm>
            <a:off x="3708400" y="4437063"/>
            <a:ext cx="18145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201613" y="6021388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результат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образования</a:t>
            </a:r>
          </a:p>
        </p:txBody>
      </p:sp>
      <p:sp>
        <p:nvSpPr>
          <p:cNvPr id="92208" name="Rectangle 48"/>
          <p:cNvSpPr>
            <a:spLocks noChangeArrowheads="1"/>
          </p:cNvSpPr>
          <p:nvPr/>
        </p:nvSpPr>
        <p:spPr bwMode="auto">
          <a:xfrm>
            <a:off x="2006600" y="6021388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09" name="Rectangle 49"/>
          <p:cNvSpPr>
            <a:spLocks noChangeArrowheads="1"/>
          </p:cNvSpPr>
          <p:nvPr/>
        </p:nvSpPr>
        <p:spPr bwMode="auto">
          <a:xfrm>
            <a:off x="3754438" y="6021388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11" name="AutoShape 51"/>
          <p:cNvSpPr>
            <a:spLocks noChangeArrowheads="1"/>
          </p:cNvSpPr>
          <p:nvPr/>
        </p:nvSpPr>
        <p:spPr bwMode="auto">
          <a:xfrm>
            <a:off x="963613" y="5734050"/>
            <a:ext cx="239712" cy="287338"/>
          </a:xfrm>
          <a:prstGeom prst="downArrow">
            <a:avLst>
              <a:gd name="adj1" fmla="val 50000"/>
              <a:gd name="adj2" fmla="val 2996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2" name="AutoShape 52"/>
          <p:cNvSpPr>
            <a:spLocks noChangeArrowheads="1"/>
          </p:cNvSpPr>
          <p:nvPr/>
        </p:nvSpPr>
        <p:spPr bwMode="auto">
          <a:xfrm>
            <a:off x="2649538" y="5734050"/>
            <a:ext cx="241300" cy="287338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3" name="AutoShape 53"/>
          <p:cNvSpPr>
            <a:spLocks noChangeArrowheads="1"/>
          </p:cNvSpPr>
          <p:nvPr/>
        </p:nvSpPr>
        <p:spPr bwMode="auto">
          <a:xfrm>
            <a:off x="4337050" y="5734050"/>
            <a:ext cx="239713" cy="287338"/>
          </a:xfrm>
          <a:prstGeom prst="downArrow">
            <a:avLst>
              <a:gd name="adj1" fmla="val 50000"/>
              <a:gd name="adj2" fmla="val 2996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4" name="AutoShape 54"/>
          <p:cNvSpPr>
            <a:spLocks noChangeArrowheads="1"/>
          </p:cNvSpPr>
          <p:nvPr/>
        </p:nvSpPr>
        <p:spPr bwMode="auto">
          <a:xfrm>
            <a:off x="6203950" y="5734050"/>
            <a:ext cx="241300" cy="287338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20" name="Rectangle 60"/>
          <p:cNvSpPr>
            <a:spLocks noChangeArrowheads="1"/>
          </p:cNvSpPr>
          <p:nvPr/>
        </p:nvSpPr>
        <p:spPr bwMode="auto">
          <a:xfrm>
            <a:off x="179388" y="5086350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объект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формирования</a:t>
            </a:r>
          </a:p>
        </p:txBody>
      </p:sp>
      <p:sp>
        <p:nvSpPr>
          <p:cNvPr id="92221" name="Rectangle 61"/>
          <p:cNvSpPr>
            <a:spLocks noChangeArrowheads="1"/>
          </p:cNvSpPr>
          <p:nvPr/>
        </p:nvSpPr>
        <p:spPr bwMode="auto">
          <a:xfrm>
            <a:off x="1982788" y="5086350"/>
            <a:ext cx="1751012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24" name="Rectangle 64"/>
          <p:cNvSpPr>
            <a:spLocks noChangeArrowheads="1"/>
          </p:cNvSpPr>
          <p:nvPr/>
        </p:nvSpPr>
        <p:spPr bwMode="auto">
          <a:xfrm>
            <a:off x="3708400" y="5086350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25" name="AutoShape 65"/>
          <p:cNvSpPr>
            <a:spLocks noChangeArrowheads="1"/>
          </p:cNvSpPr>
          <p:nvPr/>
        </p:nvSpPr>
        <p:spPr bwMode="auto">
          <a:xfrm>
            <a:off x="179388" y="2495550"/>
            <a:ext cx="1808162" cy="646113"/>
          </a:xfrm>
          <a:prstGeom prst="rtTriangle">
            <a:avLst/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100" b="1">
                <a:solidFill>
                  <a:srgbClr val="003399"/>
                </a:solidFill>
              </a:rPr>
              <a:t>СОСТАВ </a:t>
            </a:r>
          </a:p>
          <a:p>
            <a:r>
              <a:rPr lang="ru-RU" sz="1100" b="1">
                <a:solidFill>
                  <a:srgbClr val="003399"/>
                </a:solidFill>
              </a:rPr>
              <a:t>УСЛОВИЙ</a:t>
            </a:r>
          </a:p>
        </p:txBody>
      </p:sp>
      <p:sp>
        <p:nvSpPr>
          <p:cNvPr id="92226" name="AutoShape 66"/>
          <p:cNvSpPr>
            <a:spLocks noChangeArrowheads="1"/>
          </p:cNvSpPr>
          <p:nvPr/>
        </p:nvSpPr>
        <p:spPr bwMode="auto">
          <a:xfrm rot="10800000">
            <a:off x="179388" y="2493963"/>
            <a:ext cx="1808162" cy="646112"/>
          </a:xfrm>
          <a:prstGeom prst="rtTriangle">
            <a:avLst/>
          </a:prstGeom>
          <a:solidFill>
            <a:srgbClr val="CCFF99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 sz="1100" b="1">
                <a:solidFill>
                  <a:srgbClr val="003399"/>
                </a:solidFill>
              </a:rPr>
              <a:t>ЯЗЫКИ</a:t>
            </a:r>
          </a:p>
        </p:txBody>
      </p:sp>
      <p:sp>
        <p:nvSpPr>
          <p:cNvPr id="92229" name="Rectangle 69"/>
          <p:cNvSpPr>
            <a:spLocks noChangeArrowheads="1"/>
          </p:cNvSpPr>
          <p:nvPr/>
        </p:nvSpPr>
        <p:spPr bwMode="auto">
          <a:xfrm>
            <a:off x="7283450" y="2492375"/>
            <a:ext cx="17891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иностранный язык</a:t>
            </a:r>
          </a:p>
        </p:txBody>
      </p:sp>
      <p:sp>
        <p:nvSpPr>
          <p:cNvPr id="92230" name="Rectangle 70"/>
          <p:cNvSpPr>
            <a:spLocks noChangeArrowheads="1"/>
          </p:cNvSpPr>
          <p:nvPr/>
        </p:nvSpPr>
        <p:spPr bwMode="auto">
          <a:xfrm>
            <a:off x="7302500" y="31400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отсутствие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языковой среды</a:t>
            </a:r>
          </a:p>
        </p:txBody>
      </p:sp>
      <p:sp>
        <p:nvSpPr>
          <p:cNvPr id="92231" name="Rectangle 71"/>
          <p:cNvSpPr>
            <a:spLocks noChangeArrowheads="1"/>
          </p:cNvSpPr>
          <p:nvPr/>
        </p:nvSpPr>
        <p:spPr bwMode="auto">
          <a:xfrm>
            <a:off x="7302500" y="37877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отсутствие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лингвокультурной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основы</a:t>
            </a:r>
          </a:p>
        </p:txBody>
      </p:sp>
      <p:sp>
        <p:nvSpPr>
          <p:cNvPr id="92232" name="Rectangle 72"/>
          <p:cNvSpPr>
            <a:spLocks noChangeArrowheads="1"/>
          </p:cNvSpPr>
          <p:nvPr/>
        </p:nvSpPr>
        <p:spPr bwMode="auto">
          <a:xfrm>
            <a:off x="7302500" y="44354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межкультурно-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33" name="Rectangle 73"/>
          <p:cNvSpPr>
            <a:spLocks noChangeArrowheads="1"/>
          </p:cNvSpPr>
          <p:nvPr/>
        </p:nvSpPr>
        <p:spPr bwMode="auto">
          <a:xfrm>
            <a:off x="7321550" y="6019800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субъект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межкультурной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коммуникации</a:t>
            </a:r>
          </a:p>
        </p:txBody>
      </p:sp>
      <p:sp>
        <p:nvSpPr>
          <p:cNvPr id="92234" name="AutoShape 74"/>
          <p:cNvSpPr>
            <a:spLocks noChangeArrowheads="1"/>
          </p:cNvSpPr>
          <p:nvPr/>
        </p:nvSpPr>
        <p:spPr bwMode="auto">
          <a:xfrm>
            <a:off x="8005763" y="5732463"/>
            <a:ext cx="241300" cy="287337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35" name="Rectangle 75"/>
          <p:cNvSpPr>
            <a:spLocks noChangeArrowheads="1"/>
          </p:cNvSpPr>
          <p:nvPr/>
        </p:nvSpPr>
        <p:spPr bwMode="auto">
          <a:xfrm>
            <a:off x="7308850" y="5084763"/>
            <a:ext cx="177800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межкультурно-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</p:txBody>
      </p:sp>
      <p:sp>
        <p:nvSpPr>
          <p:cNvPr id="92236" name="Rectangle 76"/>
          <p:cNvSpPr>
            <a:spLocks noChangeArrowheads="1"/>
          </p:cNvSpPr>
          <p:nvPr/>
        </p:nvSpPr>
        <p:spPr bwMode="auto">
          <a:xfrm>
            <a:off x="5508625" y="2493963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казахский/русский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 языки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как вторые</a:t>
            </a:r>
          </a:p>
        </p:txBody>
      </p:sp>
      <p:sp>
        <p:nvSpPr>
          <p:cNvPr id="92237" name="Rectangle 77"/>
          <p:cNvSpPr>
            <a:spLocks noChangeArrowheads="1"/>
          </p:cNvSpPr>
          <p:nvPr/>
        </p:nvSpPr>
        <p:spPr bwMode="auto">
          <a:xfrm>
            <a:off x="5508625" y="3141663"/>
            <a:ext cx="180657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вторичная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238" name="Rectangle 78"/>
          <p:cNvSpPr>
            <a:spLocks noChangeArrowheads="1"/>
          </p:cNvSpPr>
          <p:nvPr/>
        </p:nvSpPr>
        <p:spPr bwMode="auto">
          <a:xfrm>
            <a:off x="5508625" y="3789363"/>
            <a:ext cx="180657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вторичная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39" name="Rectangle 79"/>
          <p:cNvSpPr>
            <a:spLocks noChangeArrowheads="1"/>
          </p:cNvSpPr>
          <p:nvPr/>
        </p:nvSpPr>
        <p:spPr bwMode="auto">
          <a:xfrm>
            <a:off x="5508625" y="4437063"/>
            <a:ext cx="180657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вторичное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40" name="Rectangle 80"/>
          <p:cNvSpPr>
            <a:spLocks noChangeArrowheads="1"/>
          </p:cNvSpPr>
          <p:nvPr/>
        </p:nvSpPr>
        <p:spPr bwMode="auto">
          <a:xfrm>
            <a:off x="5546725" y="6021388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вторичная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41" name="Rectangle 81"/>
          <p:cNvSpPr>
            <a:spLocks noChangeArrowheads="1"/>
          </p:cNvSpPr>
          <p:nvPr/>
        </p:nvSpPr>
        <p:spPr bwMode="auto">
          <a:xfrm>
            <a:off x="5508625" y="5086350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43" name="AutoShape 83"/>
          <p:cNvSpPr>
            <a:spLocks noChangeArrowheads="1"/>
          </p:cNvSpPr>
          <p:nvPr/>
        </p:nvSpPr>
        <p:spPr bwMode="auto">
          <a:xfrm>
            <a:off x="2266950" y="141287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solidFill>
            <a:srgbClr val="CCFF99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44" name="Oval 84"/>
          <p:cNvSpPr>
            <a:spLocks noChangeArrowheads="1"/>
          </p:cNvSpPr>
          <p:nvPr/>
        </p:nvSpPr>
        <p:spPr bwMode="auto">
          <a:xfrm>
            <a:off x="3132138" y="765175"/>
            <a:ext cx="2376487" cy="14398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003399"/>
                </a:solidFill>
              </a:rPr>
              <a:t>ЯЗЫКОВОЕ</a:t>
            </a:r>
          </a:p>
          <a:p>
            <a:pPr algn="ctr"/>
            <a:r>
              <a:rPr lang="ru-RU" b="1" dirty="0">
                <a:solidFill>
                  <a:srgbClr val="003399"/>
                </a:solidFill>
              </a:rPr>
              <a:t>ОБРАЗОВАНИЕ</a:t>
            </a:r>
          </a:p>
        </p:txBody>
      </p:sp>
      <p:sp>
        <p:nvSpPr>
          <p:cNvPr id="92245" name="Oval 85"/>
          <p:cNvSpPr>
            <a:spLocks noChangeArrowheads="1"/>
          </p:cNvSpPr>
          <p:nvPr/>
        </p:nvSpPr>
        <p:spPr bwMode="auto">
          <a:xfrm>
            <a:off x="6516688" y="765175"/>
            <a:ext cx="2376487" cy="14398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ИНОЯЗЫЧНОЕ</a:t>
            </a:r>
          </a:p>
          <a:p>
            <a:pPr algn="ctr"/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ОБРАЗОВАНИЕ</a:t>
            </a:r>
          </a:p>
        </p:txBody>
      </p:sp>
      <p:sp>
        <p:nvSpPr>
          <p:cNvPr id="92246" name="AutoShape 86"/>
          <p:cNvSpPr>
            <a:spLocks noChangeArrowheads="1"/>
          </p:cNvSpPr>
          <p:nvPr/>
        </p:nvSpPr>
        <p:spPr bwMode="auto">
          <a:xfrm>
            <a:off x="5651500" y="141287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gradFill rotWithShape="1">
            <a:gsLst>
              <a:gs pos="0">
                <a:schemeClr val="accent1"/>
              </a:gs>
              <a:gs pos="100000">
                <a:srgbClr val="FF3300"/>
              </a:gs>
            </a:gsLst>
            <a:lin ang="0" scaled="1"/>
          </a:gra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Нижний колонтитул 46"/>
          <p:cNvSpPr>
            <a:spLocks noGrp="1"/>
          </p:cNvSpPr>
          <p:nvPr>
            <p:ph type="ftr" sz="quarter" idx="11"/>
          </p:nvPr>
        </p:nvSpPr>
        <p:spPr>
          <a:xfrm>
            <a:off x="8643966" y="6421461"/>
            <a:ext cx="304792" cy="365125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</a:rPr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1125</Words>
  <Application>Microsoft Office PowerPoint</Application>
  <PresentationFormat>Экран (4:3)</PresentationFormat>
  <Paragraphs>512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Microsoft YaHei</vt:lpstr>
      <vt:lpstr>Arial</vt:lpstr>
      <vt:lpstr>Calibri</vt:lpstr>
      <vt:lpstr>Impact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КазУМОиМЯ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Муслим</dc:creator>
  <cp:lastModifiedBy>Руслан</cp:lastModifiedBy>
  <cp:revision>125</cp:revision>
  <dcterms:created xsi:type="dcterms:W3CDTF">2012-06-12T11:42:47Z</dcterms:created>
  <dcterms:modified xsi:type="dcterms:W3CDTF">2023-10-16T09:16:28Z</dcterms:modified>
</cp:coreProperties>
</file>