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7"/>
  </p:notesMasterIdLst>
  <p:handoutMasterIdLst>
    <p:handoutMasterId r:id="rId48"/>
  </p:handoutMasterIdLst>
  <p:sldIdLst>
    <p:sldId id="263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3" r:id="rId10"/>
    <p:sldId id="324" r:id="rId11"/>
    <p:sldId id="299" r:id="rId12"/>
    <p:sldId id="301" r:id="rId13"/>
    <p:sldId id="300" r:id="rId14"/>
    <p:sldId id="311" r:id="rId15"/>
    <p:sldId id="312" r:id="rId16"/>
    <p:sldId id="313" r:id="rId17"/>
    <p:sldId id="314" r:id="rId18"/>
    <p:sldId id="302" r:id="rId19"/>
    <p:sldId id="303" r:id="rId20"/>
    <p:sldId id="304" r:id="rId21"/>
    <p:sldId id="305" r:id="rId22"/>
    <p:sldId id="306" r:id="rId23"/>
    <p:sldId id="325" r:id="rId24"/>
    <p:sldId id="307" r:id="rId25"/>
    <p:sldId id="308" r:id="rId26"/>
    <p:sldId id="309" r:id="rId27"/>
    <p:sldId id="277" r:id="rId28"/>
    <p:sldId id="259" r:id="rId29"/>
    <p:sldId id="278" r:id="rId30"/>
    <p:sldId id="282" r:id="rId31"/>
    <p:sldId id="279" r:id="rId32"/>
    <p:sldId id="280" r:id="rId33"/>
    <p:sldId id="283" r:id="rId34"/>
    <p:sldId id="284" r:id="rId35"/>
    <p:sldId id="288" r:id="rId36"/>
    <p:sldId id="262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310" r:id="rId4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66EE0C-38A9-42DC-B3E9-6892A5932C7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D48962-11B6-4DFD-ADB2-AD3C2ECC00A6}">
      <dgm:prSet phldrT="[Текст]"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dirty="0" smtClean="0">
            <a:solidFill>
              <a:schemeClr val="tx2">
                <a:lumMod val="50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формирующее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теоретико-профессиональную осведомленность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CD916BFB-7581-4B31-B53B-8EFE04090F59}" type="parTrans" cxnId="{D0534D10-19B6-49F4-9824-F7852BA6E601}">
      <dgm:prSet/>
      <dgm:spPr/>
      <dgm:t>
        <a:bodyPr/>
        <a:lstStyle/>
        <a:p>
          <a:endParaRPr lang="ru-RU"/>
        </a:p>
      </dgm:t>
    </dgm:pt>
    <dgm:pt modelId="{C312A699-575D-40F6-8BF1-CE91FD37ADC9}" type="sibTrans" cxnId="{D0534D10-19B6-49F4-9824-F7852BA6E601}">
      <dgm:prSet/>
      <dgm:spPr/>
      <dgm:t>
        <a:bodyPr/>
        <a:lstStyle/>
        <a:p>
          <a:endParaRPr lang="ru-RU"/>
        </a:p>
      </dgm:t>
    </dgm:pt>
    <dgm:pt modelId="{C40E495B-B583-4DA3-80D6-54DBAC94B0D7}">
      <dgm:prSet phldrT="[Текст]"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    модульно-организующее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профессионально-компетентностную подготовку обучаемых;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4A125094-C754-48F3-B5CA-F81DBF4AD847}" type="parTrans" cxnId="{D9A8B58A-52B5-42B4-9B78-6B7F87931391}">
      <dgm:prSet/>
      <dgm:spPr/>
      <dgm:t>
        <a:bodyPr/>
        <a:lstStyle/>
        <a:p>
          <a:endParaRPr lang="ru-RU"/>
        </a:p>
      </dgm:t>
    </dgm:pt>
    <dgm:pt modelId="{9C3F1B9B-2056-4401-B08B-DFF8E6D7C02E}" type="sibTrans" cxnId="{D9A8B58A-52B5-42B4-9B78-6B7F87931391}">
      <dgm:prSet/>
      <dgm:spPr/>
      <dgm:t>
        <a:bodyPr/>
        <a:lstStyle/>
        <a:p>
          <a:endParaRPr lang="ru-RU"/>
        </a:p>
      </dgm:t>
    </dgm:pt>
    <dgm:pt modelId="{CAFFEB83-E097-47A1-9543-4BC4B63C060A}">
      <dgm:prSet phldrT="[Текст]" phldr="1"/>
      <dgm:spPr/>
      <dgm:t>
        <a:bodyPr/>
        <a:lstStyle/>
        <a:p>
          <a:endParaRPr lang="ru-RU" dirty="0"/>
        </a:p>
      </dgm:t>
    </dgm:pt>
    <dgm:pt modelId="{5BDF23E4-0F37-49EB-81CC-63341FB3A455}" type="parTrans" cxnId="{1E3EBB22-9197-416B-A7B5-A117609874F8}">
      <dgm:prSet/>
      <dgm:spPr/>
      <dgm:t>
        <a:bodyPr/>
        <a:lstStyle/>
        <a:p>
          <a:endParaRPr lang="ru-RU"/>
        </a:p>
      </dgm:t>
    </dgm:pt>
    <dgm:pt modelId="{304C071A-F029-408A-9946-0C89842D107D}" type="sibTrans" cxnId="{1E3EBB22-9197-416B-A7B5-A117609874F8}">
      <dgm:prSet/>
      <dgm:spPr/>
      <dgm:t>
        <a:bodyPr/>
        <a:lstStyle/>
        <a:p>
          <a:endParaRPr lang="ru-RU"/>
        </a:p>
      </dgm:t>
    </dgm:pt>
    <dgm:pt modelId="{BD90A0DC-1E1F-4FC8-A7E4-264C24046F7E}">
      <dgm:prSet/>
      <dgm:spPr/>
      <dgm:t>
        <a:bodyPr/>
        <a:lstStyle/>
        <a:p>
          <a:endParaRPr lang="ru-RU"/>
        </a:p>
      </dgm:t>
    </dgm:pt>
    <dgm:pt modelId="{58A87B13-80C6-42CA-828E-BD7858136A0E}" type="parTrans" cxnId="{6EB2E58D-A65A-4F2D-AD19-192D09090799}">
      <dgm:prSet/>
      <dgm:spPr/>
      <dgm:t>
        <a:bodyPr/>
        <a:lstStyle/>
        <a:p>
          <a:endParaRPr lang="ru-RU"/>
        </a:p>
      </dgm:t>
    </dgm:pt>
    <dgm:pt modelId="{56393683-86C5-4945-BC3C-1AFCC355AAD6}" type="sibTrans" cxnId="{6EB2E58D-A65A-4F2D-AD19-192D09090799}">
      <dgm:prSet/>
      <dgm:spPr/>
      <dgm:t>
        <a:bodyPr/>
        <a:lstStyle/>
        <a:p>
          <a:endParaRPr lang="ru-RU"/>
        </a:p>
      </dgm:t>
    </dgm:pt>
    <dgm:pt modelId="{F18B781B-C8F7-4887-BA23-E910E9CFA42F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организующее 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учебный процесс </a:t>
          </a:r>
          <a:r>
            <a:rPr lang="en-US" sz="16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как модель профессионально-конструктивной деятельности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C7318608-CA96-4C82-AFB3-C9CFA35BBA01}" type="parTrans" cxnId="{93DA42B8-B351-47B6-AC42-5AE2A30CDD4D}">
      <dgm:prSet/>
      <dgm:spPr/>
      <dgm:t>
        <a:bodyPr/>
        <a:lstStyle/>
        <a:p>
          <a:endParaRPr lang="ru-RU"/>
        </a:p>
      </dgm:t>
    </dgm:pt>
    <dgm:pt modelId="{AB5DB8D1-4EE5-44A1-A15C-292C91F9B752}" type="sibTrans" cxnId="{93DA42B8-B351-47B6-AC42-5AE2A30CDD4D}">
      <dgm:prSet/>
      <dgm:spPr/>
      <dgm:t>
        <a:bodyPr/>
        <a:lstStyle/>
        <a:p>
          <a:endParaRPr lang="ru-RU"/>
        </a:p>
      </dgm:t>
    </dgm:pt>
    <dgm:pt modelId="{3114D883-7B43-40AD-8139-90FAB9E20BB5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      </a:t>
          </a: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отражающее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концептуально-методологическую основу образования;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2A2B9FC2-910D-4151-AA11-2D997F1FCF1B}" type="parTrans" cxnId="{7B62BF69-500C-477A-A19A-A3B1D85CCB1F}">
      <dgm:prSet/>
      <dgm:spPr/>
      <dgm:t>
        <a:bodyPr/>
        <a:lstStyle/>
        <a:p>
          <a:endParaRPr lang="ru-RU"/>
        </a:p>
      </dgm:t>
    </dgm:pt>
    <dgm:pt modelId="{BC7B8537-729E-47A7-85BD-3D607DD0ABC4}" type="sibTrans" cxnId="{7B62BF69-500C-477A-A19A-A3B1D85CCB1F}">
      <dgm:prSet/>
      <dgm:spPr/>
      <dgm:t>
        <a:bodyPr/>
        <a:lstStyle/>
        <a:p>
          <a:endParaRPr lang="ru-RU"/>
        </a:p>
      </dgm:t>
    </dgm:pt>
    <dgm:pt modelId="{5636AE12-9797-4964-9DAA-59CA1B54B062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           формирующее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оценочно-рефлексивные компетенции обучаемых как основу </a:t>
          </a:r>
        </a:p>
        <a:p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                      их самоорганизации и  перспективного саморазвития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40218729-FCC2-47A3-B9AA-ECA73A06F65E}" type="parTrans" cxnId="{4304C0EE-9E4E-4E99-BEEB-5DBACF66EFFA}">
      <dgm:prSet/>
      <dgm:spPr/>
      <dgm:t>
        <a:bodyPr/>
        <a:lstStyle/>
        <a:p>
          <a:endParaRPr lang="ru-RU"/>
        </a:p>
      </dgm:t>
    </dgm:pt>
    <dgm:pt modelId="{3E7E0102-8700-4EBD-BF57-3A2DA27187A1}" type="sibTrans" cxnId="{4304C0EE-9E4E-4E99-BEEB-5DBACF66EFFA}">
      <dgm:prSet/>
      <dgm:spPr/>
      <dgm:t>
        <a:bodyPr/>
        <a:lstStyle/>
        <a:p>
          <a:endParaRPr lang="ru-RU"/>
        </a:p>
      </dgm:t>
    </dgm:pt>
    <dgm:pt modelId="{209F4AB8-4F29-4A86-AD77-5E7751EA1AE2}">
      <dgm:prSet/>
      <dgm:spPr/>
      <dgm:t>
        <a:bodyPr/>
        <a:lstStyle/>
        <a:p>
          <a:endParaRPr lang="ru-RU"/>
        </a:p>
      </dgm:t>
    </dgm:pt>
    <dgm:pt modelId="{8298714D-EB6B-4DC4-8C74-045F090426DF}" type="parTrans" cxnId="{9072BC10-CDB5-42C3-AE26-E9B3299FE266}">
      <dgm:prSet/>
      <dgm:spPr/>
      <dgm:t>
        <a:bodyPr/>
        <a:lstStyle/>
        <a:p>
          <a:endParaRPr lang="ru-RU"/>
        </a:p>
      </dgm:t>
    </dgm:pt>
    <dgm:pt modelId="{53AC3F4A-0DEB-47B6-992C-F552A5664805}" type="sibTrans" cxnId="{9072BC10-CDB5-42C3-AE26-E9B3299FE266}">
      <dgm:prSet/>
      <dgm:spPr/>
      <dgm:t>
        <a:bodyPr/>
        <a:lstStyle/>
        <a:p>
          <a:endParaRPr lang="ru-RU"/>
        </a:p>
      </dgm:t>
    </dgm:pt>
    <dgm:pt modelId="{2F017AE4-91DD-4165-B0D2-F175A2FA35B3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развивающее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личностно-компетентностный потенциал обучаемых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08A2F281-434A-438B-AA5F-B3B9DEF28EAD}" type="parTrans" cxnId="{CEEF0756-4D21-437D-9B6E-DCBB208640DE}">
      <dgm:prSet/>
      <dgm:spPr/>
      <dgm:t>
        <a:bodyPr/>
        <a:lstStyle/>
        <a:p>
          <a:endParaRPr lang="ru-RU"/>
        </a:p>
      </dgm:t>
    </dgm:pt>
    <dgm:pt modelId="{D28E8362-2278-4BF6-AA17-9350EB0AB20A}" type="sibTrans" cxnId="{CEEF0756-4D21-437D-9B6E-DCBB208640DE}">
      <dgm:prSet/>
      <dgm:spPr/>
      <dgm:t>
        <a:bodyPr/>
        <a:lstStyle/>
        <a:p>
          <a:endParaRPr lang="ru-RU"/>
        </a:p>
      </dgm:t>
    </dgm:pt>
    <dgm:pt modelId="{ABFE3A8C-AF03-4E5F-A7D0-C35CDEAD3E12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dirty="0" smtClean="0">
            <a:solidFill>
              <a:schemeClr val="tx2">
                <a:lumMod val="50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стимулирующее с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аморазвитие, самосовершенствование, креативно-творческое деятельностное развитие обучаемых</a:t>
          </a:r>
        </a:p>
        <a:p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09E84442-2E7E-46CB-9C4C-E218A1C36FF7}" type="parTrans" cxnId="{0B75F636-4736-47E4-BDC4-867D87070FBB}">
      <dgm:prSet/>
      <dgm:spPr/>
      <dgm:t>
        <a:bodyPr/>
        <a:lstStyle/>
        <a:p>
          <a:endParaRPr lang="ru-RU"/>
        </a:p>
      </dgm:t>
    </dgm:pt>
    <dgm:pt modelId="{68F6061D-FB4B-4CC0-98CB-16C7C338F83E}" type="sibTrans" cxnId="{0B75F636-4736-47E4-BDC4-867D87070FBB}">
      <dgm:prSet/>
      <dgm:spPr/>
      <dgm:t>
        <a:bodyPr/>
        <a:lstStyle/>
        <a:p>
          <a:endParaRPr lang="ru-RU"/>
        </a:p>
      </dgm:t>
    </dgm:pt>
    <dgm:pt modelId="{3833889E-3D4C-449D-82F2-D83247E8AA58}" type="pres">
      <dgm:prSet presAssocID="{E266EE0C-38A9-42DC-B3E9-6892A5932C7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BF49048-36D1-45D7-9F5E-781CD465A46F}" type="pres">
      <dgm:prSet presAssocID="{E266EE0C-38A9-42DC-B3E9-6892A5932C78}" presName="Name1" presStyleCnt="0"/>
      <dgm:spPr/>
    </dgm:pt>
    <dgm:pt modelId="{16680BC0-F18F-48CC-85F9-118E433BBFE7}" type="pres">
      <dgm:prSet presAssocID="{E266EE0C-38A9-42DC-B3E9-6892A5932C78}" presName="cycle" presStyleCnt="0"/>
      <dgm:spPr/>
    </dgm:pt>
    <dgm:pt modelId="{E5AB6072-A786-4ADE-9F95-FFCA7B7E94E0}" type="pres">
      <dgm:prSet presAssocID="{E266EE0C-38A9-42DC-B3E9-6892A5932C78}" presName="srcNode" presStyleLbl="node1" presStyleIdx="0" presStyleCnt="7"/>
      <dgm:spPr/>
    </dgm:pt>
    <dgm:pt modelId="{1FD98B10-4523-48E0-A73D-5BE2F359DD9E}" type="pres">
      <dgm:prSet presAssocID="{E266EE0C-38A9-42DC-B3E9-6892A5932C78}" presName="conn" presStyleLbl="parChTrans1D2" presStyleIdx="0" presStyleCnt="1"/>
      <dgm:spPr/>
      <dgm:t>
        <a:bodyPr/>
        <a:lstStyle/>
        <a:p>
          <a:endParaRPr lang="ru-RU"/>
        </a:p>
      </dgm:t>
    </dgm:pt>
    <dgm:pt modelId="{43E8A3FF-23F7-4FDF-8872-8EC3C8CCD425}" type="pres">
      <dgm:prSet presAssocID="{E266EE0C-38A9-42DC-B3E9-6892A5932C78}" presName="extraNode" presStyleLbl="node1" presStyleIdx="0" presStyleCnt="7"/>
      <dgm:spPr/>
    </dgm:pt>
    <dgm:pt modelId="{9AD09199-B628-4B59-A00C-48256E62DDDA}" type="pres">
      <dgm:prSet presAssocID="{E266EE0C-38A9-42DC-B3E9-6892A5932C78}" presName="dstNode" presStyleLbl="node1" presStyleIdx="0" presStyleCnt="7"/>
      <dgm:spPr/>
    </dgm:pt>
    <dgm:pt modelId="{A88FA756-5892-465A-B778-5E6B6028A2B9}" type="pres">
      <dgm:prSet presAssocID="{3114D883-7B43-40AD-8139-90FAB9E20BB5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6ECA6-B81B-41D2-81B7-C38643EEFC71}" type="pres">
      <dgm:prSet presAssocID="{3114D883-7B43-40AD-8139-90FAB9E20BB5}" presName="accent_1" presStyleCnt="0"/>
      <dgm:spPr/>
    </dgm:pt>
    <dgm:pt modelId="{8066C32C-CEEF-4FE5-AD52-35E5D094A914}" type="pres">
      <dgm:prSet presAssocID="{3114D883-7B43-40AD-8139-90FAB9E20BB5}" presName="accentRepeatNode" presStyleLbl="solidFgAcc1" presStyleIdx="0" presStyleCnt="7"/>
      <dgm:spPr/>
    </dgm:pt>
    <dgm:pt modelId="{584DB62D-8410-4841-B96E-68B9DDBF308D}" type="pres">
      <dgm:prSet presAssocID="{CAD48962-11B6-4DFD-ADB2-AD3C2ECC00A6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3F40A-8AEC-411B-AA74-21EA90394816}" type="pres">
      <dgm:prSet presAssocID="{CAD48962-11B6-4DFD-ADB2-AD3C2ECC00A6}" presName="accent_2" presStyleCnt="0"/>
      <dgm:spPr/>
    </dgm:pt>
    <dgm:pt modelId="{3BD00E57-FDFC-4618-85A3-F08C054F148C}" type="pres">
      <dgm:prSet presAssocID="{CAD48962-11B6-4DFD-ADB2-AD3C2ECC00A6}" presName="accentRepeatNode" presStyleLbl="solidFgAcc1" presStyleIdx="1" presStyleCnt="7"/>
      <dgm:spPr/>
    </dgm:pt>
    <dgm:pt modelId="{7E1BF6C6-412F-4FBD-9DF4-39AB8A336FF5}" type="pres">
      <dgm:prSet presAssocID="{ABFE3A8C-AF03-4E5F-A7D0-C35CDEAD3E12}" presName="text_3" presStyleLbl="node1" presStyleIdx="2" presStyleCnt="7" custScaleY="134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3A461-85C4-4968-ACF4-3617AE9097E5}" type="pres">
      <dgm:prSet presAssocID="{ABFE3A8C-AF03-4E5F-A7D0-C35CDEAD3E12}" presName="accent_3" presStyleCnt="0"/>
      <dgm:spPr/>
    </dgm:pt>
    <dgm:pt modelId="{C8D2828E-41D3-44F0-AE50-C1E726240F56}" type="pres">
      <dgm:prSet presAssocID="{ABFE3A8C-AF03-4E5F-A7D0-C35CDEAD3E12}" presName="accentRepeatNode" presStyleLbl="solidFgAcc1" presStyleIdx="2" presStyleCnt="7"/>
      <dgm:spPr/>
    </dgm:pt>
    <dgm:pt modelId="{7F72DA8B-4C3A-462F-BEA9-09E235299F18}" type="pres">
      <dgm:prSet presAssocID="{2F017AE4-91DD-4165-B0D2-F175A2FA35B3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BE3B81-1B2E-43A5-8D70-DD8CBD417061}" type="pres">
      <dgm:prSet presAssocID="{2F017AE4-91DD-4165-B0D2-F175A2FA35B3}" presName="accent_4" presStyleCnt="0"/>
      <dgm:spPr/>
    </dgm:pt>
    <dgm:pt modelId="{D9F7B607-F8C8-4775-BD18-8DAC8D796BF3}" type="pres">
      <dgm:prSet presAssocID="{2F017AE4-91DD-4165-B0D2-F175A2FA35B3}" presName="accentRepeatNode" presStyleLbl="solidFgAcc1" presStyleIdx="3" presStyleCnt="7"/>
      <dgm:spPr/>
    </dgm:pt>
    <dgm:pt modelId="{E32941E1-6F1B-4EF0-ACAF-555DBB01E5BB}" type="pres">
      <dgm:prSet presAssocID="{F18B781B-C8F7-4887-BA23-E910E9CFA42F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04241-52C1-4C08-9741-DA252277D3A1}" type="pres">
      <dgm:prSet presAssocID="{F18B781B-C8F7-4887-BA23-E910E9CFA42F}" presName="accent_5" presStyleCnt="0"/>
      <dgm:spPr/>
    </dgm:pt>
    <dgm:pt modelId="{31AD5D32-5995-40DC-8766-546A4BC5D1D9}" type="pres">
      <dgm:prSet presAssocID="{F18B781B-C8F7-4887-BA23-E910E9CFA42F}" presName="accentRepeatNode" presStyleLbl="solidFgAcc1" presStyleIdx="4" presStyleCnt="7"/>
      <dgm:spPr/>
    </dgm:pt>
    <dgm:pt modelId="{0664F17B-1E7E-4E15-A13B-C4974A05034F}" type="pres">
      <dgm:prSet presAssocID="{C40E495B-B583-4DA3-80D6-54DBAC94B0D7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2A0AA-AB5F-40CF-9A5D-3A0E0DFDBF05}" type="pres">
      <dgm:prSet presAssocID="{C40E495B-B583-4DA3-80D6-54DBAC94B0D7}" presName="accent_6" presStyleCnt="0"/>
      <dgm:spPr/>
    </dgm:pt>
    <dgm:pt modelId="{651F4045-2AA7-4167-925F-709B8081DD83}" type="pres">
      <dgm:prSet presAssocID="{C40E495B-B583-4DA3-80D6-54DBAC94B0D7}" presName="accentRepeatNode" presStyleLbl="solidFgAcc1" presStyleIdx="5" presStyleCnt="7"/>
      <dgm:spPr/>
    </dgm:pt>
    <dgm:pt modelId="{15920D8A-FE93-4158-8000-48D67391A9DA}" type="pres">
      <dgm:prSet presAssocID="{5636AE12-9797-4964-9DAA-59CA1B54B062}" presName="text_7" presStyleLbl="node1" presStyleIdx="6" presStyleCnt="7" custScaleY="149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8EEA83-9D59-4D4C-80F4-C9A7525224CE}" type="pres">
      <dgm:prSet presAssocID="{5636AE12-9797-4964-9DAA-59CA1B54B062}" presName="accent_7" presStyleCnt="0"/>
      <dgm:spPr/>
    </dgm:pt>
    <dgm:pt modelId="{90E40840-C41C-47CC-982F-34C5CD2D612E}" type="pres">
      <dgm:prSet presAssocID="{5636AE12-9797-4964-9DAA-59CA1B54B062}" presName="accentRepeatNode" presStyleLbl="solidFgAcc1" presStyleIdx="6" presStyleCnt="7"/>
      <dgm:spPr/>
    </dgm:pt>
  </dgm:ptLst>
  <dgm:cxnLst>
    <dgm:cxn modelId="{995A5C6C-C923-4B2D-BFBC-EDD314349EC9}" type="presOf" srcId="{3114D883-7B43-40AD-8139-90FAB9E20BB5}" destId="{A88FA756-5892-465A-B778-5E6B6028A2B9}" srcOrd="0" destOrd="0" presId="urn:microsoft.com/office/officeart/2008/layout/VerticalCurvedList"/>
    <dgm:cxn modelId="{6EB2E58D-A65A-4F2D-AD19-192D09090799}" srcId="{E266EE0C-38A9-42DC-B3E9-6892A5932C78}" destId="{BD90A0DC-1E1F-4FC8-A7E4-264C24046F7E}" srcOrd="7" destOrd="0" parTransId="{58A87B13-80C6-42CA-828E-BD7858136A0E}" sibTransId="{56393683-86C5-4945-BC3C-1AFCC355AAD6}"/>
    <dgm:cxn modelId="{201AB320-B58D-44EF-A2EB-FCB8AFBAC359}" type="presOf" srcId="{E266EE0C-38A9-42DC-B3E9-6892A5932C78}" destId="{3833889E-3D4C-449D-82F2-D83247E8AA58}" srcOrd="0" destOrd="0" presId="urn:microsoft.com/office/officeart/2008/layout/VerticalCurvedList"/>
    <dgm:cxn modelId="{45C45099-BE85-4919-8AD5-2294CB8D6684}" type="presOf" srcId="{CAD48962-11B6-4DFD-ADB2-AD3C2ECC00A6}" destId="{584DB62D-8410-4841-B96E-68B9DDBF308D}" srcOrd="0" destOrd="0" presId="urn:microsoft.com/office/officeart/2008/layout/VerticalCurvedList"/>
    <dgm:cxn modelId="{D0534D10-19B6-49F4-9824-F7852BA6E601}" srcId="{E266EE0C-38A9-42DC-B3E9-6892A5932C78}" destId="{CAD48962-11B6-4DFD-ADB2-AD3C2ECC00A6}" srcOrd="1" destOrd="0" parTransId="{CD916BFB-7581-4B31-B53B-8EFE04090F59}" sibTransId="{C312A699-575D-40F6-8BF1-CE91FD37ADC9}"/>
    <dgm:cxn modelId="{50F553F1-52E6-412A-860F-A000F7426341}" type="presOf" srcId="{ABFE3A8C-AF03-4E5F-A7D0-C35CDEAD3E12}" destId="{7E1BF6C6-412F-4FBD-9DF4-39AB8A336FF5}" srcOrd="0" destOrd="0" presId="urn:microsoft.com/office/officeart/2008/layout/VerticalCurvedList"/>
    <dgm:cxn modelId="{4A6A5DE2-44EE-45AE-9BE5-93015AD8807E}" type="presOf" srcId="{2F017AE4-91DD-4165-B0D2-F175A2FA35B3}" destId="{7F72DA8B-4C3A-462F-BEA9-09E235299F18}" srcOrd="0" destOrd="0" presId="urn:microsoft.com/office/officeart/2008/layout/VerticalCurvedList"/>
    <dgm:cxn modelId="{3FD70F81-9377-463F-8B8F-8386D05A94B7}" type="presOf" srcId="{BC7B8537-729E-47A7-85BD-3D607DD0ABC4}" destId="{1FD98B10-4523-48E0-A73D-5BE2F359DD9E}" srcOrd="0" destOrd="0" presId="urn:microsoft.com/office/officeart/2008/layout/VerticalCurvedList"/>
    <dgm:cxn modelId="{D6756E97-64B5-420A-9488-76F51A12DA07}" type="presOf" srcId="{5636AE12-9797-4964-9DAA-59CA1B54B062}" destId="{15920D8A-FE93-4158-8000-48D67391A9DA}" srcOrd="0" destOrd="0" presId="urn:microsoft.com/office/officeart/2008/layout/VerticalCurvedList"/>
    <dgm:cxn modelId="{4304C0EE-9E4E-4E99-BEEB-5DBACF66EFFA}" srcId="{E266EE0C-38A9-42DC-B3E9-6892A5932C78}" destId="{5636AE12-9797-4964-9DAA-59CA1B54B062}" srcOrd="6" destOrd="0" parTransId="{40218729-FCC2-47A3-B9AA-ECA73A06F65E}" sibTransId="{3E7E0102-8700-4EBD-BF57-3A2DA27187A1}"/>
    <dgm:cxn modelId="{9072BC10-CDB5-42C3-AE26-E9B3299FE266}" srcId="{E266EE0C-38A9-42DC-B3E9-6892A5932C78}" destId="{209F4AB8-4F29-4A86-AD77-5E7751EA1AE2}" srcOrd="9" destOrd="0" parTransId="{8298714D-EB6B-4DC4-8C74-045F090426DF}" sibTransId="{53AC3F4A-0DEB-47B6-992C-F552A5664805}"/>
    <dgm:cxn modelId="{0B75F636-4736-47E4-BDC4-867D87070FBB}" srcId="{E266EE0C-38A9-42DC-B3E9-6892A5932C78}" destId="{ABFE3A8C-AF03-4E5F-A7D0-C35CDEAD3E12}" srcOrd="2" destOrd="0" parTransId="{09E84442-2E7E-46CB-9C4C-E218A1C36FF7}" sibTransId="{68F6061D-FB4B-4CC0-98CB-16C7C338F83E}"/>
    <dgm:cxn modelId="{7B62BF69-500C-477A-A19A-A3B1D85CCB1F}" srcId="{E266EE0C-38A9-42DC-B3E9-6892A5932C78}" destId="{3114D883-7B43-40AD-8139-90FAB9E20BB5}" srcOrd="0" destOrd="0" parTransId="{2A2B9FC2-910D-4151-AA11-2D997F1FCF1B}" sibTransId="{BC7B8537-729E-47A7-85BD-3D607DD0ABC4}"/>
    <dgm:cxn modelId="{F07F8D46-4A4D-4AFA-9CE2-9EA5A5F42EF7}" type="presOf" srcId="{C40E495B-B583-4DA3-80D6-54DBAC94B0D7}" destId="{0664F17B-1E7E-4E15-A13B-C4974A05034F}" srcOrd="0" destOrd="0" presId="urn:microsoft.com/office/officeart/2008/layout/VerticalCurvedList"/>
    <dgm:cxn modelId="{CEEF0756-4D21-437D-9B6E-DCBB208640DE}" srcId="{E266EE0C-38A9-42DC-B3E9-6892A5932C78}" destId="{2F017AE4-91DD-4165-B0D2-F175A2FA35B3}" srcOrd="3" destOrd="0" parTransId="{08A2F281-434A-438B-AA5F-B3B9DEF28EAD}" sibTransId="{D28E8362-2278-4BF6-AA17-9350EB0AB20A}"/>
    <dgm:cxn modelId="{93DA42B8-B351-47B6-AC42-5AE2A30CDD4D}" srcId="{E266EE0C-38A9-42DC-B3E9-6892A5932C78}" destId="{F18B781B-C8F7-4887-BA23-E910E9CFA42F}" srcOrd="4" destOrd="0" parTransId="{C7318608-CA96-4C82-AFB3-C9CFA35BBA01}" sibTransId="{AB5DB8D1-4EE5-44A1-A15C-292C91F9B752}"/>
    <dgm:cxn modelId="{1E3EBB22-9197-416B-A7B5-A117609874F8}" srcId="{E266EE0C-38A9-42DC-B3E9-6892A5932C78}" destId="{CAFFEB83-E097-47A1-9543-4BC4B63C060A}" srcOrd="8" destOrd="0" parTransId="{5BDF23E4-0F37-49EB-81CC-63341FB3A455}" sibTransId="{304C071A-F029-408A-9946-0C89842D107D}"/>
    <dgm:cxn modelId="{D9A8B58A-52B5-42B4-9B78-6B7F87931391}" srcId="{E266EE0C-38A9-42DC-B3E9-6892A5932C78}" destId="{C40E495B-B583-4DA3-80D6-54DBAC94B0D7}" srcOrd="5" destOrd="0" parTransId="{4A125094-C754-48F3-B5CA-F81DBF4AD847}" sibTransId="{9C3F1B9B-2056-4401-B08B-DFF8E6D7C02E}"/>
    <dgm:cxn modelId="{243B0CC5-1D3B-4DB6-8179-C4AA69BA12A1}" type="presOf" srcId="{F18B781B-C8F7-4887-BA23-E910E9CFA42F}" destId="{E32941E1-6F1B-4EF0-ACAF-555DBB01E5BB}" srcOrd="0" destOrd="0" presId="urn:microsoft.com/office/officeart/2008/layout/VerticalCurvedList"/>
    <dgm:cxn modelId="{01E20AB5-438A-4A6E-93E9-18B6EFC2C4FB}" type="presParOf" srcId="{3833889E-3D4C-449D-82F2-D83247E8AA58}" destId="{3BF49048-36D1-45D7-9F5E-781CD465A46F}" srcOrd="0" destOrd="0" presId="urn:microsoft.com/office/officeart/2008/layout/VerticalCurvedList"/>
    <dgm:cxn modelId="{FB636749-7D4B-4959-AA55-07E4F89B45C7}" type="presParOf" srcId="{3BF49048-36D1-45D7-9F5E-781CD465A46F}" destId="{16680BC0-F18F-48CC-85F9-118E433BBFE7}" srcOrd="0" destOrd="0" presId="urn:microsoft.com/office/officeart/2008/layout/VerticalCurvedList"/>
    <dgm:cxn modelId="{3FCC4C29-DC82-4E52-93D2-2C14C361047A}" type="presParOf" srcId="{16680BC0-F18F-48CC-85F9-118E433BBFE7}" destId="{E5AB6072-A786-4ADE-9F95-FFCA7B7E94E0}" srcOrd="0" destOrd="0" presId="urn:microsoft.com/office/officeart/2008/layout/VerticalCurvedList"/>
    <dgm:cxn modelId="{51C09D9C-0B88-4EE0-A99C-68A0D7137C17}" type="presParOf" srcId="{16680BC0-F18F-48CC-85F9-118E433BBFE7}" destId="{1FD98B10-4523-48E0-A73D-5BE2F359DD9E}" srcOrd="1" destOrd="0" presId="urn:microsoft.com/office/officeart/2008/layout/VerticalCurvedList"/>
    <dgm:cxn modelId="{93D7D799-1FD3-4D22-A154-2FB1D15843C0}" type="presParOf" srcId="{16680BC0-F18F-48CC-85F9-118E433BBFE7}" destId="{43E8A3FF-23F7-4FDF-8872-8EC3C8CCD425}" srcOrd="2" destOrd="0" presId="urn:microsoft.com/office/officeart/2008/layout/VerticalCurvedList"/>
    <dgm:cxn modelId="{A7500B10-5E16-48B8-8704-89DF1505B41E}" type="presParOf" srcId="{16680BC0-F18F-48CC-85F9-118E433BBFE7}" destId="{9AD09199-B628-4B59-A00C-48256E62DDDA}" srcOrd="3" destOrd="0" presId="urn:microsoft.com/office/officeart/2008/layout/VerticalCurvedList"/>
    <dgm:cxn modelId="{073FB0EB-5650-401D-B1FC-DAB227065ABD}" type="presParOf" srcId="{3BF49048-36D1-45D7-9F5E-781CD465A46F}" destId="{A88FA756-5892-465A-B778-5E6B6028A2B9}" srcOrd="1" destOrd="0" presId="urn:microsoft.com/office/officeart/2008/layout/VerticalCurvedList"/>
    <dgm:cxn modelId="{6CD12339-CC16-478D-BA40-98CA31B3AEBF}" type="presParOf" srcId="{3BF49048-36D1-45D7-9F5E-781CD465A46F}" destId="{A2E6ECA6-B81B-41D2-81B7-C38643EEFC71}" srcOrd="2" destOrd="0" presId="urn:microsoft.com/office/officeart/2008/layout/VerticalCurvedList"/>
    <dgm:cxn modelId="{59C5408E-335B-4694-9DB8-A06A3C35D36A}" type="presParOf" srcId="{A2E6ECA6-B81B-41D2-81B7-C38643EEFC71}" destId="{8066C32C-CEEF-4FE5-AD52-35E5D094A914}" srcOrd="0" destOrd="0" presId="urn:microsoft.com/office/officeart/2008/layout/VerticalCurvedList"/>
    <dgm:cxn modelId="{80856011-0247-4ED9-9F20-A3120FC395B3}" type="presParOf" srcId="{3BF49048-36D1-45D7-9F5E-781CD465A46F}" destId="{584DB62D-8410-4841-B96E-68B9DDBF308D}" srcOrd="3" destOrd="0" presId="urn:microsoft.com/office/officeart/2008/layout/VerticalCurvedList"/>
    <dgm:cxn modelId="{0A4A192D-A147-498A-B76E-653A7939EC0A}" type="presParOf" srcId="{3BF49048-36D1-45D7-9F5E-781CD465A46F}" destId="{3A33F40A-8AEC-411B-AA74-21EA90394816}" srcOrd="4" destOrd="0" presId="urn:microsoft.com/office/officeart/2008/layout/VerticalCurvedList"/>
    <dgm:cxn modelId="{B559AEC9-5499-4F50-B196-4D6B614DC945}" type="presParOf" srcId="{3A33F40A-8AEC-411B-AA74-21EA90394816}" destId="{3BD00E57-FDFC-4618-85A3-F08C054F148C}" srcOrd="0" destOrd="0" presId="urn:microsoft.com/office/officeart/2008/layout/VerticalCurvedList"/>
    <dgm:cxn modelId="{4F858974-2855-4722-9E99-9259DA170A5E}" type="presParOf" srcId="{3BF49048-36D1-45D7-9F5E-781CD465A46F}" destId="{7E1BF6C6-412F-4FBD-9DF4-39AB8A336FF5}" srcOrd="5" destOrd="0" presId="urn:microsoft.com/office/officeart/2008/layout/VerticalCurvedList"/>
    <dgm:cxn modelId="{59AB38CD-9941-477E-A04E-C58A5912B098}" type="presParOf" srcId="{3BF49048-36D1-45D7-9F5E-781CD465A46F}" destId="{50D3A461-85C4-4968-ACF4-3617AE9097E5}" srcOrd="6" destOrd="0" presId="urn:microsoft.com/office/officeart/2008/layout/VerticalCurvedList"/>
    <dgm:cxn modelId="{8C3EF240-DF48-4E2C-81B0-51F2AE6ABF51}" type="presParOf" srcId="{50D3A461-85C4-4968-ACF4-3617AE9097E5}" destId="{C8D2828E-41D3-44F0-AE50-C1E726240F56}" srcOrd="0" destOrd="0" presId="urn:microsoft.com/office/officeart/2008/layout/VerticalCurvedList"/>
    <dgm:cxn modelId="{61536089-A66E-405E-AF19-60B475D574F1}" type="presParOf" srcId="{3BF49048-36D1-45D7-9F5E-781CD465A46F}" destId="{7F72DA8B-4C3A-462F-BEA9-09E235299F18}" srcOrd="7" destOrd="0" presId="urn:microsoft.com/office/officeart/2008/layout/VerticalCurvedList"/>
    <dgm:cxn modelId="{C479106C-C17D-4FCD-8CD8-BF08DE33680F}" type="presParOf" srcId="{3BF49048-36D1-45D7-9F5E-781CD465A46F}" destId="{51BE3B81-1B2E-43A5-8D70-DD8CBD417061}" srcOrd="8" destOrd="0" presId="urn:microsoft.com/office/officeart/2008/layout/VerticalCurvedList"/>
    <dgm:cxn modelId="{5DAD25B7-DB03-49D6-9F85-B3079EF2388C}" type="presParOf" srcId="{51BE3B81-1B2E-43A5-8D70-DD8CBD417061}" destId="{D9F7B607-F8C8-4775-BD18-8DAC8D796BF3}" srcOrd="0" destOrd="0" presId="urn:microsoft.com/office/officeart/2008/layout/VerticalCurvedList"/>
    <dgm:cxn modelId="{30B0662D-B0E0-4C8C-9AA8-EEA9CC739E2F}" type="presParOf" srcId="{3BF49048-36D1-45D7-9F5E-781CD465A46F}" destId="{E32941E1-6F1B-4EF0-ACAF-555DBB01E5BB}" srcOrd="9" destOrd="0" presId="urn:microsoft.com/office/officeart/2008/layout/VerticalCurvedList"/>
    <dgm:cxn modelId="{CCDDB4B5-DF5F-4855-88D3-6584B262E9E8}" type="presParOf" srcId="{3BF49048-36D1-45D7-9F5E-781CD465A46F}" destId="{33904241-52C1-4C08-9741-DA252277D3A1}" srcOrd="10" destOrd="0" presId="urn:microsoft.com/office/officeart/2008/layout/VerticalCurvedList"/>
    <dgm:cxn modelId="{FD792AD6-7579-49DD-8C1B-2D8776EBCB10}" type="presParOf" srcId="{33904241-52C1-4C08-9741-DA252277D3A1}" destId="{31AD5D32-5995-40DC-8766-546A4BC5D1D9}" srcOrd="0" destOrd="0" presId="urn:microsoft.com/office/officeart/2008/layout/VerticalCurvedList"/>
    <dgm:cxn modelId="{D51DA653-B756-4BF7-B1D5-41D33F7FE08D}" type="presParOf" srcId="{3BF49048-36D1-45D7-9F5E-781CD465A46F}" destId="{0664F17B-1E7E-4E15-A13B-C4974A05034F}" srcOrd="11" destOrd="0" presId="urn:microsoft.com/office/officeart/2008/layout/VerticalCurvedList"/>
    <dgm:cxn modelId="{73C7D253-1FF1-4ABD-9FBC-62B2E5C320FB}" type="presParOf" srcId="{3BF49048-36D1-45D7-9F5E-781CD465A46F}" destId="{9A22A0AA-AB5F-40CF-9A5D-3A0E0DFDBF05}" srcOrd="12" destOrd="0" presId="urn:microsoft.com/office/officeart/2008/layout/VerticalCurvedList"/>
    <dgm:cxn modelId="{1B395A53-BB77-4D6D-A192-6BA6CDDBD517}" type="presParOf" srcId="{9A22A0AA-AB5F-40CF-9A5D-3A0E0DFDBF05}" destId="{651F4045-2AA7-4167-925F-709B8081DD83}" srcOrd="0" destOrd="0" presId="urn:microsoft.com/office/officeart/2008/layout/VerticalCurvedList"/>
    <dgm:cxn modelId="{2B2EDDFC-882C-4514-803E-483354B40157}" type="presParOf" srcId="{3BF49048-36D1-45D7-9F5E-781CD465A46F}" destId="{15920D8A-FE93-4158-8000-48D67391A9DA}" srcOrd="13" destOrd="0" presId="urn:microsoft.com/office/officeart/2008/layout/VerticalCurvedList"/>
    <dgm:cxn modelId="{55D4C99A-7F6A-44C4-9BEE-CB67EF2199D7}" type="presParOf" srcId="{3BF49048-36D1-45D7-9F5E-781CD465A46F}" destId="{2D8EEA83-9D59-4D4C-80F4-C9A7525224CE}" srcOrd="14" destOrd="0" presId="urn:microsoft.com/office/officeart/2008/layout/VerticalCurvedList"/>
    <dgm:cxn modelId="{793ED558-8985-447F-B304-35489F75B39C}" type="presParOf" srcId="{2D8EEA83-9D59-4D4C-80F4-C9A7525224CE}" destId="{90E40840-C41C-47CC-982F-34C5CD2D612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DFD24-AAA8-43AF-B815-DBC5876A1E42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3C9C2-97DC-4BA9-B7BB-7D00E7B6F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494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35940-5ED8-4B8D-BA57-D2C545DE2C3F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480AE-9358-452C-A491-B2738ED91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232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2350-3285-4167-A58F-42C276A7B7C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558FED-15C9-4722-8B74-FE262508D37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43000" y="609600"/>
            <a:ext cx="7799388" cy="54514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B072D-8EC1-404E-BDF9-04B58A4F7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8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Word_97-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____Microsoft_Word_97-20033.doc"/><Relationship Id="rId5" Type="http://schemas.openxmlformats.org/officeDocument/2006/relationships/oleObject" Target="../embeddings/_________Microsoft_Word_97-20032.doc"/><Relationship Id="rId4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Компетентностное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моделирование современного профессионально-иноязычного образования: методология и технология компетентностного моделирования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Загнутый угол 5"/>
          <p:cNvSpPr/>
          <p:nvPr/>
        </p:nvSpPr>
        <p:spPr>
          <a:xfrm>
            <a:off x="6458623" y="5954504"/>
            <a:ext cx="2592288" cy="792088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Тема №3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18263" y="4881690"/>
            <a:ext cx="583264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СОВРЕМЕННАЯ МЕТОДОЛОГИЯ ИНОЯЗЫЧНОГО ОБРАЗОВАНИЯ В ВЫСШЕЙ ШКОЛЕ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927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9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150" y="7783195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Табл. №1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0751" y="632302"/>
            <a:ext cx="8460432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Концептуальным базисом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предлагаемого нами компетентностного подхода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моделировании профессионального образования являются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структурно-содержательное единство двух векторных направлений компетентностного образования: профессионально-образовательного и профессионально-значимого (см. табл. №1).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готовность выпускника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интегративная совокупность как минимум трех блоков компетенций, которые в процессе технологии их формирования выстраиваются в последовательно-стадиальную преемственную компетентностную модель, и включают следующие блоки компетенций: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970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40352" y="6472030"/>
            <a:ext cx="153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№1</a:t>
            </a:r>
            <a:r>
              <a:rPr lang="en-US" b="1" dirty="0" smtClean="0"/>
              <a:t>0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5" y="759333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№10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5" y="845820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Табл.№7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520" y="500938"/>
            <a:ext cx="60121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Компетентностная модель: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21078" y="1095127"/>
            <a:ext cx="884341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управленчески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оперативна и организационно-целостна тем, что управляется единым по структуре и компонентному составу учебным модулем, состоящим из: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>
                <a:tab pos="1438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профконцепта каждой специальности, определяющей состав предметных областей содержания специальности, с включением усвоения профессионального метаязыка;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состава дисциплин, отражающих каждую предметную область специальности;</a:t>
            </a:r>
            <a:endParaRPr 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трудоемкости в кредитах по усвоению дисциплин;</a:t>
            </a:r>
            <a:endParaRPr lang="ru-RU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оценки и измерения трудозатрат обучающихся на эти предметные области.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121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68344" y="6472030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</a:t>
            </a:r>
            <a:r>
              <a:rPr lang="en-US" b="1" dirty="0" smtClean="0"/>
              <a:t>11</a:t>
            </a:r>
            <a:endParaRPr lang="ru-RU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17525" y="411888"/>
            <a:ext cx="8330939" cy="2200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438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 как самостоятельная единица образовательно-профессиональной программы включает в себя комплекс дисциплин, последовательно включаемых для формирования каждого блока компетенций.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Модульное структурирование содержания профобразования выстраивается сквозным по годам обучения 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обеспечивает формирование профессии 4-мя образовательными блоками: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17524" y="2010908"/>
            <a:ext cx="8474955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4382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Целевой блок,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определяющий объекты усвоения и формирования (состав, ступени формирования блока компетенций и перечень дисциплин, их обеспечивающего);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4382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Содержательный блок,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представленный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профконцептом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определяющим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единица – объем предметного содержания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образования;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4382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Процессуальный блок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отражающий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формирования этих компетенций в рамках каждого блока компетенций, путем создания специфических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технологических сред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(инфокоммуникационных,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профактульных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профкорпоративных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проектов, групповых рефлексий с приемами ситуативных технологий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профинцидентов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др.)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4382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Оценочный блок программы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 изучению и оценке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профзначимых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компетенций  в общей системе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модульной образовательной программе.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63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Скругленный прямоугольник 202"/>
          <p:cNvSpPr/>
          <p:nvPr/>
        </p:nvSpPr>
        <p:spPr>
          <a:xfrm>
            <a:off x="1142976" y="642918"/>
            <a:ext cx="7715304" cy="1357322"/>
          </a:xfrm>
          <a:prstGeom prst="roundRect">
            <a:avLst/>
          </a:prstGeom>
          <a:solidFill>
            <a:schemeClr val="bg1">
              <a:lumMod val="75000"/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1000100" y="-24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КОМПЕТЕНТНОСТНОЕ МОДЕЛИРОВАНИЕ СПЕЦИАЛЬНОСТИ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131" name="Группа 130"/>
          <p:cNvGrpSpPr/>
          <p:nvPr/>
        </p:nvGrpSpPr>
        <p:grpSpPr>
          <a:xfrm>
            <a:off x="1357290" y="357166"/>
            <a:ext cx="7500990" cy="1000745"/>
            <a:chOff x="-31" y="357166"/>
            <a:chExt cx="9144032" cy="1000745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731054" y="357166"/>
              <a:ext cx="5568107" cy="319090"/>
            </a:xfrm>
            <a:prstGeom prst="round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/>
                <a:t>ПРОФЕССИОНАЛЬНАЯ КОМПЕТЕНЦИЯ</a:t>
              </a:r>
              <a:endParaRPr lang="ru-RU" sz="1100" b="1" dirty="0"/>
            </a:p>
          </p:txBody>
        </p:sp>
        <p:sp>
          <p:nvSpPr>
            <p:cNvPr id="10" name="Овал 9"/>
            <p:cNvSpPr/>
            <p:nvPr/>
          </p:nvSpPr>
          <p:spPr>
            <a:xfrm>
              <a:off x="-31" y="799107"/>
              <a:ext cx="2071670" cy="554546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err="1" smtClean="0">
                  <a:solidFill>
                    <a:srgbClr val="002060"/>
                  </a:solidFill>
                </a:rPr>
                <a:t>Межкультурно-коммуникативная</a:t>
              </a:r>
              <a:r>
                <a:rPr lang="ru-RU" sz="900" dirty="0" smtClean="0">
                  <a:solidFill>
                    <a:srgbClr val="002060"/>
                  </a:solidFill>
                </a:rPr>
                <a:t> компетенция</a:t>
              </a:r>
              <a:endParaRPr lang="ru-RU" sz="900" dirty="0">
                <a:solidFill>
                  <a:srgbClr val="002060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428861" y="785794"/>
              <a:ext cx="2071670" cy="57150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smtClean="0">
                  <a:solidFill>
                    <a:srgbClr val="002060"/>
                  </a:solidFill>
                </a:rPr>
                <a:t>Профессионально-ориентированная компетенция</a:t>
              </a:r>
              <a:endParaRPr lang="ru-RU" sz="900" dirty="0">
                <a:solidFill>
                  <a:srgbClr val="002060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4857753" y="786407"/>
              <a:ext cx="1933528" cy="571504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smtClean="0">
                  <a:solidFill>
                    <a:srgbClr val="002060"/>
                  </a:solidFill>
                </a:rPr>
                <a:t>Профессионально-базируемая компетенция</a:t>
              </a:r>
              <a:endParaRPr lang="ru-RU" sz="900" dirty="0">
                <a:solidFill>
                  <a:srgbClr val="002060"/>
                </a:solidFill>
              </a:endParaRPr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072331" y="785794"/>
              <a:ext cx="2071670" cy="571504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 err="1" smtClean="0">
                  <a:solidFill>
                    <a:srgbClr val="FF0000"/>
                  </a:solidFill>
                </a:rPr>
                <a:t>Профессионально-идентифицирующаякомпетенция</a:t>
              </a:r>
              <a:endParaRPr lang="ru-RU" sz="900" dirty="0">
                <a:solidFill>
                  <a:srgbClr val="FF0000"/>
                </a:solidFill>
              </a:endParaRPr>
            </a:p>
          </p:txBody>
        </p:sp>
        <p:cxnSp>
          <p:nvCxnSpPr>
            <p:cNvPr id="115" name="Прямая со стрелкой 114"/>
            <p:cNvCxnSpPr>
              <a:stCxn id="4" idx="2"/>
            </p:cNvCxnSpPr>
            <p:nvPr/>
          </p:nvCxnSpPr>
          <p:spPr>
            <a:xfrm rot="5400000">
              <a:off x="3060025" y="-597851"/>
              <a:ext cx="180976" cy="2729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Прямая со стрелкой 116"/>
            <p:cNvCxnSpPr>
              <a:endCxn id="11" idx="7"/>
            </p:cNvCxnSpPr>
            <p:nvPr/>
          </p:nvCxnSpPr>
          <p:spPr>
            <a:xfrm rot="10800000" flipV="1">
              <a:off x="4197142" y="714355"/>
              <a:ext cx="374858" cy="1551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 стрелкой 125"/>
            <p:cNvCxnSpPr/>
            <p:nvPr/>
          </p:nvCxnSpPr>
          <p:spPr>
            <a:xfrm>
              <a:off x="4572000" y="714356"/>
              <a:ext cx="428628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 стрелкой 129"/>
            <p:cNvCxnSpPr/>
            <p:nvPr/>
          </p:nvCxnSpPr>
          <p:spPr>
            <a:xfrm>
              <a:off x="4643438" y="642918"/>
              <a:ext cx="2786082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Блок-схема: сохраненные данные 134"/>
          <p:cNvSpPr/>
          <p:nvPr/>
        </p:nvSpPr>
        <p:spPr>
          <a:xfrm>
            <a:off x="99302" y="686460"/>
            <a:ext cx="1143008" cy="1285884"/>
          </a:xfrm>
          <a:prstGeom prst="flowChartOnlineStora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ЦЕЛЕ</a:t>
            </a:r>
            <a:endParaRPr lang="en-US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ВОЙ БЛОК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Скругленный прямоугольник 135"/>
          <p:cNvSpPr/>
          <p:nvPr/>
        </p:nvSpPr>
        <p:spPr>
          <a:xfrm>
            <a:off x="1500166" y="1428736"/>
            <a:ext cx="1500198" cy="500066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Дисциплины рабочего учебного плана</a:t>
            </a:r>
            <a:endParaRPr lang="ru-RU" sz="1200" b="1" dirty="0"/>
          </a:p>
        </p:txBody>
      </p:sp>
      <p:sp>
        <p:nvSpPr>
          <p:cNvPr id="138" name="Скругленный прямоугольник 137"/>
          <p:cNvSpPr/>
          <p:nvPr/>
        </p:nvSpPr>
        <p:spPr>
          <a:xfrm>
            <a:off x="3428992" y="1500174"/>
            <a:ext cx="1500198" cy="428628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/>
              <a:t>Общеобразов</a:t>
            </a:r>
            <a:r>
              <a:rPr lang="ru-RU" sz="1200" b="1" dirty="0" smtClean="0"/>
              <a:t>.</a:t>
            </a:r>
          </a:p>
          <a:p>
            <a:pPr algn="ctr"/>
            <a:r>
              <a:rPr lang="ru-RU" sz="1200" b="1" dirty="0" smtClean="0"/>
              <a:t>дисциплины</a:t>
            </a:r>
            <a:endParaRPr lang="ru-RU" sz="1200" b="1" dirty="0"/>
          </a:p>
        </p:txBody>
      </p:sp>
      <p:sp>
        <p:nvSpPr>
          <p:cNvPr id="139" name="Скругленный прямоугольник 138"/>
          <p:cNvSpPr/>
          <p:nvPr/>
        </p:nvSpPr>
        <p:spPr>
          <a:xfrm>
            <a:off x="5357818" y="1500174"/>
            <a:ext cx="1500198" cy="4286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/>
          </a:p>
          <a:p>
            <a:pPr algn="ctr"/>
            <a:r>
              <a:rPr lang="ru-RU" sz="1200" b="1" dirty="0" smtClean="0"/>
              <a:t>Базовые дисциплины</a:t>
            </a:r>
          </a:p>
          <a:p>
            <a:pPr algn="ctr"/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140" name="Скругленный прямоугольник 139"/>
          <p:cNvSpPr/>
          <p:nvPr/>
        </p:nvSpPr>
        <p:spPr>
          <a:xfrm>
            <a:off x="7286644" y="1500174"/>
            <a:ext cx="1500198" cy="428628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Профилирующие дисциплины</a:t>
            </a:r>
          </a:p>
          <a:p>
            <a:pPr algn="ctr"/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43" name="Блок-схема: сохраненные данные 142"/>
          <p:cNvSpPr/>
          <p:nvPr/>
        </p:nvSpPr>
        <p:spPr>
          <a:xfrm>
            <a:off x="55179" y="2186658"/>
            <a:ext cx="1245187" cy="1285884"/>
          </a:xfrm>
          <a:prstGeom prst="flowChartOnlineStora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СОДЕРЖАТЕЛЬ</a:t>
            </a:r>
            <a:endParaRPr lang="en-US" sz="1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НЫЙ БЛОК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Скругленный прямоугольник 148"/>
          <p:cNvSpPr/>
          <p:nvPr/>
        </p:nvSpPr>
        <p:spPr>
          <a:xfrm>
            <a:off x="1214414" y="2143116"/>
            <a:ext cx="7715304" cy="1357322"/>
          </a:xfrm>
          <a:prstGeom prst="roundRect">
            <a:avLst/>
          </a:prstGeom>
          <a:solidFill>
            <a:schemeClr val="bg1">
              <a:lumMod val="75000"/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Скругленный прямоугольник 149"/>
          <p:cNvSpPr/>
          <p:nvPr/>
        </p:nvSpPr>
        <p:spPr>
          <a:xfrm>
            <a:off x="2214546" y="2214554"/>
            <a:ext cx="6072230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ПРОФКОНЦЕПТ КАК ЕДИНИЦА ПРЕДМЕТНОГО СОДЕРЖАНИЯ</a:t>
            </a:r>
            <a:endParaRPr lang="ru-RU" sz="1200" b="1" dirty="0"/>
          </a:p>
        </p:txBody>
      </p:sp>
      <p:sp>
        <p:nvSpPr>
          <p:cNvPr id="151" name="Скругленный прямоугольник 150"/>
          <p:cNvSpPr/>
          <p:nvPr/>
        </p:nvSpPr>
        <p:spPr>
          <a:xfrm>
            <a:off x="1500166" y="2643182"/>
            <a:ext cx="3143272" cy="7143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ПРОФЕССИОНАЛЬНЫЙ МЕТАЯЗЫК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152" name="Скругленный прямоугольник 151"/>
          <p:cNvSpPr/>
          <p:nvPr/>
        </p:nvSpPr>
        <p:spPr>
          <a:xfrm>
            <a:off x="5000628" y="2643182"/>
            <a:ext cx="3714776" cy="714380"/>
          </a:xfrm>
          <a:prstGeom prst="roundRect">
            <a:avLst/>
          </a:prstGeom>
          <a:solidFill>
            <a:schemeClr val="accent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ПРЕДМЕТНО-ПРОФЕССИОНАЛЬНЫЙ КОМПЛЕКС В ОБЛАСТИ ИЗУЧАЕМЫХ ДИСЦИПЛИН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162" name="Блок-схема: сохраненные данные 161"/>
          <p:cNvSpPr/>
          <p:nvPr/>
        </p:nvSpPr>
        <p:spPr>
          <a:xfrm>
            <a:off x="99302" y="3686856"/>
            <a:ext cx="1214446" cy="2000264"/>
          </a:xfrm>
          <a:prstGeom prst="flowChartOnlineStora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ПРОЦЕССУАЛЬ</a:t>
            </a:r>
            <a:endParaRPr lang="en-US" sz="1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НЫЙ БЛОК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Скругленный прямоугольник 162"/>
          <p:cNvSpPr/>
          <p:nvPr/>
        </p:nvSpPr>
        <p:spPr>
          <a:xfrm>
            <a:off x="1214414" y="3643314"/>
            <a:ext cx="7715304" cy="2071702"/>
          </a:xfrm>
          <a:prstGeom prst="roundRect">
            <a:avLst/>
          </a:prstGeom>
          <a:solidFill>
            <a:schemeClr val="bg1">
              <a:lumMod val="75000"/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Скругленный прямоугольник 163"/>
          <p:cNvSpPr/>
          <p:nvPr/>
        </p:nvSpPr>
        <p:spPr>
          <a:xfrm>
            <a:off x="2143108" y="3643314"/>
            <a:ext cx="5214974" cy="214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ИНФОРМАЦИОННО-ТЕХНОЛОГИЧЕСКАЯ СРЕДА</a:t>
            </a:r>
            <a:endParaRPr lang="ru-RU" sz="1200" b="1" dirty="0"/>
          </a:p>
        </p:txBody>
      </p:sp>
      <p:sp>
        <p:nvSpPr>
          <p:cNvPr id="207" name="Rectangle 12"/>
          <p:cNvSpPr>
            <a:spLocks noChangeArrowheads="1"/>
          </p:cNvSpPr>
          <p:nvPr/>
        </p:nvSpPr>
        <p:spPr bwMode="auto">
          <a:xfrm>
            <a:off x="1285852" y="3857628"/>
            <a:ext cx="1214446" cy="64294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10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29" name="Rectangle 20"/>
          <p:cNvSpPr>
            <a:spLocks noChangeArrowheads="1"/>
          </p:cNvSpPr>
          <p:nvPr/>
        </p:nvSpPr>
        <p:spPr bwMode="auto">
          <a:xfrm>
            <a:off x="1214414" y="3929066"/>
            <a:ext cx="1403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336600"/>
                </a:solidFill>
              </a:rPr>
              <a:t>анализ ключевого</a:t>
            </a:r>
          </a:p>
          <a:p>
            <a:pPr algn="ctr"/>
            <a:r>
              <a:rPr lang="ru-RU" sz="1200" b="1" dirty="0" smtClean="0">
                <a:solidFill>
                  <a:srgbClr val="336600"/>
                </a:solidFill>
              </a:rPr>
              <a:t> </a:t>
            </a:r>
            <a:r>
              <a:rPr lang="ru-RU" sz="1200" b="1" dirty="0">
                <a:solidFill>
                  <a:srgbClr val="336600"/>
                </a:solidFill>
              </a:rPr>
              <a:t>информанта</a:t>
            </a:r>
          </a:p>
        </p:txBody>
      </p:sp>
      <p:sp>
        <p:nvSpPr>
          <p:cNvPr id="245" name="Rectangle 12"/>
          <p:cNvSpPr>
            <a:spLocks noChangeArrowheads="1"/>
          </p:cNvSpPr>
          <p:nvPr/>
        </p:nvSpPr>
        <p:spPr bwMode="auto">
          <a:xfrm>
            <a:off x="2571736" y="3857628"/>
            <a:ext cx="1428760" cy="64294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200" b="1" dirty="0" smtClean="0">
                <a:solidFill>
                  <a:srgbClr val="336600"/>
                </a:solidFill>
              </a:rPr>
              <a:t>метод рефлексии </a:t>
            </a:r>
            <a:endParaRPr lang="ru-RU" sz="12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46" name="Rectangle 12"/>
          <p:cNvSpPr>
            <a:spLocks noChangeArrowheads="1"/>
          </p:cNvSpPr>
          <p:nvPr/>
        </p:nvSpPr>
        <p:spPr bwMode="auto">
          <a:xfrm>
            <a:off x="4071934" y="3857628"/>
            <a:ext cx="1428760" cy="64294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000" b="1" dirty="0" smtClean="0">
                <a:solidFill>
                  <a:srgbClr val="336600"/>
                </a:solidFill>
                <a:latin typeface="Tahoma" pitchFamily="34" charset="0"/>
              </a:rPr>
              <a:t>корпоративное </a:t>
            </a:r>
          </a:p>
          <a:p>
            <a:pPr algn="ctr">
              <a:defRPr/>
            </a:pPr>
            <a:r>
              <a:rPr lang="ru-RU" sz="1000" b="1" dirty="0" smtClean="0">
                <a:solidFill>
                  <a:srgbClr val="336600"/>
                </a:solidFill>
                <a:latin typeface="Tahoma" pitchFamily="34" charset="0"/>
              </a:rPr>
              <a:t>обучение</a:t>
            </a:r>
            <a:endParaRPr lang="ru-RU" sz="10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47" name="Rectangle 12"/>
          <p:cNvSpPr>
            <a:spLocks noChangeArrowheads="1"/>
          </p:cNvSpPr>
          <p:nvPr/>
        </p:nvSpPr>
        <p:spPr bwMode="auto">
          <a:xfrm>
            <a:off x="5572132" y="3857628"/>
            <a:ext cx="1428760" cy="64294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 sz="12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28" name="Rectangle 19"/>
          <p:cNvSpPr>
            <a:spLocks noChangeArrowheads="1"/>
          </p:cNvSpPr>
          <p:nvPr/>
        </p:nvSpPr>
        <p:spPr bwMode="auto">
          <a:xfrm>
            <a:off x="5597038" y="3857628"/>
            <a:ext cx="13324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анализ</a:t>
            </a:r>
          </a:p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 </a:t>
            </a:r>
            <a:r>
              <a:rPr lang="ru-RU" sz="1000" b="1" dirty="0">
                <a:solidFill>
                  <a:srgbClr val="336600"/>
                </a:solidFill>
              </a:rPr>
              <a:t>профессиональных </a:t>
            </a:r>
          </a:p>
          <a:p>
            <a:pPr algn="ctr"/>
            <a:r>
              <a:rPr lang="ru-RU" sz="1000" b="1" dirty="0">
                <a:solidFill>
                  <a:srgbClr val="336600"/>
                </a:solidFill>
              </a:rPr>
              <a:t>инцидентов</a:t>
            </a:r>
          </a:p>
        </p:txBody>
      </p:sp>
      <p:sp>
        <p:nvSpPr>
          <p:cNvPr id="248" name="Rectangle 12"/>
          <p:cNvSpPr>
            <a:spLocks noChangeArrowheads="1"/>
          </p:cNvSpPr>
          <p:nvPr/>
        </p:nvSpPr>
        <p:spPr bwMode="auto">
          <a:xfrm>
            <a:off x="7072330" y="3857628"/>
            <a:ext cx="1785950" cy="64294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 sz="1200" b="1" dirty="0">
              <a:solidFill>
                <a:srgbClr val="A50021"/>
              </a:solidFill>
              <a:latin typeface="Tahoma" pitchFamily="34" charset="0"/>
            </a:endParaRPr>
          </a:p>
        </p:txBody>
      </p:sp>
      <p:sp>
        <p:nvSpPr>
          <p:cNvPr id="249" name="Rectangle 21"/>
          <p:cNvSpPr>
            <a:spLocks noChangeArrowheads="1"/>
          </p:cNvSpPr>
          <p:nvPr/>
        </p:nvSpPr>
        <p:spPr bwMode="auto">
          <a:xfrm>
            <a:off x="6429388" y="3786190"/>
            <a:ext cx="29527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Анализ </a:t>
            </a:r>
          </a:p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культурно-маркированных </a:t>
            </a:r>
            <a:endParaRPr lang="ru-RU" sz="1000" b="1" dirty="0">
              <a:solidFill>
                <a:srgbClr val="336600"/>
              </a:solidFill>
            </a:endParaRPr>
          </a:p>
          <a:p>
            <a:pPr algn="ctr"/>
            <a:r>
              <a:rPr lang="ru-RU" sz="1000" b="1" dirty="0">
                <a:solidFill>
                  <a:srgbClr val="336600"/>
                </a:solidFill>
              </a:rPr>
              <a:t>иноязычных средств </a:t>
            </a:r>
          </a:p>
          <a:p>
            <a:pPr algn="ctr"/>
            <a:r>
              <a:rPr lang="ru-RU" sz="1000" b="1" dirty="0" smtClean="0">
                <a:solidFill>
                  <a:srgbClr val="336600"/>
                </a:solidFill>
              </a:rPr>
              <a:t>проф. </a:t>
            </a:r>
            <a:r>
              <a:rPr lang="ru-RU" sz="1000" b="1" dirty="0">
                <a:solidFill>
                  <a:srgbClr val="336600"/>
                </a:solidFill>
              </a:rPr>
              <a:t>сферы</a:t>
            </a:r>
          </a:p>
        </p:txBody>
      </p:sp>
      <p:sp>
        <p:nvSpPr>
          <p:cNvPr id="250" name="Овал 249"/>
          <p:cNvSpPr/>
          <p:nvPr/>
        </p:nvSpPr>
        <p:spPr>
          <a:xfrm>
            <a:off x="1285852" y="4572008"/>
            <a:ext cx="1214446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33CC"/>
                </a:solidFill>
              </a:rPr>
              <a:t>ИЭОР как партнер-</a:t>
            </a:r>
          </a:p>
          <a:p>
            <a:pPr algn="ctr"/>
            <a:r>
              <a:rPr lang="ru-RU" sz="1000" b="1" dirty="0" smtClean="0">
                <a:solidFill>
                  <a:srgbClr val="0033CC"/>
                </a:solidFill>
              </a:rPr>
              <a:t>собеседник</a:t>
            </a:r>
          </a:p>
          <a:p>
            <a:pPr algn="ctr">
              <a:defRPr/>
            </a:pPr>
            <a:endParaRPr lang="ru-RU" sz="800" b="1" dirty="0">
              <a:solidFill>
                <a:srgbClr val="0033CC"/>
              </a:solidFill>
            </a:endParaRPr>
          </a:p>
        </p:txBody>
      </p:sp>
      <p:sp>
        <p:nvSpPr>
          <p:cNvPr id="251" name="Овал 250"/>
          <p:cNvSpPr/>
          <p:nvPr/>
        </p:nvSpPr>
        <p:spPr>
          <a:xfrm>
            <a:off x="2643174" y="4572008"/>
            <a:ext cx="128588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800" b="1" dirty="0" smtClean="0">
              <a:solidFill>
                <a:srgbClr val="0033CC"/>
              </a:solidFill>
            </a:endParaRPr>
          </a:p>
          <a:p>
            <a:pPr algn="ctr">
              <a:defRPr/>
            </a:pPr>
            <a:endParaRPr lang="ru-RU" sz="800" b="1" dirty="0" smtClean="0">
              <a:solidFill>
                <a:srgbClr val="0033CC"/>
              </a:solidFill>
            </a:endParaRPr>
          </a:p>
          <a:p>
            <a:pPr algn="ctr">
              <a:defRPr/>
            </a:pPr>
            <a:r>
              <a:rPr lang="ru-RU" sz="800" b="1" dirty="0" smtClean="0">
                <a:solidFill>
                  <a:srgbClr val="0033CC"/>
                </a:solidFill>
              </a:rPr>
              <a:t>ИЭОР как источник </a:t>
            </a:r>
            <a:r>
              <a:rPr lang="ru-RU" sz="800" b="1" dirty="0" err="1" smtClean="0">
                <a:solidFill>
                  <a:srgbClr val="0033CC"/>
                </a:solidFill>
              </a:rPr>
              <a:t>лингво</a:t>
            </a:r>
            <a:r>
              <a:rPr lang="ru-RU" sz="800" b="1" dirty="0" smtClean="0">
                <a:solidFill>
                  <a:srgbClr val="0033CC"/>
                </a:solidFill>
              </a:rPr>
              <a:t>-, </a:t>
            </a:r>
          </a:p>
          <a:p>
            <a:pPr algn="ctr">
              <a:defRPr/>
            </a:pPr>
            <a:r>
              <a:rPr lang="ru-RU" sz="800" b="1" dirty="0" err="1" smtClean="0">
                <a:solidFill>
                  <a:srgbClr val="0033CC"/>
                </a:solidFill>
              </a:rPr>
              <a:t>социо-культурологической</a:t>
            </a:r>
            <a:r>
              <a:rPr lang="ru-RU" sz="800" b="1" dirty="0" smtClean="0">
                <a:solidFill>
                  <a:srgbClr val="0033CC"/>
                </a:solidFill>
              </a:rPr>
              <a:t> 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rgbClr val="0033CC"/>
                </a:solidFill>
              </a:rPr>
              <a:t>информации</a:t>
            </a:r>
          </a:p>
          <a:p>
            <a:pPr algn="ctr"/>
            <a:endParaRPr lang="ru-RU" dirty="0"/>
          </a:p>
        </p:txBody>
      </p:sp>
      <p:sp>
        <p:nvSpPr>
          <p:cNvPr id="252" name="Овал 251"/>
          <p:cNvSpPr/>
          <p:nvPr/>
        </p:nvSpPr>
        <p:spPr>
          <a:xfrm>
            <a:off x="4143372" y="4572008"/>
            <a:ext cx="128588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Сетевые </a:t>
            </a:r>
            <a:r>
              <a:rPr lang="ru-RU" sz="1200" b="1" dirty="0" err="1" smtClean="0">
                <a:solidFill>
                  <a:schemeClr val="tx2"/>
                </a:solidFill>
              </a:rPr>
              <a:t>сообщест-ва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253" name="Овал 252"/>
          <p:cNvSpPr/>
          <p:nvPr/>
        </p:nvSpPr>
        <p:spPr>
          <a:xfrm>
            <a:off x="5643570" y="4572008"/>
            <a:ext cx="1357322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 sz="1200" b="1" dirty="0" smtClean="0">
              <a:solidFill>
                <a:srgbClr val="0033CC"/>
              </a:solidFill>
            </a:endParaRPr>
          </a:p>
          <a:p>
            <a:pPr algn="ctr">
              <a:defRPr/>
            </a:pPr>
            <a:r>
              <a:rPr lang="ru-RU" sz="1200" b="1" dirty="0" err="1" smtClean="0">
                <a:solidFill>
                  <a:srgbClr val="0033CC"/>
                </a:solidFill>
              </a:rPr>
              <a:t>когниция</a:t>
            </a:r>
            <a:r>
              <a:rPr lang="ru-RU" sz="1200" b="1" dirty="0" smtClean="0">
                <a:solidFill>
                  <a:srgbClr val="0033CC"/>
                </a:solidFill>
              </a:rPr>
              <a:t> 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0033CC"/>
                </a:solidFill>
              </a:rPr>
              <a:t>построения </a:t>
            </a:r>
            <a:r>
              <a:rPr lang="ru-RU" sz="1200" b="1" dirty="0" err="1" smtClean="0">
                <a:solidFill>
                  <a:srgbClr val="0033CC"/>
                </a:solidFill>
              </a:rPr>
              <a:t>визуальн</a:t>
            </a:r>
            <a:r>
              <a:rPr lang="ru-RU" sz="1200" b="1" dirty="0" smtClean="0">
                <a:solidFill>
                  <a:srgbClr val="0033CC"/>
                </a:solidFill>
              </a:rPr>
              <a:t>.</a:t>
            </a:r>
          </a:p>
          <a:p>
            <a:pPr algn="ctr">
              <a:defRPr/>
            </a:pPr>
            <a:r>
              <a:rPr lang="ru-RU" sz="1200" b="1" dirty="0" err="1" smtClean="0">
                <a:solidFill>
                  <a:srgbClr val="0033CC"/>
                </a:solidFill>
              </a:rPr>
              <a:t>оразов</a:t>
            </a:r>
            <a:endParaRPr lang="ru-RU" sz="1200" b="1" dirty="0" smtClean="0">
              <a:solidFill>
                <a:srgbClr val="0033CC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54" name="Овал 253"/>
          <p:cNvSpPr/>
          <p:nvPr/>
        </p:nvSpPr>
        <p:spPr>
          <a:xfrm>
            <a:off x="7143768" y="4572008"/>
            <a:ext cx="164307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33CC"/>
                </a:solidFill>
              </a:rPr>
              <a:t>Интернет-ресурсы</a:t>
            </a:r>
          </a:p>
          <a:p>
            <a:pPr algn="ctr"/>
            <a:endParaRPr lang="ru-RU" dirty="0"/>
          </a:p>
        </p:txBody>
      </p:sp>
      <p:sp>
        <p:nvSpPr>
          <p:cNvPr id="255" name="Блок-схема: сохраненные данные 254"/>
          <p:cNvSpPr/>
          <p:nvPr/>
        </p:nvSpPr>
        <p:spPr>
          <a:xfrm>
            <a:off x="55179" y="5829996"/>
            <a:ext cx="1302111" cy="879815"/>
          </a:xfrm>
          <a:prstGeom prst="flowChartOnlineStora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ОЦЕНОЧНЫЙ БЛОК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Скругленный прямоугольник 255"/>
          <p:cNvSpPr/>
          <p:nvPr/>
        </p:nvSpPr>
        <p:spPr>
          <a:xfrm>
            <a:off x="1214414" y="5809014"/>
            <a:ext cx="7715304" cy="928694"/>
          </a:xfrm>
          <a:prstGeom prst="roundRect">
            <a:avLst/>
          </a:prstGeom>
          <a:solidFill>
            <a:schemeClr val="bg1">
              <a:lumMod val="75000"/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СИСТЕМА ПЕРЕЗАЧЕТА КРЕДИТОВ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258" name="Прямая со стрелкой 257"/>
          <p:cNvCxnSpPr>
            <a:stCxn id="207" idx="2"/>
            <a:endCxn id="250" idx="0"/>
          </p:cNvCxnSpPr>
          <p:nvPr/>
        </p:nvCxnSpPr>
        <p:spPr>
          <a:xfrm rot="5400000">
            <a:off x="1857356" y="4536288"/>
            <a:ext cx="71439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Прямая со стрелкой 259"/>
          <p:cNvCxnSpPr>
            <a:stCxn id="245" idx="2"/>
            <a:endCxn id="251" idx="0"/>
          </p:cNvCxnSpPr>
          <p:nvPr/>
        </p:nvCxnSpPr>
        <p:spPr>
          <a:xfrm rot="5400000">
            <a:off x="3250397" y="4536289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Прямая со стрелкой 261"/>
          <p:cNvCxnSpPr>
            <a:stCxn id="246" idx="2"/>
            <a:endCxn id="252" idx="0"/>
          </p:cNvCxnSpPr>
          <p:nvPr/>
        </p:nvCxnSpPr>
        <p:spPr>
          <a:xfrm rot="5400000">
            <a:off x="4750595" y="4536289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Прямая со стрелкой 263"/>
          <p:cNvCxnSpPr/>
          <p:nvPr/>
        </p:nvCxnSpPr>
        <p:spPr>
          <a:xfrm rot="5400000">
            <a:off x="6286512" y="4570420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Прямая со стрелкой 265"/>
          <p:cNvCxnSpPr>
            <a:stCxn id="249" idx="2"/>
          </p:cNvCxnSpPr>
          <p:nvPr/>
        </p:nvCxnSpPr>
        <p:spPr>
          <a:xfrm rot="16200000" flipH="1">
            <a:off x="7914427" y="4485411"/>
            <a:ext cx="77932" cy="952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Стрелка вниз 266"/>
          <p:cNvSpPr/>
          <p:nvPr/>
        </p:nvSpPr>
        <p:spPr>
          <a:xfrm>
            <a:off x="4500562" y="2000240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8" name="Стрелка вниз 267"/>
          <p:cNvSpPr/>
          <p:nvPr/>
        </p:nvSpPr>
        <p:spPr>
          <a:xfrm>
            <a:off x="4572000" y="3500438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Стрелка вниз 268"/>
          <p:cNvSpPr/>
          <p:nvPr/>
        </p:nvSpPr>
        <p:spPr>
          <a:xfrm>
            <a:off x="4652962" y="5715016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8388424" y="6401161"/>
            <a:ext cx="780052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№1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302" y="799107"/>
            <a:ext cx="368242" cy="112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-80907" y="2204864"/>
            <a:ext cx="548451" cy="112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II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-31952" y="4005064"/>
            <a:ext cx="571504" cy="112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III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-180528" y="5733256"/>
            <a:ext cx="615627" cy="1009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IV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1438" y="100963"/>
            <a:ext cx="915987" cy="314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>
                <a:effectLst/>
                <a:latin typeface="Times New Roman"/>
                <a:ea typeface="Calibri"/>
                <a:cs typeface="Times New Roman"/>
              </a:rPr>
              <a:t>Тема </a:t>
            </a:r>
            <a:r>
              <a:rPr lang="en-US" sz="1400" b="1">
                <a:effectLst/>
                <a:latin typeface="Times New Roman"/>
                <a:ea typeface="Calibri"/>
                <a:cs typeface="Times New Roman"/>
              </a:rPr>
              <a:t>I</a:t>
            </a:r>
            <a:endParaRPr lang="ru-RU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770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12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2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2214" y="350975"/>
            <a:ext cx="81534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моделировании компетентностного образования необходимо, следовательно, базироваться на следующие характеристики как: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стадиально-последовательную образовательно-профессиональную основу программы обучения;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содержание компетентностного образования при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должна отражать интегративную функционально-содержательную совокупность основных 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-х профессионально-значимых блоков компетенций;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единицей предметно-компетентностного содержания и стержневой основой выступает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отображенный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структурированный как содержательное ядро так называемый-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профконцепт специальности.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50" y="742442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Табл. №3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847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>
            <a:spLocks noChangeArrowheads="1"/>
          </p:cNvSpPr>
          <p:nvPr/>
        </p:nvSpPr>
        <p:spPr bwMode="gray">
          <a:xfrm>
            <a:off x="-1285916" y="2017714"/>
            <a:ext cx="9858444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-2143172" y="1214422"/>
            <a:ext cx="10980136" cy="5410203"/>
            <a:chOff x="-1344" y="912"/>
            <a:chExt cx="6336" cy="2791"/>
          </a:xfrm>
        </p:grpSpPr>
        <p:sp>
          <p:nvSpPr>
            <p:cNvPr id="360450" name="AutoShape 2"/>
            <p:cNvSpPr>
              <a:spLocks noChangeArrowheads="1"/>
            </p:cNvSpPr>
            <p:nvPr/>
          </p:nvSpPr>
          <p:spPr bwMode="gray">
            <a:xfrm rot="5400000">
              <a:off x="-1344" y="912"/>
              <a:ext cx="2791" cy="2791"/>
            </a:xfrm>
            <a:custGeom>
              <a:avLst/>
              <a:gdLst>
                <a:gd name="G0" fmla="+- 10478 0 0"/>
                <a:gd name="G1" fmla="+- -11739500 0 0"/>
                <a:gd name="G2" fmla="+- 0 0 -11739500"/>
                <a:gd name="T0" fmla="*/ 0 256 1"/>
                <a:gd name="T1" fmla="*/ 180 256 1"/>
                <a:gd name="G3" fmla="+- -11739500 T0 T1"/>
                <a:gd name="T2" fmla="*/ 0 256 1"/>
                <a:gd name="T3" fmla="*/ 90 256 1"/>
                <a:gd name="G4" fmla="+- -11739500 T2 T3"/>
                <a:gd name="G5" fmla="*/ G4 2 1"/>
                <a:gd name="T4" fmla="*/ 90 256 1"/>
                <a:gd name="T5" fmla="*/ 0 256 1"/>
                <a:gd name="G6" fmla="+- -11739500 T4 T5"/>
                <a:gd name="G7" fmla="*/ G6 2 1"/>
                <a:gd name="G8" fmla="abs -1173950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478"/>
                <a:gd name="G18" fmla="*/ 10478 1 2"/>
                <a:gd name="G19" fmla="+- G18 5400 0"/>
                <a:gd name="G20" fmla="cos G19 -11739500"/>
                <a:gd name="G21" fmla="sin G19 -11739500"/>
                <a:gd name="G22" fmla="+- G20 10800 0"/>
                <a:gd name="G23" fmla="+- G21 10800 0"/>
                <a:gd name="G24" fmla="+- 10800 0 G20"/>
                <a:gd name="G25" fmla="+- 10478 10800 0"/>
                <a:gd name="G26" fmla="?: G9 G17 G25"/>
                <a:gd name="G27" fmla="?: G9 0 21600"/>
                <a:gd name="G28" fmla="cos 10800 -11739500"/>
                <a:gd name="G29" fmla="sin 10800 -11739500"/>
                <a:gd name="G30" fmla="sin 10478 -11739500"/>
                <a:gd name="G31" fmla="+- G28 10800 0"/>
                <a:gd name="G32" fmla="+- G29 10800 0"/>
                <a:gd name="G33" fmla="+- G30 10800 0"/>
                <a:gd name="G34" fmla="?: G4 0 G31"/>
                <a:gd name="G35" fmla="?: -11739500 G34 0"/>
                <a:gd name="G36" fmla="?: G6 G35 G31"/>
                <a:gd name="G37" fmla="+- 21600 0 G36"/>
                <a:gd name="G38" fmla="?: G4 0 G33"/>
                <a:gd name="G39" fmla="?: -1173950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2 w 21600"/>
                <a:gd name="T15" fmla="*/ 10638 h 21600"/>
                <a:gd name="T16" fmla="*/ 10800 w 21600"/>
                <a:gd name="T17" fmla="*/ 322 h 21600"/>
                <a:gd name="T18" fmla="*/ 21438 w 21600"/>
                <a:gd name="T19" fmla="*/ 10638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close/>
                </a:path>
              </a:pathLst>
            </a:custGeom>
            <a:gradFill rotWithShape="0">
              <a:gsLst>
                <a:gs pos="0">
                  <a:srgbClr val="0099FF">
                    <a:gamma/>
                    <a:tint val="0"/>
                    <a:invGamma/>
                    <a:alpha val="0"/>
                  </a:srgbClr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51" name="AutoShape 3"/>
            <p:cNvSpPr>
              <a:spLocks noChangeArrowheads="1"/>
            </p:cNvSpPr>
            <p:nvPr/>
          </p:nvSpPr>
          <p:spPr bwMode="gray">
            <a:xfrm rot="5400000">
              <a:off x="-1185" y="1118"/>
              <a:ext cx="2374" cy="2373"/>
            </a:xfrm>
            <a:custGeom>
              <a:avLst/>
              <a:gdLst>
                <a:gd name="G0" fmla="+- 744 0 0"/>
                <a:gd name="G1" fmla="+- 11756105 0 0"/>
                <a:gd name="G2" fmla="+- 0 0 11756105"/>
                <a:gd name="T0" fmla="*/ 0 256 1"/>
                <a:gd name="T1" fmla="*/ 180 256 1"/>
                <a:gd name="G3" fmla="+- 11756105 T0 T1"/>
                <a:gd name="T2" fmla="*/ 0 256 1"/>
                <a:gd name="T3" fmla="*/ 90 256 1"/>
                <a:gd name="G4" fmla="+- 11756105 T2 T3"/>
                <a:gd name="G5" fmla="*/ G4 2 1"/>
                <a:gd name="T4" fmla="*/ 90 256 1"/>
                <a:gd name="T5" fmla="*/ 0 256 1"/>
                <a:gd name="G6" fmla="+- 11756105 T4 T5"/>
                <a:gd name="G7" fmla="*/ G6 2 1"/>
                <a:gd name="G8" fmla="abs 11756105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44"/>
                <a:gd name="G18" fmla="*/ 744 1 2"/>
                <a:gd name="G19" fmla="+- G18 5400 0"/>
                <a:gd name="G20" fmla="cos G19 11756105"/>
                <a:gd name="G21" fmla="sin G19 11756105"/>
                <a:gd name="G22" fmla="+- G20 10800 0"/>
                <a:gd name="G23" fmla="+- G21 10800 0"/>
                <a:gd name="G24" fmla="+- 10800 0 G20"/>
                <a:gd name="G25" fmla="+- 744 10800 0"/>
                <a:gd name="G26" fmla="?: G9 G17 G25"/>
                <a:gd name="G27" fmla="?: G9 0 21600"/>
                <a:gd name="G28" fmla="cos 10800 11756105"/>
                <a:gd name="G29" fmla="sin 10800 11756105"/>
                <a:gd name="G30" fmla="sin 744 11756105"/>
                <a:gd name="G31" fmla="+- G28 10800 0"/>
                <a:gd name="G32" fmla="+- G29 10800 0"/>
                <a:gd name="G33" fmla="+- G30 10800 0"/>
                <a:gd name="G34" fmla="?: G4 0 G31"/>
                <a:gd name="G35" fmla="?: 11756105 G34 0"/>
                <a:gd name="G36" fmla="?: G6 G35 G31"/>
                <a:gd name="G37" fmla="+- 21600 0 G36"/>
                <a:gd name="G38" fmla="?: G4 0 G33"/>
                <a:gd name="G39" fmla="?: 11756105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5028 w 21600"/>
                <a:gd name="T15" fmla="*/ 10862 h 21600"/>
                <a:gd name="T16" fmla="*/ 10800 w 21600"/>
                <a:gd name="T17" fmla="*/ 10056 h 21600"/>
                <a:gd name="T18" fmla="*/ 16572 w 21600"/>
                <a:gd name="T19" fmla="*/ 10862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056" y="10807"/>
                  </a:moveTo>
                  <a:cubicBezTo>
                    <a:pt x="10056" y="10805"/>
                    <a:pt x="10056" y="10802"/>
                    <a:pt x="10056" y="10800"/>
                  </a:cubicBezTo>
                  <a:cubicBezTo>
                    <a:pt x="10056" y="10389"/>
                    <a:pt x="10389" y="10056"/>
                    <a:pt x="10800" y="10056"/>
                  </a:cubicBezTo>
                  <a:cubicBezTo>
                    <a:pt x="11210" y="10056"/>
                    <a:pt x="11544" y="10389"/>
                    <a:pt x="11544" y="10800"/>
                  </a:cubicBezTo>
                  <a:cubicBezTo>
                    <a:pt x="11544" y="10802"/>
                    <a:pt x="11543" y="10805"/>
                    <a:pt x="11543" y="10807"/>
                  </a:cubicBezTo>
                  <a:lnTo>
                    <a:pt x="21599" y="10916"/>
                  </a:lnTo>
                  <a:cubicBezTo>
                    <a:pt x="21599" y="10877"/>
                    <a:pt x="21600" y="1083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38"/>
                    <a:pt x="0" y="10877"/>
                    <a:pt x="0" y="10916"/>
                  </a:cubicBezTo>
                  <a:close/>
                </a:path>
              </a:pathLst>
            </a:custGeom>
            <a:gradFill rotWithShape="0">
              <a:gsLst>
                <a:gs pos="0">
                  <a:srgbClr val="0099FF"/>
                </a:gs>
                <a:gs pos="100000">
                  <a:srgbClr val="33CC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57" name="Text Box 9"/>
            <p:cNvSpPr txBox="1">
              <a:spLocks noChangeArrowheads="1"/>
            </p:cNvSpPr>
            <p:nvPr/>
          </p:nvSpPr>
          <p:spPr bwMode="gray">
            <a:xfrm>
              <a:off x="140" y="1317"/>
              <a:ext cx="728" cy="20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Профессиональная                                                                               готовность:</a:t>
              </a:r>
              <a:endParaRPr lang="en-US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ctr"/>
              <a:r>
                <a:rPr lang="ru-RU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4-х блочно-модульная </a:t>
              </a:r>
              <a:r>
                <a:rPr lang="ru-RU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стадиально-компетентностная</a:t>
              </a:r>
              <a:r>
                <a:rPr lang="ru-RU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модель </a:t>
              </a:r>
            </a:p>
            <a:p>
              <a:pPr algn="ctr"/>
              <a:r>
                <a:rPr lang="ru-RU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профобразования</a:t>
              </a:r>
              <a:endPara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3" name="Group 41"/>
            <p:cNvGrpSpPr>
              <a:grpSpLocks/>
            </p:cNvGrpSpPr>
            <p:nvPr/>
          </p:nvGrpSpPr>
          <p:grpSpPr bwMode="auto">
            <a:xfrm>
              <a:off x="980" y="1245"/>
              <a:ext cx="3676" cy="339"/>
              <a:chOff x="980" y="1245"/>
              <a:chExt cx="3676" cy="339"/>
            </a:xfrm>
          </p:grpSpPr>
          <p:sp>
            <p:nvSpPr>
              <p:cNvPr id="360453" name="AutoShape 5"/>
              <p:cNvSpPr>
                <a:spLocks noChangeArrowheads="1"/>
              </p:cNvSpPr>
              <p:nvPr/>
            </p:nvSpPr>
            <p:spPr bwMode="gray">
              <a:xfrm>
                <a:off x="1163" y="1245"/>
                <a:ext cx="3493" cy="334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33CC33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980" y="1268"/>
                <a:ext cx="316" cy="316"/>
                <a:chOff x="980" y="1412"/>
                <a:chExt cx="316" cy="316"/>
              </a:xfrm>
            </p:grpSpPr>
            <p:sp>
              <p:nvSpPr>
                <p:cNvPr id="360455" name="Oval 7"/>
                <p:cNvSpPr>
                  <a:spLocks noChangeArrowheads="1"/>
                </p:cNvSpPr>
                <p:nvPr/>
              </p:nvSpPr>
              <p:spPr bwMode="gray">
                <a:xfrm>
                  <a:off x="980" y="1412"/>
                  <a:ext cx="316" cy="316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56" name="Oval 8"/>
                <p:cNvSpPr>
                  <a:spLocks noChangeArrowheads="1"/>
                </p:cNvSpPr>
                <p:nvPr/>
              </p:nvSpPr>
              <p:spPr bwMode="gray">
                <a:xfrm>
                  <a:off x="1028" y="1461"/>
                  <a:ext cx="220" cy="22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458" name="Text Box 10"/>
              <p:cNvSpPr txBox="1">
                <a:spLocks noChangeArrowheads="1"/>
              </p:cNvSpPr>
              <p:nvPr/>
            </p:nvSpPr>
            <p:spPr bwMode="gray">
              <a:xfrm>
                <a:off x="1035" y="131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360459" name="Text Box 11"/>
              <p:cNvSpPr txBox="1">
                <a:spLocks noChangeArrowheads="1"/>
              </p:cNvSpPr>
              <p:nvPr/>
            </p:nvSpPr>
            <p:spPr bwMode="gray">
              <a:xfrm>
                <a:off x="1296" y="1299"/>
                <a:ext cx="1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endParaRPr lang="en-US" b="1" dirty="0"/>
              </a:p>
            </p:txBody>
          </p:sp>
        </p:grp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1200" y="1704"/>
              <a:ext cx="3648" cy="340"/>
              <a:chOff x="1200" y="1704"/>
              <a:chExt cx="3648" cy="340"/>
            </a:xfrm>
          </p:grpSpPr>
          <p:sp>
            <p:nvSpPr>
              <p:cNvPr id="360452" name="AutoShape 4"/>
              <p:cNvSpPr>
                <a:spLocks noChangeArrowheads="1"/>
              </p:cNvSpPr>
              <p:nvPr/>
            </p:nvSpPr>
            <p:spPr bwMode="gray">
              <a:xfrm>
                <a:off x="1417" y="1704"/>
                <a:ext cx="3431" cy="333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99FF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460" name="Text Box 12"/>
              <p:cNvSpPr txBox="1">
                <a:spLocks noChangeArrowheads="1"/>
              </p:cNvSpPr>
              <p:nvPr/>
            </p:nvSpPr>
            <p:spPr bwMode="gray">
              <a:xfrm>
                <a:off x="1536" y="1758"/>
                <a:ext cx="107" cy="1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endParaRPr lang="en-US" b="1" dirty="0"/>
              </a:p>
            </p:txBody>
          </p:sp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1200" y="1728"/>
                <a:ext cx="316" cy="316"/>
                <a:chOff x="980" y="1412"/>
                <a:chExt cx="316" cy="316"/>
              </a:xfrm>
            </p:grpSpPr>
            <p:sp>
              <p:nvSpPr>
                <p:cNvPr id="360463" name="Oval 15"/>
                <p:cNvSpPr>
                  <a:spLocks noChangeArrowheads="1"/>
                </p:cNvSpPr>
                <p:nvPr/>
              </p:nvSpPr>
              <p:spPr bwMode="gray">
                <a:xfrm>
                  <a:off x="980" y="1412"/>
                  <a:ext cx="316" cy="316"/>
                </a:xfrm>
                <a:prstGeom prst="ellipse">
                  <a:avLst/>
                </a:prstGeom>
                <a:solidFill>
                  <a:srgbClr val="00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64" name="Oval 16"/>
                <p:cNvSpPr>
                  <a:spLocks noChangeArrowheads="1"/>
                </p:cNvSpPr>
                <p:nvPr/>
              </p:nvSpPr>
              <p:spPr bwMode="gray">
                <a:xfrm>
                  <a:off x="1028" y="1461"/>
                  <a:ext cx="220" cy="22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465" name="Text Box 17"/>
              <p:cNvSpPr txBox="1">
                <a:spLocks noChangeArrowheads="1"/>
              </p:cNvSpPr>
              <p:nvPr/>
            </p:nvSpPr>
            <p:spPr bwMode="gray">
              <a:xfrm>
                <a:off x="1257" y="1776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1289" y="2160"/>
              <a:ext cx="3703" cy="339"/>
              <a:chOff x="1289" y="2160"/>
              <a:chExt cx="3703" cy="339"/>
            </a:xfrm>
          </p:grpSpPr>
          <p:sp>
            <p:nvSpPr>
              <p:cNvPr id="360466" name="AutoShape 18"/>
              <p:cNvSpPr>
                <a:spLocks noChangeArrowheads="1"/>
              </p:cNvSpPr>
              <p:nvPr/>
            </p:nvSpPr>
            <p:spPr bwMode="gray">
              <a:xfrm>
                <a:off x="1472" y="2160"/>
                <a:ext cx="3520" cy="334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33CC33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1289" y="2183"/>
                <a:ext cx="316" cy="316"/>
                <a:chOff x="980" y="1412"/>
                <a:chExt cx="316" cy="316"/>
              </a:xfrm>
            </p:grpSpPr>
            <p:sp>
              <p:nvSpPr>
                <p:cNvPr id="360468" name="Oval 20"/>
                <p:cNvSpPr>
                  <a:spLocks noChangeArrowheads="1"/>
                </p:cNvSpPr>
                <p:nvPr/>
              </p:nvSpPr>
              <p:spPr bwMode="gray">
                <a:xfrm>
                  <a:off x="980" y="1412"/>
                  <a:ext cx="316" cy="316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69" name="Oval 21"/>
                <p:cNvSpPr>
                  <a:spLocks noChangeArrowheads="1"/>
                </p:cNvSpPr>
                <p:nvPr/>
              </p:nvSpPr>
              <p:spPr bwMode="gray">
                <a:xfrm>
                  <a:off x="1028" y="1461"/>
                  <a:ext cx="220" cy="22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470" name="Text Box 22"/>
              <p:cNvSpPr txBox="1">
                <a:spLocks noChangeArrowheads="1"/>
              </p:cNvSpPr>
              <p:nvPr/>
            </p:nvSpPr>
            <p:spPr bwMode="gray">
              <a:xfrm>
                <a:off x="1344" y="223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360471" name="Text Box 23"/>
              <p:cNvSpPr txBox="1">
                <a:spLocks noChangeArrowheads="1"/>
              </p:cNvSpPr>
              <p:nvPr/>
            </p:nvSpPr>
            <p:spPr bwMode="gray">
              <a:xfrm>
                <a:off x="1583" y="2165"/>
                <a:ext cx="2806" cy="3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 smtClean="0"/>
                  <a:t>Профессионально-идентифицирующий </a:t>
                </a:r>
              </a:p>
              <a:p>
                <a:r>
                  <a:rPr lang="ru-RU" b="1" dirty="0" smtClean="0"/>
                  <a:t>модульный блок компетенций</a:t>
                </a:r>
                <a:endParaRPr lang="en-US" b="1" dirty="0"/>
              </a:p>
            </p:txBody>
          </p:sp>
        </p:grp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1200" y="2607"/>
              <a:ext cx="3648" cy="476"/>
              <a:chOff x="1200" y="2607"/>
              <a:chExt cx="3648" cy="476"/>
            </a:xfrm>
          </p:grpSpPr>
          <p:sp>
            <p:nvSpPr>
              <p:cNvPr id="360472" name="AutoShape 24"/>
              <p:cNvSpPr>
                <a:spLocks noChangeArrowheads="1"/>
              </p:cNvSpPr>
              <p:nvPr/>
            </p:nvSpPr>
            <p:spPr bwMode="gray">
              <a:xfrm>
                <a:off x="1417" y="2634"/>
                <a:ext cx="3431" cy="4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99FF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473" name="Text Box 25"/>
              <p:cNvSpPr txBox="1">
                <a:spLocks noChangeArrowheads="1"/>
              </p:cNvSpPr>
              <p:nvPr/>
            </p:nvSpPr>
            <p:spPr bwMode="gray">
              <a:xfrm>
                <a:off x="1536" y="2607"/>
                <a:ext cx="2638" cy="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 err="1" smtClean="0"/>
                  <a:t>межкультурно-и-международный</a:t>
                </a:r>
                <a:r>
                  <a:rPr lang="ru-RU" b="1" dirty="0" smtClean="0"/>
                  <a:t> </a:t>
                </a:r>
              </a:p>
              <a:p>
                <a:r>
                  <a:rPr lang="ru-RU" b="1" dirty="0" smtClean="0"/>
                  <a:t>профессионально-коммуникативный </a:t>
                </a:r>
              </a:p>
              <a:p>
                <a:r>
                  <a:rPr lang="ru-RU" b="1" dirty="0" smtClean="0"/>
                  <a:t>модульный блок компетенций</a:t>
                </a:r>
                <a:endParaRPr lang="ru-RU" dirty="0"/>
              </a:p>
            </p:txBody>
          </p:sp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1200" y="2658"/>
                <a:ext cx="316" cy="316"/>
                <a:chOff x="980" y="1412"/>
                <a:chExt cx="316" cy="316"/>
              </a:xfrm>
            </p:grpSpPr>
            <p:sp>
              <p:nvSpPr>
                <p:cNvPr id="360475" name="Oval 27"/>
                <p:cNvSpPr>
                  <a:spLocks noChangeArrowheads="1"/>
                </p:cNvSpPr>
                <p:nvPr/>
              </p:nvSpPr>
              <p:spPr bwMode="gray">
                <a:xfrm>
                  <a:off x="980" y="1412"/>
                  <a:ext cx="316" cy="316"/>
                </a:xfrm>
                <a:prstGeom prst="ellipse">
                  <a:avLst/>
                </a:prstGeom>
                <a:solidFill>
                  <a:srgbClr val="00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76" name="Oval 28"/>
                <p:cNvSpPr>
                  <a:spLocks noChangeArrowheads="1"/>
                </p:cNvSpPr>
                <p:nvPr/>
              </p:nvSpPr>
              <p:spPr bwMode="gray">
                <a:xfrm>
                  <a:off x="1028" y="1461"/>
                  <a:ext cx="220" cy="22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477" name="Text Box 29"/>
              <p:cNvSpPr txBox="1">
                <a:spLocks noChangeArrowheads="1"/>
              </p:cNvSpPr>
              <p:nvPr/>
            </p:nvSpPr>
            <p:spPr bwMode="gray">
              <a:xfrm>
                <a:off x="1257" y="2706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4</a:t>
                </a:r>
              </a:p>
            </p:txBody>
          </p:sp>
        </p:grpSp>
        <p:sp>
          <p:nvSpPr>
            <p:cNvPr id="360483" name="Text Box 35"/>
            <p:cNvSpPr txBox="1">
              <a:spLocks noChangeArrowheads="1"/>
            </p:cNvSpPr>
            <p:nvPr/>
          </p:nvSpPr>
          <p:spPr bwMode="gray">
            <a:xfrm>
              <a:off x="1237" y="3174"/>
              <a:ext cx="107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b="1" dirty="0"/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2571736" y="1857364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профессионально-ориентированный модульный блок компетенций</a:t>
            </a:r>
          </a:p>
          <a:p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928926" y="2714620"/>
            <a:ext cx="39074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Профессионально-базируемый </a:t>
            </a:r>
          </a:p>
          <a:p>
            <a:r>
              <a:rPr lang="ru-RU" b="1" dirty="0" smtClean="0"/>
              <a:t>модульный блок компетенций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6500794" y="2214554"/>
            <a:ext cx="2643206" cy="500066"/>
          </a:xfrm>
          <a:prstGeom prst="ellipse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ключевые компетенции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6500794" y="3143248"/>
            <a:ext cx="2643206" cy="428628"/>
          </a:xfrm>
          <a:prstGeom prst="ellipse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базовые компетенции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6500794" y="4071942"/>
            <a:ext cx="2643206" cy="428628"/>
          </a:xfrm>
          <a:prstGeom prst="ellipse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специализирующие компетенции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1" name="Заголовок 1"/>
          <p:cNvSpPr>
            <a:spLocks noGrp="1"/>
          </p:cNvSpPr>
          <p:nvPr>
            <p:ph type="title"/>
          </p:nvPr>
        </p:nvSpPr>
        <p:spPr>
          <a:xfrm>
            <a:off x="1626378" y="71422"/>
            <a:ext cx="6512511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Структура профессиональной готовности в системе ВПО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714480" y="2500306"/>
            <a:ext cx="357190" cy="292895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 rot="16200000">
            <a:off x="1024331" y="3678378"/>
            <a:ext cx="1725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профконцепт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822397" y="6429396"/>
            <a:ext cx="1321604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Табл. № </a:t>
            </a:r>
            <a:r>
              <a:rPr lang="en-US" sz="1600" dirty="0" smtClean="0">
                <a:solidFill>
                  <a:schemeClr val="tx1"/>
                </a:solidFill>
              </a:rPr>
              <a:t>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1928" y="0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1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13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3570" y="164540"/>
            <a:ext cx="8145130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Соответственно,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профессионально-компетентностная образовательная программа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должна быть способна моделировать образовательный процесс как адекватное профессионально-образовательным целям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интегративное целое: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отражающее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концептуально-методологическую основу образования,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формирующее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теоретико-профессиональную осведомленность,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стимулирующее с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аморазвитие, самосовершенствование, креативно-творческое деятельностное развитие обучаемых,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развивающее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личностно-компетентностный потенциал обучаемых,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организующее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учебный процесс как модель профессионально-конструктивной деятельности,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модульно-организующее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профессионально-компетентностную подготовку обучаемых,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формирующее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оценочно-рефлексивные компетенции обучаемых как основу их самоорганизации и перспективного саморазвития (см. табл. №3).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719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Профессионально-компетентностная образоват</a:t>
            </a:r>
            <a:r>
              <a:rPr lang="ru-RU" sz="2400" b="1" dirty="0">
                <a:solidFill>
                  <a:srgbClr val="0070C0"/>
                </a:solidFill>
              </a:rPr>
              <a:t>е</a:t>
            </a:r>
            <a:r>
              <a:rPr lang="ru-RU" sz="2400" b="1" dirty="0" smtClean="0">
                <a:solidFill>
                  <a:srgbClr val="0070C0"/>
                </a:solidFill>
              </a:rPr>
              <a:t>льная программа: структура и профессиональные функции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51050763"/>
              </p:ext>
            </p:extLst>
          </p:nvPr>
        </p:nvGraphicFramePr>
        <p:xfrm>
          <a:off x="120902" y="1196752"/>
          <a:ext cx="9023097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Овал 12"/>
          <p:cNvSpPr/>
          <p:nvPr/>
        </p:nvSpPr>
        <p:spPr>
          <a:xfrm>
            <a:off x="-108520" y="1268760"/>
            <a:ext cx="1547664" cy="5184576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Профессионально-компетентностная  образовательная программа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как интегративное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целезаданное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целое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928" y="0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№3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57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60595" y="6550223"/>
            <a:ext cx="11063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92088" y="272535"/>
            <a:ext cx="815982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4382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Модульная образовательная программа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совокупность и последовательность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модулей, направленная на овладение определенными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необходимыми для присвоения квалификации.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3827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82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Компетентностная программа образования в модульно-кредитном формате (КТО)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документация по определению: целей, ожидаемых результатов, содержания и методов, качество подготовки специалистов по их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профобразовательной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программе с целью обеспечения их профессиональной готовности.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539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02"/>
          <p:cNvSpPr txBox="1">
            <a:spLocks noChangeArrowheads="1"/>
          </p:cNvSpPr>
          <p:nvPr/>
        </p:nvSpPr>
        <p:spPr bwMode="auto">
          <a:xfrm>
            <a:off x="2000250" y="71438"/>
            <a:ext cx="5715000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1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4110" y="1770546"/>
            <a:ext cx="2214578" cy="4174562"/>
          </a:xfrm>
          <a:prstGeom prst="roundRect">
            <a:avLst/>
          </a:prstGeom>
          <a:solidFill>
            <a:schemeClr val="accent1">
              <a:alpha val="19000"/>
            </a:schemeClr>
          </a:solidFill>
          <a:scene3d>
            <a:camera prst="orthographicFront"/>
            <a:lightRig rig="threePt" dir="t"/>
          </a:scene3d>
          <a:sp3d prstMaterial="plastic">
            <a:bevelT w="139700" h="1397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2316478" y="1770546"/>
            <a:ext cx="2500330" cy="4174562"/>
          </a:xfrm>
          <a:prstGeom prst="roundRect">
            <a:avLst/>
          </a:prstGeom>
          <a:solidFill>
            <a:schemeClr val="accent1">
              <a:alpha val="19000"/>
            </a:schemeClr>
          </a:solidFill>
          <a:scene3d>
            <a:camera prst="orthographicFront"/>
            <a:lightRig rig="threePt" dir="t"/>
          </a:scene3d>
          <a:sp3d prstMaterial="plastic">
            <a:bevelT w="139700" h="1397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888246" y="1772816"/>
            <a:ext cx="2071702" cy="4172292"/>
          </a:xfrm>
          <a:prstGeom prst="roundRect">
            <a:avLst/>
          </a:prstGeom>
          <a:solidFill>
            <a:schemeClr val="accent1">
              <a:alpha val="19000"/>
            </a:schemeClr>
          </a:solidFill>
          <a:scene3d>
            <a:camera prst="orthographicFront"/>
            <a:lightRig rig="threePt" dir="t"/>
          </a:scene3d>
          <a:sp3d prstMaterial="plastic">
            <a:bevelT w="139700" h="1397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/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7017738" y="1773533"/>
            <a:ext cx="2071702" cy="4171650"/>
          </a:xfrm>
          <a:prstGeom prst="roundRect">
            <a:avLst/>
          </a:prstGeom>
          <a:solidFill>
            <a:schemeClr val="accent1">
              <a:alpha val="19000"/>
            </a:schemeClr>
          </a:solidFill>
          <a:scene3d>
            <a:camera prst="orthographicFront"/>
            <a:lightRig rig="threePt" dir="t"/>
          </a:scene3d>
          <a:sp3d prstMaterial="plastic">
            <a:bevelT w="139700" h="1397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/>
          </a:p>
        </p:txBody>
      </p:sp>
      <p:cxnSp>
        <p:nvCxnSpPr>
          <p:cNvPr id="8207" name="Прямая соединительная линия 120"/>
          <p:cNvCxnSpPr>
            <a:cxnSpLocks noChangeShapeType="1"/>
          </p:cNvCxnSpPr>
          <p:nvPr/>
        </p:nvCxnSpPr>
        <p:spPr bwMode="auto">
          <a:xfrm>
            <a:off x="1258888" y="1543050"/>
            <a:ext cx="6786562" cy="1588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208" name="Группа 134"/>
          <p:cNvGrpSpPr>
            <a:grpSpLocks/>
          </p:cNvGrpSpPr>
          <p:nvPr/>
        </p:nvGrpSpPr>
        <p:grpSpPr bwMode="auto">
          <a:xfrm>
            <a:off x="71438" y="1500188"/>
            <a:ext cx="8929687" cy="1100137"/>
            <a:chOff x="71406" y="1317301"/>
            <a:chExt cx="8929750" cy="1092467"/>
          </a:xfrm>
        </p:grpSpPr>
        <p:sp>
          <p:nvSpPr>
            <p:cNvPr id="10" name="Овал 9"/>
            <p:cNvSpPr/>
            <p:nvPr/>
          </p:nvSpPr>
          <p:spPr>
            <a:xfrm>
              <a:off x="71406" y="1317301"/>
              <a:ext cx="2143140" cy="730952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 err="1"/>
                <a:t>Межкультурно-коммуникативная</a:t>
              </a:r>
              <a:r>
                <a:rPr lang="ru-RU" sz="1200" dirty="0"/>
                <a:t> компетенция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357422" y="1333981"/>
              <a:ext cx="2365551" cy="75330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Профессионально-ориентированная компетенция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1127" y="1349816"/>
              <a:ext cx="2067518" cy="733301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dirty="0"/>
                <a:t>Профессионально-базируемая компетенция</a:t>
              </a:r>
            </a:p>
          </p:txBody>
        </p:sp>
        <p:cxnSp>
          <p:nvCxnSpPr>
            <p:cNvPr id="104" name="Прямая со стрелкой 103"/>
            <p:cNvCxnSpPr>
              <a:stCxn id="10" idx="4"/>
            </p:cNvCxnSpPr>
            <p:nvPr/>
          </p:nvCxnSpPr>
          <p:spPr>
            <a:xfrm rot="5400000">
              <a:off x="963268" y="2228473"/>
              <a:ext cx="36100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Овал 77"/>
            <p:cNvSpPr/>
            <p:nvPr/>
          </p:nvSpPr>
          <p:spPr>
            <a:xfrm>
              <a:off x="7072330" y="1367747"/>
              <a:ext cx="1928826" cy="66367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8209" name="TextBox 130"/>
          <p:cNvSpPr txBox="1">
            <a:spLocks noChangeArrowheads="1"/>
          </p:cNvSpPr>
          <p:nvPr/>
        </p:nvSpPr>
        <p:spPr bwMode="auto">
          <a:xfrm>
            <a:off x="7072313" y="1571625"/>
            <a:ext cx="1928812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200">
                <a:solidFill>
                  <a:srgbClr val="FFFFFF"/>
                </a:solidFill>
                <a:latin typeface="Calibri" pitchFamily="34" charset="0"/>
              </a:rPr>
              <a:t>Профессионально-идентифицирующая компетенция</a:t>
            </a:r>
          </a:p>
          <a:p>
            <a:pPr algn="ctr" eaLnBrk="1" hangingPunct="1"/>
            <a:endParaRPr lang="ru-RU" sz="12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5000625" y="3500438"/>
            <a:ext cx="1928813" cy="6000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</a:t>
            </a:r>
            <a:r>
              <a:rPr lang="ru-RU" sz="1000" dirty="0"/>
              <a:t> 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</a:rPr>
              <a:t>ТЕОР. ПРОФЕССИОНАЛЬНОЙ ПОДГОТОВКИ</a:t>
            </a:r>
            <a:r>
              <a:rPr lang="ru-RU" sz="10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5000625" y="4248150"/>
            <a:ext cx="1928813" cy="10747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5000625" y="5435600"/>
            <a:ext cx="1876425" cy="3460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7092950" y="3500438"/>
            <a:ext cx="981075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40" name="Прямоугольник 139"/>
          <p:cNvSpPr/>
          <p:nvPr/>
        </p:nvSpPr>
        <p:spPr>
          <a:xfrm>
            <a:off x="8027988" y="3500438"/>
            <a:ext cx="97313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43" name="Прямоугольник 142"/>
          <p:cNvSpPr/>
          <p:nvPr/>
        </p:nvSpPr>
        <p:spPr>
          <a:xfrm>
            <a:off x="4000500" y="4248150"/>
            <a:ext cx="723900" cy="10747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ДИСЦИП-ЛИНЫ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44" name="Прямоугольник 143"/>
          <p:cNvSpPr/>
          <p:nvPr/>
        </p:nvSpPr>
        <p:spPr>
          <a:xfrm>
            <a:off x="4000500" y="3500438"/>
            <a:ext cx="912813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55" name="Прямоугольник 154"/>
          <p:cNvSpPr/>
          <p:nvPr/>
        </p:nvSpPr>
        <p:spPr>
          <a:xfrm>
            <a:off x="3995738" y="5448300"/>
            <a:ext cx="863600" cy="346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214688" y="4248150"/>
            <a:ext cx="758825" cy="10747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ДИСЦИП-ЛИНЫ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61" name="Прямоугольник 160"/>
          <p:cNvSpPr/>
          <p:nvPr/>
        </p:nvSpPr>
        <p:spPr>
          <a:xfrm>
            <a:off x="3132138" y="3500438"/>
            <a:ext cx="93503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62" name="Прямоугольник 161"/>
          <p:cNvSpPr/>
          <p:nvPr/>
        </p:nvSpPr>
        <p:spPr>
          <a:xfrm>
            <a:off x="3132138" y="5435600"/>
            <a:ext cx="906462" cy="346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2428875" y="4248150"/>
            <a:ext cx="771525" cy="10747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ДИСЦИП-ЛИНЫ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64" name="Прямоугольник 163"/>
          <p:cNvSpPr/>
          <p:nvPr/>
        </p:nvSpPr>
        <p:spPr>
          <a:xfrm>
            <a:off x="2268538" y="3500438"/>
            <a:ext cx="94138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169" name="Прямоугольник 168"/>
          <p:cNvSpPr/>
          <p:nvPr/>
        </p:nvSpPr>
        <p:spPr>
          <a:xfrm>
            <a:off x="2268538" y="5435600"/>
            <a:ext cx="874712" cy="346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1285875" y="4248150"/>
            <a:ext cx="1000125" cy="10747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ДИСЦИП-ЛИНЫ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73" name="Прямоугольник 172"/>
          <p:cNvSpPr/>
          <p:nvPr/>
        </p:nvSpPr>
        <p:spPr>
          <a:xfrm>
            <a:off x="1214438" y="3500438"/>
            <a:ext cx="1042987" cy="600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«</a:t>
            </a:r>
            <a:r>
              <a:rPr lang="ru-RU" sz="1000" dirty="0" err="1">
                <a:solidFill>
                  <a:schemeClr val="tx1"/>
                </a:solidFill>
                <a:cs typeface="Arial" pitchFamily="34" charset="0"/>
              </a:rPr>
              <a:t>Профессио-нал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. язык»</a:t>
            </a:r>
          </a:p>
        </p:txBody>
      </p:sp>
      <p:sp>
        <p:nvSpPr>
          <p:cNvPr id="175" name="Прямоугольник 174"/>
          <p:cNvSpPr/>
          <p:nvPr/>
        </p:nvSpPr>
        <p:spPr>
          <a:xfrm>
            <a:off x="1285875" y="5435600"/>
            <a:ext cx="928688" cy="346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0" y="4248150"/>
            <a:ext cx="1009650" cy="10747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ДИСЦИПЛИНЫ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79" name="Прямоугольник 178"/>
          <p:cNvSpPr/>
          <p:nvPr/>
        </p:nvSpPr>
        <p:spPr>
          <a:xfrm>
            <a:off x="71438" y="3500438"/>
            <a:ext cx="962025" cy="600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«Основы языковой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подготовки» </a:t>
            </a:r>
          </a:p>
        </p:txBody>
      </p:sp>
      <p:sp>
        <p:nvSpPr>
          <p:cNvPr id="181" name="Прямоугольник 180"/>
          <p:cNvSpPr/>
          <p:nvPr/>
        </p:nvSpPr>
        <p:spPr>
          <a:xfrm>
            <a:off x="0" y="5435600"/>
            <a:ext cx="1116013" cy="3460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cs typeface="Arial" pitchFamily="34" charset="0"/>
              </a:rPr>
              <a:t>_ </a:t>
            </a: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кредитов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2" name="Овал 191"/>
          <p:cNvSpPr/>
          <p:nvPr/>
        </p:nvSpPr>
        <p:spPr>
          <a:xfrm>
            <a:off x="0" y="2500306"/>
            <a:ext cx="2285984" cy="85725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Цикл специальной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языковой подготовки</a:t>
            </a:r>
          </a:p>
        </p:txBody>
      </p:sp>
      <p:sp>
        <p:nvSpPr>
          <p:cNvPr id="199" name="Овал 198"/>
          <p:cNvSpPr/>
          <p:nvPr/>
        </p:nvSpPr>
        <p:spPr>
          <a:xfrm>
            <a:off x="3929026" y="2357430"/>
            <a:ext cx="714348" cy="104225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2">
                    <a:lumMod val="75000"/>
                  </a:schemeClr>
                </a:solidFill>
              </a:rPr>
              <a:t>Цикл </a:t>
            </a:r>
            <a:r>
              <a:rPr lang="ru-RU" sz="800" dirty="0" err="1">
                <a:solidFill>
                  <a:schemeClr val="tx2">
                    <a:lumMod val="75000"/>
                  </a:schemeClr>
                </a:solidFill>
              </a:rPr>
              <a:t>мировозренчески-методолог</a:t>
            </a:r>
            <a:r>
              <a:rPr lang="ru-RU" sz="800" dirty="0">
                <a:solidFill>
                  <a:schemeClr val="tx2">
                    <a:lumMod val="75000"/>
                  </a:schemeClr>
                </a:solidFill>
              </a:rPr>
              <a:t> подготовки</a:t>
            </a:r>
          </a:p>
        </p:txBody>
      </p:sp>
      <p:sp>
        <p:nvSpPr>
          <p:cNvPr id="200" name="Овал 199"/>
          <p:cNvSpPr/>
          <p:nvPr/>
        </p:nvSpPr>
        <p:spPr>
          <a:xfrm>
            <a:off x="2428860" y="2357430"/>
            <a:ext cx="714348" cy="104225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2">
                    <a:lumMod val="75000"/>
                  </a:schemeClr>
                </a:solidFill>
              </a:rPr>
              <a:t>Цикл </a:t>
            </a:r>
            <a:r>
              <a:rPr lang="ru-RU" sz="800" dirty="0" err="1">
                <a:solidFill>
                  <a:schemeClr val="tx2">
                    <a:lumMod val="75000"/>
                  </a:schemeClr>
                </a:solidFill>
              </a:rPr>
              <a:t>общеобразов.теоретич.подготовки</a:t>
            </a:r>
            <a:endParaRPr lang="ru-RU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1" name="Овал 200"/>
          <p:cNvSpPr/>
          <p:nvPr/>
        </p:nvSpPr>
        <p:spPr>
          <a:xfrm>
            <a:off x="3214646" y="2357430"/>
            <a:ext cx="714348" cy="104225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>
                <a:solidFill>
                  <a:schemeClr val="tx2">
                    <a:lumMod val="75000"/>
                  </a:schemeClr>
                </a:solidFill>
              </a:rPr>
              <a:t>Цикл </a:t>
            </a:r>
            <a:r>
              <a:rPr lang="ru-RU" sz="800" dirty="0" err="1">
                <a:solidFill>
                  <a:schemeClr val="tx2">
                    <a:lumMod val="75000"/>
                  </a:schemeClr>
                </a:solidFill>
              </a:rPr>
              <a:t>проф.пропедевтикии</a:t>
            </a:r>
            <a:endParaRPr lang="ru-RU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7" name="Овал 206"/>
          <p:cNvSpPr/>
          <p:nvPr/>
        </p:nvSpPr>
        <p:spPr>
          <a:xfrm>
            <a:off x="4929190" y="2500306"/>
            <a:ext cx="2000264" cy="899374"/>
          </a:xfrm>
          <a:prstGeom prst="ellipse">
            <a:avLst/>
          </a:prstGeom>
          <a:solidFill>
            <a:srgbClr val="0099FF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/>
              <a:t>ЦИКЛ ТЕОР.ПРОФЕССИОНАЛЬНОЙ ПОДГОТОВКИ</a:t>
            </a:r>
          </a:p>
        </p:txBody>
      </p:sp>
      <p:sp>
        <p:nvSpPr>
          <p:cNvPr id="213" name="Овал 212"/>
          <p:cNvSpPr/>
          <p:nvPr/>
        </p:nvSpPr>
        <p:spPr>
          <a:xfrm>
            <a:off x="7072330" y="2500306"/>
            <a:ext cx="1928826" cy="857256"/>
          </a:xfrm>
          <a:prstGeom prst="ellipse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/>
              <a:t>ЦИКЛ ИНТЕГРИРОВАННОЙ ПРАКТИЧЕСКОЙ ПРОФ.ПОДГОТОВКИ</a:t>
            </a:r>
          </a:p>
        </p:txBody>
      </p:sp>
      <p:cxnSp>
        <p:nvCxnSpPr>
          <p:cNvPr id="217" name="Прямая со стрелкой 216"/>
          <p:cNvCxnSpPr/>
          <p:nvPr/>
        </p:nvCxnSpPr>
        <p:spPr>
          <a:xfrm rot="5400000">
            <a:off x="3500437" y="2286001"/>
            <a:ext cx="1428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 стрелкой 217"/>
          <p:cNvCxnSpPr/>
          <p:nvPr/>
        </p:nvCxnSpPr>
        <p:spPr>
          <a:xfrm rot="16200000" flipH="1">
            <a:off x="4000500" y="2214563"/>
            <a:ext cx="142875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 стрелкой 218"/>
          <p:cNvCxnSpPr/>
          <p:nvPr/>
        </p:nvCxnSpPr>
        <p:spPr>
          <a:xfrm rot="10800000" flipV="1">
            <a:off x="2928938" y="2214563"/>
            <a:ext cx="214312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 rot="5400000">
            <a:off x="5805488" y="2374900"/>
            <a:ext cx="2492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7" name="AutoShape 125"/>
          <p:cNvSpPr>
            <a:spLocks noChangeArrowheads="1"/>
          </p:cNvSpPr>
          <p:nvPr/>
        </p:nvSpPr>
        <p:spPr bwMode="auto">
          <a:xfrm>
            <a:off x="1187450" y="0"/>
            <a:ext cx="6985000" cy="571500"/>
          </a:xfrm>
          <a:prstGeom prst="flowChart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dirty="0">
                <a:latin typeface="Arial" pitchFamily="34" charset="0"/>
              </a:rPr>
              <a:t>Моделирование </a:t>
            </a:r>
            <a:r>
              <a:rPr lang="ru-RU" dirty="0" err="1">
                <a:latin typeface="Arial" pitchFamily="34" charset="0"/>
              </a:rPr>
              <a:t>компетентностно-модульной</a:t>
            </a:r>
            <a:r>
              <a:rPr lang="ru-RU" dirty="0">
                <a:latin typeface="Arial" pitchFamily="34" charset="0"/>
              </a:rPr>
              <a:t> </a:t>
            </a:r>
          </a:p>
          <a:p>
            <a:pPr algn="ctr">
              <a:defRPr/>
            </a:pPr>
            <a:r>
              <a:rPr lang="ru-RU" dirty="0">
                <a:latin typeface="Arial" pitchFamily="34" charset="0"/>
              </a:rPr>
              <a:t>образовательной программы</a:t>
            </a:r>
          </a:p>
        </p:txBody>
      </p:sp>
      <p:sp>
        <p:nvSpPr>
          <p:cNvPr id="8253" name="Line 127"/>
          <p:cNvSpPr>
            <a:spLocks noChangeShapeType="1"/>
          </p:cNvSpPr>
          <p:nvPr/>
        </p:nvSpPr>
        <p:spPr bwMode="auto">
          <a:xfrm>
            <a:off x="1258888" y="1577975"/>
            <a:ext cx="0" cy="16986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54" name="Line 128"/>
          <p:cNvSpPr>
            <a:spLocks noChangeShapeType="1"/>
          </p:cNvSpPr>
          <p:nvPr/>
        </p:nvSpPr>
        <p:spPr bwMode="auto">
          <a:xfrm>
            <a:off x="3563938" y="1577975"/>
            <a:ext cx="0" cy="16986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55" name="Line 130"/>
          <p:cNvSpPr>
            <a:spLocks noChangeShapeType="1"/>
          </p:cNvSpPr>
          <p:nvPr/>
        </p:nvSpPr>
        <p:spPr bwMode="auto">
          <a:xfrm>
            <a:off x="8027988" y="1577975"/>
            <a:ext cx="0" cy="16986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8"/>
          <p:cNvSpPr/>
          <p:nvPr/>
        </p:nvSpPr>
        <p:spPr>
          <a:xfrm>
            <a:off x="1187450" y="1285875"/>
            <a:ext cx="1655763" cy="198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ООД</a:t>
            </a:r>
          </a:p>
        </p:txBody>
      </p:sp>
      <p:sp>
        <p:nvSpPr>
          <p:cNvPr id="3" name="Прямоугольник 8"/>
          <p:cNvSpPr/>
          <p:nvPr/>
        </p:nvSpPr>
        <p:spPr>
          <a:xfrm>
            <a:off x="3995738" y="1285875"/>
            <a:ext cx="1728787" cy="198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БД</a:t>
            </a:r>
          </a:p>
        </p:txBody>
      </p:sp>
      <p:sp>
        <p:nvSpPr>
          <p:cNvPr id="4" name="Прямоугольник 8"/>
          <p:cNvSpPr/>
          <p:nvPr/>
        </p:nvSpPr>
        <p:spPr>
          <a:xfrm>
            <a:off x="6659563" y="1285875"/>
            <a:ext cx="1441450" cy="198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ПД</a:t>
            </a:r>
          </a:p>
        </p:txBody>
      </p:sp>
      <p:cxnSp>
        <p:nvCxnSpPr>
          <p:cNvPr id="8259" name="Прямая соединительная линия 120"/>
          <p:cNvCxnSpPr>
            <a:cxnSpLocks noChangeShapeType="1"/>
          </p:cNvCxnSpPr>
          <p:nvPr/>
        </p:nvCxnSpPr>
        <p:spPr bwMode="auto">
          <a:xfrm>
            <a:off x="1908175" y="677863"/>
            <a:ext cx="5472113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60" name="Line 135"/>
          <p:cNvSpPr>
            <a:spLocks noChangeShapeType="1"/>
          </p:cNvSpPr>
          <p:nvPr/>
        </p:nvSpPr>
        <p:spPr bwMode="auto">
          <a:xfrm>
            <a:off x="1908175" y="677863"/>
            <a:ext cx="0" cy="112712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1" name="Line 137"/>
          <p:cNvSpPr>
            <a:spLocks noChangeShapeType="1"/>
          </p:cNvSpPr>
          <p:nvPr/>
        </p:nvSpPr>
        <p:spPr bwMode="auto">
          <a:xfrm>
            <a:off x="7380288" y="677863"/>
            <a:ext cx="0" cy="112712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2" name="Line 138"/>
          <p:cNvSpPr>
            <a:spLocks noChangeShapeType="1"/>
          </p:cNvSpPr>
          <p:nvPr/>
        </p:nvSpPr>
        <p:spPr bwMode="auto">
          <a:xfrm>
            <a:off x="4859338" y="1428750"/>
            <a:ext cx="0" cy="11271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3" name="Line 139"/>
          <p:cNvSpPr>
            <a:spLocks noChangeShapeType="1"/>
          </p:cNvSpPr>
          <p:nvPr/>
        </p:nvSpPr>
        <p:spPr bwMode="auto">
          <a:xfrm>
            <a:off x="1979613" y="1428750"/>
            <a:ext cx="0" cy="11271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64" name="Line 140"/>
          <p:cNvSpPr>
            <a:spLocks noChangeShapeType="1"/>
          </p:cNvSpPr>
          <p:nvPr/>
        </p:nvSpPr>
        <p:spPr bwMode="auto">
          <a:xfrm>
            <a:off x="7451725" y="1428750"/>
            <a:ext cx="0" cy="112713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3" name="Прямоугольник 8"/>
          <p:cNvSpPr/>
          <p:nvPr/>
        </p:nvSpPr>
        <p:spPr>
          <a:xfrm>
            <a:off x="1071563" y="785813"/>
            <a:ext cx="1655762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Обязательный компонент</a:t>
            </a:r>
          </a:p>
        </p:txBody>
      </p:sp>
      <p:sp>
        <p:nvSpPr>
          <p:cNvPr id="94" name="Прямоугольник 8"/>
          <p:cNvSpPr/>
          <p:nvPr/>
        </p:nvSpPr>
        <p:spPr>
          <a:xfrm>
            <a:off x="6415088" y="785813"/>
            <a:ext cx="1728787" cy="428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Компонент </a:t>
            </a:r>
            <a:b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 выбору</a:t>
            </a:r>
          </a:p>
        </p:txBody>
      </p:sp>
      <p:cxnSp>
        <p:nvCxnSpPr>
          <p:cNvPr id="109" name="Прямая со стрелкой 108"/>
          <p:cNvCxnSpPr>
            <a:stCxn id="93" idx="2"/>
          </p:cNvCxnSpPr>
          <p:nvPr/>
        </p:nvCxnSpPr>
        <p:spPr>
          <a:xfrm rot="5400000">
            <a:off x="1842294" y="1229519"/>
            <a:ext cx="71437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>
            <a:stCxn id="93" idx="2"/>
            <a:endCxn id="3" idx="1"/>
          </p:cNvCxnSpPr>
          <p:nvPr/>
        </p:nvCxnSpPr>
        <p:spPr>
          <a:xfrm rot="16200000" flipH="1">
            <a:off x="2862263" y="250825"/>
            <a:ext cx="169862" cy="2097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>
            <a:stCxn id="94" idx="2"/>
            <a:endCxn id="3" idx="3"/>
          </p:cNvCxnSpPr>
          <p:nvPr/>
        </p:nvCxnSpPr>
        <p:spPr>
          <a:xfrm rot="5400000">
            <a:off x="6417469" y="521494"/>
            <a:ext cx="169862" cy="155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>
            <a:stCxn id="94" idx="2"/>
          </p:cNvCxnSpPr>
          <p:nvPr/>
        </p:nvCxnSpPr>
        <p:spPr>
          <a:xfrm rot="16200000" flipH="1">
            <a:off x="7247731" y="1246982"/>
            <a:ext cx="71437" cy="6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Прямоугольник 101"/>
          <p:cNvSpPr/>
          <p:nvPr/>
        </p:nvSpPr>
        <p:spPr>
          <a:xfrm>
            <a:off x="7092950" y="4143375"/>
            <a:ext cx="981075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УЧЕБНО-ОЗНАКОМИ-ТЕЛЬНАЯ ПРАКТИКА 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8027988" y="4143375"/>
            <a:ext cx="97313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ПЕДАГОГИ-ЧЕСКАЯ ПРАКТИКА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7092950" y="4786313"/>
            <a:ext cx="981075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ПРОФЕССИО-НАЛЬНАЯ ПРАКТИКА 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8027988" y="4786313"/>
            <a:ext cx="973137" cy="600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1"/>
                </a:solidFill>
                <a:cs typeface="Arial" pitchFamily="34" charset="0"/>
              </a:rPr>
              <a:t>МОДУЛЬ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43313" y="620688"/>
            <a:ext cx="2286000" cy="3429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Блоки ГОСО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41928" y="0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172450" y="6429396"/>
            <a:ext cx="97155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4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165455" y="6473862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№1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9592" y="303312"/>
            <a:ext cx="7761164" cy="5789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  <a:no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Актуальное для современности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компетентностное образование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компетентностная педагогическая теория и подход, вызвано к жизни современной потребностью измерения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образованности человека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объемом знаний, 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уровнем качества образования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способом достижения этого нового качества образования, который измеряется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системой компетенций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конечным результатом образования.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608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5785" y="6488668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Слайд </a:t>
            </a:r>
            <a:r>
              <a:rPr lang="ru-RU" b="1" dirty="0" smtClean="0"/>
              <a:t>№</a:t>
            </a:r>
            <a:r>
              <a:rPr lang="en-US" b="1" dirty="0" smtClean="0"/>
              <a:t>15</a:t>
            </a:r>
            <a:endParaRPr lang="ru-RU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675" y="8514715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№13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3528" y="-4464"/>
            <a:ext cx="80116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539750" algn="l"/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строится как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единое целое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интегративно обеспечивая использование системы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компетенций,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обеспечиваемые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модулями,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измеряемые по качеству 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кредитов в 3-х подпрограммах КТО: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8096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1) основная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обязательная образовательная программа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(ОООП), обеспечивающая основную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профподготовки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(98 кредитов);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2)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элективные образовательные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(ЭОНС) направления и подпрограммы (профили и подпрограммы по выбору)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 кредитов;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дополнительные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элективно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-образовательные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подпрограммы (ДЭПП)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предметов, на выбор современно-востребованных и актуальных подпрограмм по смежным специальностям.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92214" y="4025499"/>
            <a:ext cx="842493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8096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Следовательно,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профготовность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понимается как 4-х ступенчатая модульно-блочная программа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профкомпетенций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обеспечиваемая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единой программой КТО,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состоящей из 3-х подпрограмм: основной,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элективно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-образовательной и дополнительно-элективной.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447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53400" y="6453336"/>
            <a:ext cx="990600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1200" b="1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16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26040"/>
            <a:ext cx="8668072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структурирования и уровневого ранжирования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предметного содержания иноязычного образования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включает:</a:t>
            </a:r>
          </a:p>
          <a:p>
            <a:pPr marL="0" marR="0" lvl="0" indent="228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уровневое структурирование предметного содержания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двум формам коммуникации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(устной и письменной);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моделирование интегративного взаимодействия компонентов КЛК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комплекса;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международно-адаптивную национальную модель уровней языковых компетенций.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indent="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Представлена 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уровневого структурирования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предметного содержания иноязычного образования по двум формам коммуникации (устной и письменной).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988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928" y="6429396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713642"/>
              </p:ext>
            </p:extLst>
          </p:nvPr>
        </p:nvGraphicFramePr>
        <p:xfrm>
          <a:off x="0" y="19990"/>
          <a:ext cx="9102070" cy="68380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560"/>
                <a:gridCol w="2160240"/>
                <a:gridCol w="2406343"/>
                <a:gridCol w="454263"/>
                <a:gridCol w="768719"/>
                <a:gridCol w="793242"/>
                <a:gridCol w="1907703"/>
              </a:tblGrid>
              <a:tr h="21268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ОЕК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Уровни адаптационные модели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Устная коммуникация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Письменная коммуникация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2126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монолог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Диалог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37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А1, А2</a:t>
                      </a:r>
                    </a:p>
                  </a:txBody>
                  <a:tcPr marL="10662" marR="10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Минимально-достаточный уровень 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-НС</a:t>
                      </a:r>
                    </a:p>
                  </a:txBody>
                  <a:tcPr marL="10662" marR="1066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182304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Уровень </a:t>
                      </a:r>
                      <a:r>
                        <a:rPr lang="ru-RU" sz="1400" dirty="0" smtClean="0">
                          <a:effectLst/>
                        </a:rPr>
                        <a:t>базовой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достаточности </a:t>
                      </a:r>
                      <a:r>
                        <a:rPr lang="en-US" sz="1400" dirty="0">
                          <a:effectLst/>
                        </a:rPr>
                        <a:t>II</a:t>
                      </a:r>
                      <a:r>
                        <a:rPr lang="ru-RU" sz="1400" dirty="0">
                          <a:effectLst/>
                        </a:rPr>
                        <a:t>-НС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4">
                  <a:txBody>
                    <a:bodyPr/>
                    <a:lstStyle/>
                    <a:p>
                      <a:pPr marL="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Речевые типы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Электронное письмо личного характера, текст, сообщение, изложение, автобиография, </a:t>
                      </a:r>
                      <a:r>
                        <a:rPr lang="en-US" sz="1200">
                          <a:effectLst/>
                        </a:rPr>
                        <a:t>CV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772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Повествование, описание, сообщение,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ru-RU" sz="1200">
                          <a:effectLst/>
                        </a:rPr>
                        <a:t>Диалог –расспрос;</a:t>
                      </a:r>
                    </a:p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ru-RU" sz="1200">
                          <a:effectLst/>
                        </a:rPr>
                        <a:t>Диалог-обмен мнениями;</a:t>
                      </a:r>
                    </a:p>
                    <a:p>
                      <a:pPr marL="228600" indent="-2286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1125" algn="l"/>
                        </a:tabLst>
                      </a:pPr>
                      <a:r>
                        <a:rPr lang="ru-RU" sz="1200">
                          <a:effectLst/>
                        </a:rPr>
                        <a:t>Диалог-беседа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Формы коммуникации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364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описание, повествование, рассуждение, сообщение с элементами рассуждения; объяснение, определение, оценка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Уровень базовой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стандартности </a:t>
                      </a:r>
                      <a:r>
                        <a:rPr lang="en-US" sz="1400" dirty="0">
                          <a:effectLst/>
                        </a:rPr>
                        <a:t>III</a:t>
                      </a:r>
                      <a:r>
                        <a:rPr lang="ru-RU" sz="1400" dirty="0">
                          <a:effectLst/>
                        </a:rPr>
                        <a:t>-НС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4">
                  <a:txBody>
                    <a:bodyPr/>
                    <a:lstStyle/>
                    <a:p>
                      <a:pPr marL="2413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Речевые типы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CV</a:t>
                      </a:r>
                      <a:r>
                        <a:rPr lang="ru-RU" sz="1200">
                          <a:effectLst/>
                        </a:rPr>
                        <a:t>, телефакс, официальное письмо, тезисы доклада, эссе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</a:tr>
              <a:tr h="1093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Повествование, описание, сообщение с элементами рассуждения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Диалог –расспрос;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Диалог-обмен мнениями;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Диалог-беседа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</a:rPr>
                        <a:t>полилог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Формы коммуникации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Беседа, интервью, дискуссия; интерпретация; комментирование; обзор; резюме, оценка;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Уровень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сверх-базовой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стандартности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IV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–НС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Речевые типы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Частное и официально письмо, отзыв; Доклады, Эссе (на общественно – политические, педагогические и страноведческие темы, а также с опорой на сентенции, максимы, пословицы, цитаты).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3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Повествование, описание, сообщение, рассуждение.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Свободная беседа, полемика, дискуссия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Формы коммуникации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6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Интервью,   свободная беседа, полемика, дискуссия, диспут, аргументированная оценка, интерпретация; комментирование; обзор; резюме, оценка; полемика- аргументация и их сочетание.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80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Максимально-достаточный уровень – 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V</a:t>
                      </a:r>
                      <a:r>
                        <a:rPr lang="ru-RU" sz="1400" dirty="0">
                          <a:effectLst/>
                        </a:rPr>
                        <a:t>-НС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62" marR="1066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№5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032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49425" y="-44450"/>
            <a:ext cx="6218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400" b="1" dirty="0">
                <a:solidFill>
                  <a:srgbClr val="FF3300"/>
                </a:solidFill>
              </a:rPr>
              <a:t>СОВРЕМЕННАЯ МЕТОДОЛОГИЯ </a:t>
            </a:r>
            <a:r>
              <a:rPr lang="ru-RU" sz="1400" b="1" dirty="0" smtClean="0">
                <a:solidFill>
                  <a:srgbClr val="FF3300"/>
                </a:solidFill>
              </a:rPr>
              <a:t> </a:t>
            </a:r>
            <a:r>
              <a:rPr lang="ru-RU" sz="1400" b="1" dirty="0">
                <a:solidFill>
                  <a:srgbClr val="FF3300"/>
                </a:solidFill>
              </a:rPr>
              <a:t>ИНОЯЗЫЧНОГО ОБРАЗОВАНИЯ</a:t>
            </a:r>
          </a:p>
        </p:txBody>
      </p:sp>
      <p:pic>
        <p:nvPicPr>
          <p:cNvPr id="4099" name="Picture 3" descr="LOGKAZ~1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84200" cy="38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0" y="2782888"/>
            <a:ext cx="9144000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rgbClr val="99CCFF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6366" y="403671"/>
            <a:ext cx="9144000" cy="2881313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ru-RU" sz="2400">
              <a:latin typeface="Times New Roman" pitchFamily="18" charset="0"/>
            </a:endParaRPr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2124075" y="260350"/>
            <a:ext cx="5113338" cy="5365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1200" b="1">
              <a:solidFill>
                <a:srgbClr val="A50021"/>
              </a:solidFill>
            </a:endParaRPr>
          </a:p>
          <a:p>
            <a:pPr algn="ctr" eaLnBrk="1" hangingPunct="1">
              <a:defRPr/>
            </a:pPr>
            <a:r>
              <a:rPr lang="ru-RU" sz="1200" b="1">
                <a:solidFill>
                  <a:srgbClr val="A50021"/>
                </a:solidFill>
              </a:rPr>
              <a:t>ЯЗЫК – КУЛЬТУРА - ЛИЧНОСТЬ</a:t>
            </a:r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4627563" y="765175"/>
            <a:ext cx="0" cy="1047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1762125" y="836613"/>
            <a:ext cx="61706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000" b="1">
                <a:solidFill>
                  <a:srgbClr val="0000CC"/>
                </a:solidFill>
              </a:rPr>
              <a:t>МЕЖКУЛЬТУРНО-КОММУНИКАТИВНАЯ </a:t>
            </a:r>
          </a:p>
          <a:p>
            <a:pPr algn="ctr" eaLnBrk="1" hangingPunct="1"/>
            <a:r>
              <a:rPr lang="ru-RU" sz="1000" b="1">
                <a:solidFill>
                  <a:srgbClr val="0000CC"/>
                </a:solidFill>
              </a:rPr>
              <a:t>ТЕОРИЯ ОБУЧЕНИЯ ИНОСТРАННЫМ ЯЗЫКАМ</a:t>
            </a:r>
          </a:p>
        </p:txBody>
      </p:sp>
      <p:sp>
        <p:nvSpPr>
          <p:cNvPr id="4105" name="Line 10"/>
          <p:cNvSpPr>
            <a:spLocks noChangeShapeType="1"/>
          </p:cNvSpPr>
          <p:nvPr/>
        </p:nvSpPr>
        <p:spPr bwMode="auto">
          <a:xfrm>
            <a:off x="4643438" y="1125538"/>
            <a:ext cx="0" cy="1047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06" name="WordArt 11"/>
          <p:cNvSpPr>
            <a:spLocks noChangeArrowheads="1" noChangeShapeType="1" noTextEdit="1"/>
          </p:cNvSpPr>
          <p:nvPr/>
        </p:nvSpPr>
        <p:spPr bwMode="auto">
          <a:xfrm>
            <a:off x="2862263" y="404813"/>
            <a:ext cx="3581400" cy="171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12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Когнитивно-лингвокультурологическая</a:t>
            </a:r>
            <a:r>
              <a:rPr lang="ru-RU" sz="1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методология</a:t>
            </a: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3132138" y="1125538"/>
            <a:ext cx="3419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200" b="1">
                <a:solidFill>
                  <a:srgbClr val="0000CC"/>
                </a:solidFill>
              </a:rPr>
              <a:t>Реализация методологических принципов</a:t>
            </a:r>
          </a:p>
        </p:txBody>
      </p:sp>
      <p:grpSp>
        <p:nvGrpSpPr>
          <p:cNvPr id="4108" name="Group 13"/>
          <p:cNvGrpSpPr>
            <a:grpSpLocks/>
          </p:cNvGrpSpPr>
          <p:nvPr/>
        </p:nvGrpSpPr>
        <p:grpSpPr bwMode="auto">
          <a:xfrm>
            <a:off x="0" y="1355725"/>
            <a:ext cx="9034463" cy="417513"/>
            <a:chOff x="0" y="981"/>
            <a:chExt cx="5691" cy="263"/>
          </a:xfrm>
        </p:grpSpPr>
        <p:sp>
          <p:nvSpPr>
            <p:cNvPr id="34830" name="Rectangle 14"/>
            <p:cNvSpPr>
              <a:spLocks noChangeArrowheads="1"/>
            </p:cNvSpPr>
            <p:nvPr/>
          </p:nvSpPr>
          <p:spPr bwMode="auto">
            <a:xfrm>
              <a:off x="972" y="1046"/>
              <a:ext cx="832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 dirty="0">
                  <a:solidFill>
                    <a:srgbClr val="0000CC"/>
                  </a:solidFill>
                </a:rPr>
                <a:t>ЛИНГВО-</a:t>
              </a:r>
            </a:p>
            <a:p>
              <a:pPr algn="ctr" eaLnBrk="1" hangingPunct="1">
                <a:defRPr/>
              </a:pPr>
              <a:r>
                <a:rPr lang="ru-RU" sz="800" dirty="0">
                  <a:solidFill>
                    <a:srgbClr val="0000CC"/>
                  </a:solidFill>
                </a:rPr>
                <a:t>КУЛЬТУРНЫЙ</a:t>
              </a:r>
            </a:p>
          </p:txBody>
        </p:sp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0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 dirty="0">
                  <a:solidFill>
                    <a:srgbClr val="0000CC"/>
                  </a:solidFill>
                </a:rPr>
                <a:t>КОММУНИКА-</a:t>
              </a:r>
            </a:p>
            <a:p>
              <a:pPr algn="ctr" eaLnBrk="1" hangingPunct="1">
                <a:defRPr/>
              </a:pPr>
              <a:r>
                <a:rPr lang="ru-RU" sz="800" dirty="0">
                  <a:solidFill>
                    <a:srgbClr val="0000CC"/>
                  </a:solidFill>
                </a:rPr>
                <a:t>ТИВНЫЙ</a:t>
              </a:r>
            </a:p>
          </p:txBody>
        </p:sp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1943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 dirty="0">
                  <a:solidFill>
                    <a:schemeClr val="tx2">
                      <a:lumMod val="75000"/>
                    </a:schemeClr>
                  </a:solidFill>
                </a:rPr>
                <a:t>КОГНИТИВНЫЙ</a:t>
              </a:r>
            </a:p>
          </p:txBody>
        </p:sp>
        <p:sp>
          <p:nvSpPr>
            <p:cNvPr id="4177" name="Line 17"/>
            <p:cNvSpPr>
              <a:spLocks noChangeShapeType="1"/>
            </p:cNvSpPr>
            <p:nvPr/>
          </p:nvSpPr>
          <p:spPr bwMode="auto">
            <a:xfrm>
              <a:off x="416" y="981"/>
              <a:ext cx="485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78" name="Line 18"/>
            <p:cNvSpPr>
              <a:spLocks noChangeShapeType="1"/>
            </p:cNvSpPr>
            <p:nvPr/>
          </p:nvSpPr>
          <p:spPr bwMode="auto">
            <a:xfrm>
              <a:off x="416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79" name="Line 19"/>
            <p:cNvSpPr>
              <a:spLocks noChangeShapeType="1"/>
            </p:cNvSpPr>
            <p:nvPr/>
          </p:nvSpPr>
          <p:spPr bwMode="auto">
            <a:xfrm>
              <a:off x="1388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80" name="Line 20"/>
            <p:cNvSpPr>
              <a:spLocks noChangeShapeType="1"/>
            </p:cNvSpPr>
            <p:nvPr/>
          </p:nvSpPr>
          <p:spPr bwMode="auto">
            <a:xfrm>
              <a:off x="2360" y="981"/>
              <a:ext cx="0" cy="131"/>
            </a:xfrm>
            <a:prstGeom prst="lin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81" name="Line 21"/>
            <p:cNvSpPr>
              <a:spLocks noChangeShapeType="1"/>
            </p:cNvSpPr>
            <p:nvPr/>
          </p:nvSpPr>
          <p:spPr bwMode="auto">
            <a:xfrm>
              <a:off x="3262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82" name="Line 22"/>
            <p:cNvSpPr>
              <a:spLocks noChangeShapeType="1"/>
            </p:cNvSpPr>
            <p:nvPr/>
          </p:nvSpPr>
          <p:spPr bwMode="auto">
            <a:xfrm>
              <a:off x="4233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83" name="Line 23"/>
            <p:cNvSpPr>
              <a:spLocks noChangeShapeType="1"/>
            </p:cNvSpPr>
            <p:nvPr/>
          </p:nvSpPr>
          <p:spPr bwMode="auto">
            <a:xfrm>
              <a:off x="5274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4840" name="Rectangle 24"/>
            <p:cNvSpPr>
              <a:spLocks noChangeArrowheads="1"/>
            </p:cNvSpPr>
            <p:nvPr/>
          </p:nvSpPr>
          <p:spPr bwMode="auto">
            <a:xfrm>
              <a:off x="2915" y="1046"/>
              <a:ext cx="832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СОЦИО-</a:t>
              </a:r>
            </a:p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КУЛЬТУРНЫЙ</a:t>
              </a:r>
            </a:p>
          </p:txBody>
        </p:sp>
        <p:sp>
          <p:nvSpPr>
            <p:cNvPr id="34841" name="Rectangle 25"/>
            <p:cNvSpPr>
              <a:spLocks noChangeArrowheads="1"/>
            </p:cNvSpPr>
            <p:nvPr/>
          </p:nvSpPr>
          <p:spPr bwMode="auto">
            <a:xfrm>
              <a:off x="3886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КОНЦЕП-</a:t>
              </a:r>
            </a:p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ТУАЛЬНЫЙ</a:t>
              </a:r>
            </a:p>
          </p:txBody>
        </p:sp>
        <p:sp>
          <p:nvSpPr>
            <p:cNvPr id="34842" name="Rectangle 26"/>
            <p:cNvSpPr>
              <a:spLocks noChangeArrowheads="1"/>
            </p:cNvSpPr>
            <p:nvPr/>
          </p:nvSpPr>
          <p:spPr bwMode="auto">
            <a:xfrm>
              <a:off x="4788" y="1046"/>
              <a:ext cx="90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ЛИЧНОСТНО-</a:t>
              </a:r>
            </a:p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ЦЕНТРИРОВАННЫЙ</a:t>
              </a:r>
            </a:p>
          </p:txBody>
        </p:sp>
      </p:grpSp>
      <p:sp>
        <p:nvSpPr>
          <p:cNvPr id="4109" name="Line 27"/>
          <p:cNvSpPr>
            <a:spLocks noChangeShapeType="1"/>
          </p:cNvSpPr>
          <p:nvPr/>
        </p:nvSpPr>
        <p:spPr bwMode="auto">
          <a:xfrm>
            <a:off x="4572000" y="1844675"/>
            <a:ext cx="0" cy="144463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3" name="Line 31"/>
          <p:cNvSpPr>
            <a:spLocks noChangeShapeType="1"/>
          </p:cNvSpPr>
          <p:nvPr/>
        </p:nvSpPr>
        <p:spPr bwMode="auto">
          <a:xfrm>
            <a:off x="768350" y="2638425"/>
            <a:ext cx="771207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4" name="Line 32"/>
          <p:cNvSpPr>
            <a:spLocks noChangeShapeType="1"/>
          </p:cNvSpPr>
          <p:nvPr/>
        </p:nvSpPr>
        <p:spPr bwMode="auto">
          <a:xfrm>
            <a:off x="768350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5" name="Line 33"/>
          <p:cNvSpPr>
            <a:spLocks noChangeShapeType="1"/>
          </p:cNvSpPr>
          <p:nvPr/>
        </p:nvSpPr>
        <p:spPr bwMode="auto">
          <a:xfrm>
            <a:off x="2311400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6" name="Line 34"/>
          <p:cNvSpPr>
            <a:spLocks noChangeShapeType="1"/>
          </p:cNvSpPr>
          <p:nvPr/>
        </p:nvSpPr>
        <p:spPr bwMode="auto">
          <a:xfrm>
            <a:off x="3854450" y="2638425"/>
            <a:ext cx="0" cy="207963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7" name="Line 35"/>
          <p:cNvSpPr>
            <a:spLocks noChangeShapeType="1"/>
          </p:cNvSpPr>
          <p:nvPr/>
        </p:nvSpPr>
        <p:spPr bwMode="auto">
          <a:xfrm>
            <a:off x="5286375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8" name="Line 36"/>
          <p:cNvSpPr>
            <a:spLocks noChangeShapeType="1"/>
          </p:cNvSpPr>
          <p:nvPr/>
        </p:nvSpPr>
        <p:spPr bwMode="auto">
          <a:xfrm>
            <a:off x="6827838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9" name="Line 37"/>
          <p:cNvSpPr>
            <a:spLocks noChangeShapeType="1"/>
          </p:cNvSpPr>
          <p:nvPr/>
        </p:nvSpPr>
        <p:spPr bwMode="auto">
          <a:xfrm>
            <a:off x="8480425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708900" y="2728402"/>
            <a:ext cx="1433513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ЛИЧНОСТНО-</a:t>
            </a:r>
          </a:p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ЦЕНТРИРОВАННАЯ</a:t>
            </a:r>
          </a:p>
        </p:txBody>
      </p:sp>
      <p:sp>
        <p:nvSpPr>
          <p:cNvPr id="4123" name="Line 41"/>
          <p:cNvSpPr>
            <a:spLocks noChangeShapeType="1"/>
          </p:cNvSpPr>
          <p:nvPr/>
        </p:nvSpPr>
        <p:spPr bwMode="auto">
          <a:xfrm>
            <a:off x="4572000" y="2349500"/>
            <a:ext cx="0" cy="2159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4" name="Text Box 42"/>
          <p:cNvSpPr txBox="1">
            <a:spLocks noChangeArrowheads="1"/>
          </p:cNvSpPr>
          <p:nvPr/>
        </p:nvSpPr>
        <p:spPr bwMode="auto">
          <a:xfrm>
            <a:off x="3995738" y="2422525"/>
            <a:ext cx="14366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1200" b="1">
                <a:solidFill>
                  <a:srgbClr val="990000"/>
                </a:solidFill>
              </a:rPr>
              <a:t>субкомпетенции</a:t>
            </a:r>
          </a:p>
        </p:txBody>
      </p:sp>
      <p:sp>
        <p:nvSpPr>
          <p:cNvPr id="4125" name="Line 43"/>
          <p:cNvSpPr>
            <a:spLocks noChangeShapeType="1"/>
          </p:cNvSpPr>
          <p:nvPr/>
        </p:nvSpPr>
        <p:spPr bwMode="auto">
          <a:xfrm>
            <a:off x="395288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6" name="Line 44"/>
          <p:cNvSpPr>
            <a:spLocks noChangeShapeType="1"/>
          </p:cNvSpPr>
          <p:nvPr/>
        </p:nvSpPr>
        <p:spPr bwMode="auto">
          <a:xfrm>
            <a:off x="2195513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7" name="Line 45"/>
          <p:cNvSpPr>
            <a:spLocks noChangeShapeType="1"/>
          </p:cNvSpPr>
          <p:nvPr/>
        </p:nvSpPr>
        <p:spPr bwMode="auto">
          <a:xfrm>
            <a:off x="3851275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8" name="Line 46"/>
          <p:cNvSpPr>
            <a:spLocks noChangeShapeType="1"/>
          </p:cNvSpPr>
          <p:nvPr/>
        </p:nvSpPr>
        <p:spPr bwMode="auto">
          <a:xfrm>
            <a:off x="5508625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9" name="Line 47"/>
          <p:cNvSpPr>
            <a:spLocks noChangeShapeType="1"/>
          </p:cNvSpPr>
          <p:nvPr/>
        </p:nvSpPr>
        <p:spPr bwMode="auto">
          <a:xfrm>
            <a:off x="7019925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30" name="Line 48"/>
          <p:cNvSpPr>
            <a:spLocks noChangeShapeType="1"/>
          </p:cNvSpPr>
          <p:nvPr/>
        </p:nvSpPr>
        <p:spPr bwMode="auto">
          <a:xfrm>
            <a:off x="8604250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4865" name="Oval 49"/>
          <p:cNvSpPr>
            <a:spLocks noChangeArrowheads="1"/>
          </p:cNvSpPr>
          <p:nvPr/>
        </p:nvSpPr>
        <p:spPr bwMode="auto">
          <a:xfrm>
            <a:off x="3132138" y="1989138"/>
            <a:ext cx="3168650" cy="4318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 dirty="0" err="1">
                <a:solidFill>
                  <a:srgbClr val="000099"/>
                </a:solidFill>
              </a:rPr>
              <a:t>Межкультурно</a:t>
            </a:r>
            <a:r>
              <a:rPr lang="ru-RU" sz="1200" b="1" dirty="0">
                <a:solidFill>
                  <a:srgbClr val="000099"/>
                </a:solidFill>
              </a:rPr>
              <a:t>-коммуникативная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000099"/>
                </a:solidFill>
              </a:rPr>
              <a:t>Компетенция</a:t>
            </a:r>
            <a:r>
              <a:rPr lang="ru-RU" sz="1200" b="1" dirty="0">
                <a:solidFill>
                  <a:srgbClr val="990000"/>
                </a:solidFill>
              </a:rPr>
              <a:t> </a:t>
            </a:r>
            <a:r>
              <a:rPr lang="ru-RU" sz="1200" b="1" dirty="0">
                <a:solidFill>
                  <a:srgbClr val="0000FF"/>
                </a:solidFill>
              </a:rPr>
              <a:t>(МКК)</a:t>
            </a:r>
          </a:p>
        </p:txBody>
      </p:sp>
      <p:sp>
        <p:nvSpPr>
          <p:cNvPr id="4132" name="Rectangle 50"/>
          <p:cNvSpPr>
            <a:spLocks noChangeArrowheads="1"/>
          </p:cNvSpPr>
          <p:nvPr/>
        </p:nvSpPr>
        <p:spPr bwMode="auto">
          <a:xfrm>
            <a:off x="0" y="3286125"/>
            <a:ext cx="9139238" cy="12144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rgbClr val="C00000"/>
                </a:solidFill>
                <a:latin typeface="Times New Roman" pitchFamily="18" charset="0"/>
              </a:rPr>
              <a:t>СОДЕРЖАТЕЛЬНЫЙ БЛОК ФОРМИРОВАНИЯ МЕЖКУЛЬТУРНО-КОММУНИКАТИВНОЙ КОМПЕТЕНЦИИ</a:t>
            </a:r>
          </a:p>
          <a:p>
            <a:pPr algn="ctr" eaLnBrk="1" hangingPunct="1"/>
            <a:endParaRPr lang="ru-RU" sz="1200" b="1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133" name="Line 82"/>
          <p:cNvSpPr>
            <a:spLocks noChangeShapeType="1"/>
          </p:cNvSpPr>
          <p:nvPr/>
        </p:nvSpPr>
        <p:spPr bwMode="auto">
          <a:xfrm>
            <a:off x="4067175" y="3141663"/>
            <a:ext cx="0" cy="144462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84" name="Rectangle 50"/>
          <p:cNvSpPr>
            <a:spLocks noChangeArrowheads="1"/>
          </p:cNvSpPr>
          <p:nvPr/>
        </p:nvSpPr>
        <p:spPr bwMode="auto">
          <a:xfrm>
            <a:off x="0" y="4714875"/>
            <a:ext cx="9139238" cy="9286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ТЕХНОЛОГИЧЕСКИЙ БЛОК ФОРМИРОВАНИЯ МЕЖКУЛЬТУРНО-КОММУНИКАТИВНОЙ КОМПЕТЕНЦИИ</a:t>
            </a: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5" name="Rectangle 50"/>
          <p:cNvSpPr>
            <a:spLocks noChangeArrowheads="1"/>
          </p:cNvSpPr>
          <p:nvPr/>
        </p:nvSpPr>
        <p:spPr bwMode="auto">
          <a:xfrm>
            <a:off x="0" y="5857875"/>
            <a:ext cx="9139238" cy="9286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ОЦЕНОЧНЫЙ БЛОК ФОРМИРОВАНИЯ МЕЖКУЛЬТУРНО-КОММУНИКАТИВНОЙ КОМПЕТЕНЦИИ</a:t>
            </a:r>
          </a:p>
          <a:p>
            <a:pPr algn="ctr" eaLnBrk="1" hangingPunct="1">
              <a:defRPr/>
            </a:pP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6" name="Овал 85"/>
          <p:cNvSpPr/>
          <p:nvPr/>
        </p:nvSpPr>
        <p:spPr bwMode="auto">
          <a:xfrm>
            <a:off x="285750" y="3714750"/>
            <a:ext cx="1071563" cy="6429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СФЕРА</a:t>
            </a:r>
          </a:p>
        </p:txBody>
      </p:sp>
      <p:sp>
        <p:nvSpPr>
          <p:cNvPr id="4137" name="Скругленный прямоугольник 86"/>
          <p:cNvSpPr>
            <a:spLocks noChangeArrowheads="1"/>
          </p:cNvSpPr>
          <p:nvPr/>
        </p:nvSpPr>
        <p:spPr bwMode="auto">
          <a:xfrm>
            <a:off x="1785938" y="3786188"/>
            <a:ext cx="1071562" cy="500062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ru-RU" sz="1200" b="1">
                <a:solidFill>
                  <a:srgbClr val="C00000"/>
                </a:solidFill>
                <a:cs typeface="Arial" charset="0"/>
              </a:rPr>
              <a:t>ТЕМА</a:t>
            </a:r>
          </a:p>
        </p:txBody>
      </p:sp>
      <p:sp>
        <p:nvSpPr>
          <p:cNvPr id="88" name="Скругленный прямоугольник 87"/>
          <p:cNvSpPr/>
          <p:nvPr/>
        </p:nvSpPr>
        <p:spPr bwMode="auto">
          <a:xfrm>
            <a:off x="3214688" y="3643313"/>
            <a:ext cx="1428750" cy="35718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СУБТЕМА</a:t>
            </a:r>
          </a:p>
        </p:txBody>
      </p:sp>
      <p:sp>
        <p:nvSpPr>
          <p:cNvPr id="89" name="Скругленный прямоугольник 88"/>
          <p:cNvSpPr/>
          <p:nvPr/>
        </p:nvSpPr>
        <p:spPr bwMode="auto">
          <a:xfrm>
            <a:off x="3214688" y="4071938"/>
            <a:ext cx="1428750" cy="35718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СУБТЕМА</a:t>
            </a:r>
          </a:p>
        </p:txBody>
      </p:sp>
      <p:sp>
        <p:nvSpPr>
          <p:cNvPr id="90" name="Блок-схема: знак завершения 89"/>
          <p:cNvSpPr/>
          <p:nvPr/>
        </p:nvSpPr>
        <p:spPr bwMode="auto">
          <a:xfrm>
            <a:off x="4786313" y="3643313"/>
            <a:ext cx="2500312" cy="214312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1</a:t>
            </a:r>
            <a:endParaRPr lang="en-US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Блок-схема: знак завершения 90"/>
          <p:cNvSpPr/>
          <p:nvPr/>
        </p:nvSpPr>
        <p:spPr bwMode="auto">
          <a:xfrm>
            <a:off x="4786313" y="3857625"/>
            <a:ext cx="2500312" cy="214313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</a:t>
            </a:r>
            <a:r>
              <a:rPr lang="en-US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Блок-схема: знак завершения 91"/>
          <p:cNvSpPr/>
          <p:nvPr/>
        </p:nvSpPr>
        <p:spPr bwMode="auto">
          <a:xfrm>
            <a:off x="4786313" y="4286250"/>
            <a:ext cx="2500312" cy="214313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</a:t>
            </a:r>
            <a:r>
              <a:rPr lang="en-US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Блок-схема: знак завершения 92"/>
          <p:cNvSpPr/>
          <p:nvPr/>
        </p:nvSpPr>
        <p:spPr bwMode="auto">
          <a:xfrm>
            <a:off x="4786313" y="4071938"/>
            <a:ext cx="2500312" cy="214312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1</a:t>
            </a:r>
          </a:p>
        </p:txBody>
      </p:sp>
      <p:sp>
        <p:nvSpPr>
          <p:cNvPr id="4144" name="Стрелка вправо 93"/>
          <p:cNvSpPr>
            <a:spLocks noChangeArrowheads="1"/>
          </p:cNvSpPr>
          <p:nvPr/>
        </p:nvSpPr>
        <p:spPr bwMode="auto">
          <a:xfrm>
            <a:off x="1357313" y="3929063"/>
            <a:ext cx="428625" cy="2143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4145" name="Прямая со стрелкой 95"/>
          <p:cNvCxnSpPr>
            <a:cxnSpLocks noChangeShapeType="1"/>
            <a:stCxn id="4137" idx="3"/>
            <a:endCxn id="88" idx="1"/>
          </p:cNvCxnSpPr>
          <p:nvPr/>
        </p:nvCxnSpPr>
        <p:spPr bwMode="auto">
          <a:xfrm flipV="1">
            <a:off x="2857500" y="3822700"/>
            <a:ext cx="357188" cy="2143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6" name="Прямая со стрелкой 98"/>
          <p:cNvCxnSpPr>
            <a:cxnSpLocks noChangeShapeType="1"/>
            <a:endCxn id="89" idx="1"/>
          </p:cNvCxnSpPr>
          <p:nvPr/>
        </p:nvCxnSpPr>
        <p:spPr bwMode="auto">
          <a:xfrm>
            <a:off x="2928938" y="4000500"/>
            <a:ext cx="285750" cy="25082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7" name="Прямая со стрелкой 100"/>
          <p:cNvCxnSpPr>
            <a:cxnSpLocks noChangeShapeType="1"/>
            <a:stCxn id="88" idx="3"/>
            <a:endCxn id="90" idx="1"/>
          </p:cNvCxnSpPr>
          <p:nvPr/>
        </p:nvCxnSpPr>
        <p:spPr bwMode="auto">
          <a:xfrm flipV="1">
            <a:off x="4643438" y="3751263"/>
            <a:ext cx="142875" cy="7143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8" name="Прямая со стрелкой 102"/>
          <p:cNvCxnSpPr>
            <a:cxnSpLocks noChangeShapeType="1"/>
            <a:stCxn id="88" idx="3"/>
            <a:endCxn id="91" idx="1"/>
          </p:cNvCxnSpPr>
          <p:nvPr/>
        </p:nvCxnSpPr>
        <p:spPr bwMode="auto">
          <a:xfrm>
            <a:off x="4643438" y="3822700"/>
            <a:ext cx="142875" cy="14287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9" name="Прямая со стрелкой 104"/>
          <p:cNvCxnSpPr>
            <a:cxnSpLocks noChangeShapeType="1"/>
            <a:stCxn id="89" idx="3"/>
            <a:endCxn id="93" idx="1"/>
          </p:cNvCxnSpPr>
          <p:nvPr/>
        </p:nvCxnSpPr>
        <p:spPr bwMode="auto">
          <a:xfrm flipV="1">
            <a:off x="4643438" y="4179888"/>
            <a:ext cx="142875" cy="7143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50" name="Прямая со стрелкой 106"/>
          <p:cNvCxnSpPr>
            <a:cxnSpLocks noChangeShapeType="1"/>
            <a:stCxn id="89" idx="3"/>
            <a:endCxn id="92" idx="1"/>
          </p:cNvCxnSpPr>
          <p:nvPr/>
        </p:nvCxnSpPr>
        <p:spPr bwMode="auto">
          <a:xfrm>
            <a:off x="4643438" y="4251325"/>
            <a:ext cx="142875" cy="14287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8" name="Скругленный прямоугольник 107"/>
          <p:cNvSpPr/>
          <p:nvPr/>
        </p:nvSpPr>
        <p:spPr bwMode="auto">
          <a:xfrm>
            <a:off x="46519" y="5072074"/>
            <a:ext cx="2928926" cy="50006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ПОДГОТОВИТЕЛЬНЫЙ</a:t>
            </a:r>
          </a:p>
        </p:txBody>
      </p:sp>
      <p:sp>
        <p:nvSpPr>
          <p:cNvPr id="109" name="Скругленный прямоугольник 108"/>
          <p:cNvSpPr/>
          <p:nvPr/>
        </p:nvSpPr>
        <p:spPr bwMode="auto">
          <a:xfrm>
            <a:off x="3357554" y="5072074"/>
            <a:ext cx="2571768" cy="50006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МОДЕЛИРУЮЩИЙ</a:t>
            </a:r>
          </a:p>
        </p:txBody>
      </p:sp>
      <p:sp>
        <p:nvSpPr>
          <p:cNvPr id="110" name="Скругленный прямоугольник 109"/>
          <p:cNvSpPr/>
          <p:nvPr/>
        </p:nvSpPr>
        <p:spPr bwMode="auto">
          <a:xfrm>
            <a:off x="6357950" y="5072074"/>
            <a:ext cx="2571768" cy="50006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КОММУНИКАТИВНЫЙ</a:t>
            </a:r>
          </a:p>
        </p:txBody>
      </p:sp>
      <p:cxnSp>
        <p:nvCxnSpPr>
          <p:cNvPr id="4160" name="Прямая со стрелкой 111"/>
          <p:cNvCxnSpPr>
            <a:cxnSpLocks noChangeShapeType="1"/>
          </p:cNvCxnSpPr>
          <p:nvPr/>
        </p:nvCxnSpPr>
        <p:spPr bwMode="auto">
          <a:xfrm>
            <a:off x="2928938" y="5322888"/>
            <a:ext cx="428625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61" name="Прямая со стрелкой 113"/>
          <p:cNvCxnSpPr>
            <a:cxnSpLocks noChangeShapeType="1"/>
          </p:cNvCxnSpPr>
          <p:nvPr/>
        </p:nvCxnSpPr>
        <p:spPr bwMode="auto">
          <a:xfrm>
            <a:off x="5929313" y="5322888"/>
            <a:ext cx="428625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9" name="Скругленный прямоугольник 118"/>
          <p:cNvSpPr/>
          <p:nvPr/>
        </p:nvSpPr>
        <p:spPr bwMode="auto">
          <a:xfrm>
            <a:off x="142844" y="6143644"/>
            <a:ext cx="2000264" cy="7143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ЭССЕ</a:t>
            </a:r>
          </a:p>
        </p:txBody>
      </p:sp>
      <p:sp>
        <p:nvSpPr>
          <p:cNvPr id="120" name="Скругленный прямоугольник 119"/>
          <p:cNvSpPr/>
          <p:nvPr/>
        </p:nvSpPr>
        <p:spPr bwMode="auto">
          <a:xfrm>
            <a:off x="2357422" y="6143644"/>
            <a:ext cx="2000264" cy="7143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ПРОЕКТНЫЕ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РАБОТЫ</a:t>
            </a:r>
          </a:p>
        </p:txBody>
      </p:sp>
      <p:sp>
        <p:nvSpPr>
          <p:cNvPr id="121" name="Скругленный прямоугольник 120"/>
          <p:cNvSpPr/>
          <p:nvPr/>
        </p:nvSpPr>
        <p:spPr bwMode="auto">
          <a:xfrm>
            <a:off x="4714876" y="6143644"/>
            <a:ext cx="2000264" cy="7143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КЕЙС-ЗАДАНИЯ</a:t>
            </a:r>
          </a:p>
        </p:txBody>
      </p:sp>
      <p:sp>
        <p:nvSpPr>
          <p:cNvPr id="122" name="Скругленный прямоугольник 121"/>
          <p:cNvSpPr/>
          <p:nvPr/>
        </p:nvSpPr>
        <p:spPr bwMode="auto">
          <a:xfrm>
            <a:off x="7108240" y="6143644"/>
            <a:ext cx="2000264" cy="7143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ПРОФЕССИОНАЛЬНО-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ОРИЕНТИРОВАННЫЕ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ПРОЕКТЫ</a:t>
            </a:r>
          </a:p>
        </p:txBody>
      </p:sp>
      <p:sp>
        <p:nvSpPr>
          <p:cNvPr id="77" name="Rectangle 28"/>
          <p:cNvSpPr>
            <a:spLocks noChangeArrowheads="1"/>
          </p:cNvSpPr>
          <p:nvPr/>
        </p:nvSpPr>
        <p:spPr bwMode="auto">
          <a:xfrm>
            <a:off x="1691680" y="2767211"/>
            <a:ext cx="1320800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ЛИНГВО-</a:t>
            </a:r>
          </a:p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КУЛЬТУРНАЯ</a:t>
            </a:r>
          </a:p>
        </p:txBody>
      </p:sp>
      <p:sp>
        <p:nvSpPr>
          <p:cNvPr id="78" name="Rectangle 29"/>
          <p:cNvSpPr>
            <a:spLocks noChangeArrowheads="1"/>
          </p:cNvSpPr>
          <p:nvPr/>
        </p:nvSpPr>
        <p:spPr bwMode="auto">
          <a:xfrm>
            <a:off x="153268" y="2742406"/>
            <a:ext cx="1322388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КОММУНИКА-</a:t>
            </a:r>
          </a:p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ТИВНАЯ</a:t>
            </a:r>
          </a:p>
        </p:txBody>
      </p:sp>
      <p:sp>
        <p:nvSpPr>
          <p:cNvPr id="79" name="Rectangle 30"/>
          <p:cNvSpPr>
            <a:spLocks noChangeArrowheads="1"/>
          </p:cNvSpPr>
          <p:nvPr/>
        </p:nvSpPr>
        <p:spPr bwMode="auto">
          <a:xfrm>
            <a:off x="3214688" y="2742406"/>
            <a:ext cx="1322387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b="1" dirty="0">
                <a:solidFill>
                  <a:schemeClr val="tx2">
                    <a:lumMod val="75000"/>
                  </a:schemeClr>
                </a:solidFill>
              </a:rPr>
              <a:t>КОГНИТИВНАЯ</a:t>
            </a:r>
          </a:p>
        </p:txBody>
      </p:sp>
      <p:sp>
        <p:nvSpPr>
          <p:cNvPr id="80" name="Rectangle 38"/>
          <p:cNvSpPr>
            <a:spLocks noChangeArrowheads="1"/>
          </p:cNvSpPr>
          <p:nvPr/>
        </p:nvSpPr>
        <p:spPr bwMode="auto">
          <a:xfrm>
            <a:off x="4779984" y="2742406"/>
            <a:ext cx="1320800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>
                <a:solidFill>
                  <a:srgbClr val="0000CC"/>
                </a:solidFill>
              </a:rPr>
              <a:t>СОЦИО-</a:t>
            </a:r>
          </a:p>
          <a:p>
            <a:pPr algn="ctr" eaLnBrk="1" hangingPunct="1">
              <a:defRPr/>
            </a:pPr>
            <a:r>
              <a:rPr lang="ru-RU" sz="1000">
                <a:solidFill>
                  <a:srgbClr val="0000CC"/>
                </a:solidFill>
              </a:rPr>
              <a:t>КУЛЬТУРНАЯ</a:t>
            </a:r>
          </a:p>
        </p:txBody>
      </p:sp>
      <p:sp>
        <p:nvSpPr>
          <p:cNvPr id="81" name="Rectangle 39"/>
          <p:cNvSpPr>
            <a:spLocks noChangeArrowheads="1"/>
          </p:cNvSpPr>
          <p:nvPr/>
        </p:nvSpPr>
        <p:spPr bwMode="auto">
          <a:xfrm>
            <a:off x="6321446" y="2742406"/>
            <a:ext cx="1322388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КОНЦЕП-</a:t>
            </a:r>
          </a:p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ТУАЛЬНАЯ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</a:t>
            </a:r>
            <a:r>
              <a:rPr lang="en-US" sz="1600" dirty="0" smtClean="0">
                <a:solidFill>
                  <a:schemeClr val="tx1"/>
                </a:solidFill>
              </a:rPr>
              <a:t>6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3"/>
          <p:cNvSpPr>
            <a:spLocks noChangeArrowheads="1"/>
          </p:cNvSpPr>
          <p:nvPr/>
        </p:nvSpPr>
        <p:spPr bwMode="auto">
          <a:xfrm rot="16200000">
            <a:off x="-162288" y="1884396"/>
            <a:ext cx="1447812" cy="1107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ru-RU" sz="1100" b="1" dirty="0" smtClean="0">
                <a:latin typeface="Times New Roman" pitchFamily="18" charset="0"/>
              </a:rPr>
              <a:t>Стадия Формирования </a:t>
            </a:r>
            <a:r>
              <a:rPr lang="ru-RU" sz="1100" b="1" dirty="0" err="1" smtClean="0">
                <a:latin typeface="Times New Roman" pitchFamily="18" charset="0"/>
              </a:rPr>
              <a:t>рече-коммуникативного</a:t>
            </a:r>
            <a:r>
              <a:rPr lang="ru-RU" sz="1100" b="1" dirty="0" smtClean="0">
                <a:latin typeface="Times New Roman" pitchFamily="18" charset="0"/>
              </a:rPr>
              <a:t> аспекта содержания КК</a:t>
            </a:r>
            <a:endParaRPr lang="ru-RU" sz="1100" b="1" dirty="0">
              <a:latin typeface="Times New Roman" pitchFamily="18" charset="0"/>
            </a:endParaRP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 rot="-5394469">
            <a:off x="-234985" y="3558969"/>
            <a:ext cx="1441450" cy="971621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0" hangingPunct="0"/>
            <a:endParaRPr lang="ru-RU" sz="1200" b="1">
              <a:latin typeface="Times New Roman" pitchFamily="18" charset="0"/>
            </a:endParaRP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 rot="16205531">
            <a:off x="-207532" y="2017801"/>
            <a:ext cx="1461148" cy="972742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1034054" y="104775"/>
            <a:ext cx="79671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Моделирование контекстно-базируемого содержания коммуникативных комплексов (КК) при формировании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межкультурно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- коммуникативных компетенций </a:t>
            </a:r>
            <a:endParaRPr lang="ru-RU" sz="1600" b="1" dirty="0">
              <a:latin typeface="Times New Roman" pitchFamily="18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 rot="16200000">
            <a:off x="-349121" y="5276631"/>
            <a:ext cx="1522412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/>
            <a:r>
              <a:rPr lang="ru-RU" sz="1200" b="1" dirty="0">
                <a:latin typeface="Times New Roman" pitchFamily="18" charset="0"/>
              </a:rPr>
              <a:t>Стадия</a:t>
            </a:r>
            <a:r>
              <a:rPr lang="en-US" sz="1200" b="1" dirty="0">
                <a:latin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</a:rPr>
              <a:t>предметного</a:t>
            </a:r>
            <a:r>
              <a:rPr lang="en-US" sz="1200" b="1" dirty="0" smtClean="0">
                <a:latin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</a:rPr>
              <a:t>аспекта с</a:t>
            </a:r>
            <a:r>
              <a:rPr lang="en-US" sz="1200" b="1" dirty="0" err="1">
                <a:latin typeface="Times New Roman" pitchFamily="18" charset="0"/>
              </a:rPr>
              <a:t>одержания</a:t>
            </a:r>
            <a:r>
              <a:rPr lang="en-US" sz="1200" b="1" dirty="0">
                <a:latin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</a:rPr>
              <a:t>КК</a:t>
            </a:r>
            <a:endParaRPr lang="ru-RU" sz="1200" b="1" dirty="0">
              <a:latin typeface="Times New Roman" pitchFamily="18" charset="0"/>
            </a:endParaRP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 rot="16205531">
            <a:off x="-268678" y="5320688"/>
            <a:ext cx="1437313" cy="826653"/>
          </a:xfrm>
          <a:prstGeom prst="rect">
            <a:avLst/>
          </a:prstGeom>
          <a:noFill/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6" name="AutoShape 9"/>
          <p:cNvSpPr>
            <a:spLocks noChangeArrowheads="1"/>
          </p:cNvSpPr>
          <p:nvPr/>
        </p:nvSpPr>
        <p:spPr bwMode="auto">
          <a:xfrm>
            <a:off x="928662" y="962025"/>
            <a:ext cx="4143404" cy="762000"/>
          </a:xfrm>
          <a:prstGeom prst="beve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endParaRPr lang="ru-RU" sz="1300" b="1" i="1" dirty="0">
              <a:latin typeface="Times New Roman" pitchFamily="18" charset="0"/>
            </a:endParaRPr>
          </a:p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Этап- подготовительный контекстно-базируемому</a:t>
            </a:r>
          </a:p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 общению </a:t>
            </a:r>
            <a:endParaRPr lang="ru-RU" sz="1300" dirty="0">
              <a:latin typeface="Times New Roman" pitchFamily="18" charset="0"/>
            </a:endParaRPr>
          </a:p>
          <a:p>
            <a:pPr algn="ctr" eaLnBrk="0" hangingPunct="0"/>
            <a:endParaRPr lang="ru-RU" sz="1300" dirty="0">
              <a:latin typeface="Times New Roman" pitchFamily="18" charset="0"/>
            </a:endParaRPr>
          </a:p>
        </p:txBody>
      </p:sp>
      <p:sp>
        <p:nvSpPr>
          <p:cNvPr id="1037" name="AutoShape 10"/>
          <p:cNvSpPr>
            <a:spLocks noChangeArrowheads="1"/>
          </p:cNvSpPr>
          <p:nvPr/>
        </p:nvSpPr>
        <p:spPr bwMode="auto">
          <a:xfrm>
            <a:off x="1214414" y="2143116"/>
            <a:ext cx="1785950" cy="106998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Исполнительско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репродуктивная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степень исполнительской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фазы  речевой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9" name="AutoShape 16"/>
          <p:cNvSpPr>
            <a:spLocks noChangeArrowheads="1"/>
          </p:cNvSpPr>
          <p:nvPr/>
        </p:nvSpPr>
        <p:spPr bwMode="auto">
          <a:xfrm>
            <a:off x="7500958" y="2214554"/>
            <a:ext cx="1643041" cy="85725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Полемико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Аргументационная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функциональная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направленность общения 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0" name="AutoShape 18"/>
          <p:cNvSpPr>
            <a:spLocks noChangeArrowheads="1"/>
          </p:cNvSpPr>
          <p:nvPr/>
        </p:nvSpPr>
        <p:spPr bwMode="auto">
          <a:xfrm>
            <a:off x="1282700" y="3643314"/>
            <a:ext cx="1789102" cy="857255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Понятийно-когнитивная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стадия усвоения предметного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содержания КК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2" name="AutoShape 24"/>
          <p:cNvSpPr>
            <a:spLocks noChangeArrowheads="1"/>
          </p:cNvSpPr>
          <p:nvPr/>
        </p:nvSpPr>
        <p:spPr bwMode="auto">
          <a:xfrm>
            <a:off x="7572396" y="3429000"/>
            <a:ext cx="1571604" cy="92869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Аналитико-оценочная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функциональная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направленность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общения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3" name="AutoShape 26"/>
          <p:cNvSpPr>
            <a:spLocks noChangeArrowheads="1"/>
          </p:cNvSpPr>
          <p:nvPr/>
        </p:nvSpPr>
        <p:spPr bwMode="auto">
          <a:xfrm>
            <a:off x="1285853" y="5143512"/>
            <a:ext cx="1785949" cy="1143008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4" name="Text Box 27"/>
          <p:cNvSpPr txBox="1">
            <a:spLocks noChangeArrowheads="1"/>
          </p:cNvSpPr>
          <p:nvPr/>
        </p:nvSpPr>
        <p:spPr bwMode="auto">
          <a:xfrm>
            <a:off x="1285852" y="5143512"/>
            <a:ext cx="1928826" cy="9387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ru-RU" sz="1100" dirty="0" smtClean="0">
                <a:latin typeface="Times New Roman" pitchFamily="18" charset="0"/>
              </a:rPr>
              <a:t>Метаязыковые </a:t>
            </a:r>
          </a:p>
          <a:p>
            <a:pPr algn="ctr" eaLnBrk="0" hangingPunct="0"/>
            <a:r>
              <a:rPr lang="ru-RU" sz="1100" dirty="0" smtClean="0">
                <a:latin typeface="Times New Roman" pitchFamily="18" charset="0"/>
              </a:rPr>
              <a:t>коммуникативные умения (ТТЕ) понятийно-когнитивного предметного содержания КК</a:t>
            </a:r>
            <a:endParaRPr lang="ru-RU" sz="1100" dirty="0">
              <a:latin typeface="Times New Roman" pitchFamily="18" charset="0"/>
            </a:endParaRPr>
          </a:p>
        </p:txBody>
      </p:sp>
      <p:sp>
        <p:nvSpPr>
          <p:cNvPr id="1045" name="AutoShape 32"/>
          <p:cNvSpPr>
            <a:spLocks noChangeArrowheads="1"/>
          </p:cNvSpPr>
          <p:nvPr/>
        </p:nvSpPr>
        <p:spPr bwMode="auto">
          <a:xfrm>
            <a:off x="7643834" y="4643446"/>
            <a:ext cx="1500166" cy="857256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6" name="Line 34"/>
          <p:cNvSpPr>
            <a:spLocks noChangeShapeType="1"/>
          </p:cNvSpPr>
          <p:nvPr/>
        </p:nvSpPr>
        <p:spPr bwMode="auto">
          <a:xfrm flipV="1">
            <a:off x="2357422" y="450057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8" name="Line 46"/>
          <p:cNvSpPr>
            <a:spLocks noChangeShapeType="1"/>
          </p:cNvSpPr>
          <p:nvPr/>
        </p:nvSpPr>
        <p:spPr bwMode="auto">
          <a:xfrm flipH="1" flipV="1">
            <a:off x="2409825" y="3213100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26" name="Object 52"/>
          <p:cNvGraphicFramePr>
            <a:graphicFrameLocks noChangeAspect="1"/>
          </p:cNvGraphicFramePr>
          <p:nvPr/>
        </p:nvGraphicFramePr>
        <p:xfrm>
          <a:off x="900113" y="2135188"/>
          <a:ext cx="266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Документ" r:id="rId3" imgW="5486400" imgH="160560" progId="Word.Document.8">
                  <p:embed/>
                </p:oleObj>
              </mc:Choice>
              <mc:Fallback>
                <p:oleObj name="Документ" r:id="rId3" imgW="5486400" imgH="160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135188"/>
                        <a:ext cx="2667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3"/>
          <p:cNvGraphicFramePr>
            <a:graphicFrameLocks noChangeAspect="1"/>
          </p:cNvGraphicFramePr>
          <p:nvPr/>
        </p:nvGraphicFramePr>
        <p:xfrm>
          <a:off x="938213" y="3430588"/>
          <a:ext cx="266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Документ" r:id="rId5" imgW="5486400" imgH="160560" progId="Word.Document.8">
                  <p:embed/>
                </p:oleObj>
              </mc:Choice>
              <mc:Fallback>
                <p:oleObj name="Документ" r:id="rId5" imgW="5486400" imgH="160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3430588"/>
                        <a:ext cx="2667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4"/>
          <p:cNvGraphicFramePr>
            <a:graphicFrameLocks noChangeAspect="1"/>
          </p:cNvGraphicFramePr>
          <p:nvPr/>
        </p:nvGraphicFramePr>
        <p:xfrm>
          <a:off x="938213" y="4954588"/>
          <a:ext cx="266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Документ" r:id="rId6" imgW="5486400" imgH="160560" progId="Word.Document.8">
                  <p:embed/>
                </p:oleObj>
              </mc:Choice>
              <mc:Fallback>
                <p:oleObj name="Документ" r:id="rId6" imgW="5486400" imgH="160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4954588"/>
                        <a:ext cx="2667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" name="Oval 55"/>
          <p:cNvSpPr>
            <a:spLocks noChangeArrowheads="1"/>
          </p:cNvSpPr>
          <p:nvPr/>
        </p:nvSpPr>
        <p:spPr bwMode="auto">
          <a:xfrm>
            <a:off x="7215206" y="642918"/>
            <a:ext cx="1800225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Этап-</a:t>
            </a:r>
          </a:p>
          <a:p>
            <a:pPr algn="ctr" eaLnBrk="0" hangingPunct="0"/>
            <a:r>
              <a:rPr lang="ru-RU" sz="1300" b="1" i="1" dirty="0" err="1" smtClean="0">
                <a:latin typeface="Times New Roman" pitchFamily="18" charset="0"/>
              </a:rPr>
              <a:t>межкультурно</a:t>
            </a:r>
            <a:r>
              <a:rPr lang="ru-RU" sz="1300" b="1" i="1" dirty="0" smtClean="0">
                <a:latin typeface="Times New Roman" pitchFamily="18" charset="0"/>
              </a:rPr>
              <a:t>-</a:t>
            </a:r>
            <a:endParaRPr lang="ru-RU" sz="1300" b="1" i="1" dirty="0">
              <a:latin typeface="Times New Roman" pitchFamily="18" charset="0"/>
            </a:endParaRPr>
          </a:p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коммуникативного</a:t>
            </a:r>
            <a:endParaRPr lang="ru-RU" sz="1300" b="1" i="1" dirty="0">
              <a:latin typeface="Times New Roman" pitchFamily="18" charset="0"/>
            </a:endParaRPr>
          </a:p>
          <a:p>
            <a:pPr algn="ctr" eaLnBrk="0" hangingPunct="0"/>
            <a:r>
              <a:rPr lang="ru-RU" sz="1300" b="1" i="1" dirty="0" smtClean="0">
                <a:latin typeface="Times New Roman" pitchFamily="18" charset="0"/>
              </a:rPr>
              <a:t>общения </a:t>
            </a:r>
            <a:endParaRPr lang="ru-RU" sz="1300" b="1" i="1" dirty="0">
              <a:latin typeface="Times New Roman" pitchFamily="18" charset="0"/>
            </a:endParaRPr>
          </a:p>
        </p:txBody>
      </p:sp>
      <p:sp>
        <p:nvSpPr>
          <p:cNvPr id="1051" name="Rectangle 56"/>
          <p:cNvSpPr>
            <a:spLocks noChangeArrowheads="1"/>
          </p:cNvSpPr>
          <p:nvPr/>
        </p:nvSpPr>
        <p:spPr bwMode="auto">
          <a:xfrm rot="16238963">
            <a:off x="-297200" y="3613405"/>
            <a:ext cx="1628455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en-US" sz="900" b="1" dirty="0" err="1">
                <a:latin typeface="Times New Roman" pitchFamily="18" charset="0"/>
              </a:rPr>
              <a:t>Стадии</a:t>
            </a:r>
            <a:r>
              <a:rPr lang="en-US" sz="900" b="1" dirty="0">
                <a:latin typeface="Times New Roman" pitchFamily="18" charset="0"/>
              </a:rPr>
              <a:t> </a:t>
            </a:r>
            <a:r>
              <a:rPr lang="en-US" sz="1200" b="1" dirty="0" err="1">
                <a:latin typeface="Times New Roman" pitchFamily="18" charset="0"/>
              </a:rPr>
              <a:t>усвоения</a:t>
            </a:r>
            <a:endParaRPr lang="en-US" sz="1200" b="1" dirty="0">
              <a:latin typeface="Times New Roman" pitchFamily="18" charset="0"/>
            </a:endParaRPr>
          </a:p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 </a:t>
            </a:r>
            <a:r>
              <a:rPr lang="en-US" sz="1200" b="1" dirty="0" err="1" smtClean="0">
                <a:latin typeface="Times New Roman" pitchFamily="18" charset="0"/>
              </a:rPr>
              <a:t>предметно</a:t>
            </a:r>
            <a:r>
              <a:rPr lang="ru-RU" sz="1200" b="1" dirty="0" smtClean="0">
                <a:latin typeface="Times New Roman" pitchFamily="18" charset="0"/>
              </a:rPr>
              <a:t>- </a:t>
            </a:r>
            <a:r>
              <a:rPr lang="ru-RU" sz="1200" b="1" dirty="0" err="1" smtClean="0">
                <a:latin typeface="Times New Roman" pitchFamily="18" charset="0"/>
              </a:rPr>
              <a:t>прцессуального</a:t>
            </a:r>
            <a:r>
              <a:rPr lang="ru-RU" sz="1200" b="1" dirty="0" smtClean="0">
                <a:latin typeface="Times New Roman" pitchFamily="18" charset="0"/>
              </a:rPr>
              <a:t> </a:t>
            </a:r>
          </a:p>
          <a:p>
            <a:pPr algn="ctr" eaLnBrk="0" hangingPunct="0"/>
            <a:r>
              <a:rPr lang="ru-RU" sz="1200" b="1" dirty="0" smtClean="0">
                <a:latin typeface="Times New Roman" pitchFamily="18" charset="0"/>
              </a:rPr>
              <a:t>аспекта </a:t>
            </a:r>
            <a:endParaRPr lang="en-US" sz="1200" b="1" dirty="0">
              <a:latin typeface="Times New Roman" pitchFamily="18" charset="0"/>
            </a:endParaRPr>
          </a:p>
          <a:p>
            <a:pPr algn="ctr" eaLnBrk="0" hangingPunct="0"/>
            <a:r>
              <a:rPr lang="en-US" sz="1200" b="1" dirty="0" err="1">
                <a:latin typeface="Times New Roman" pitchFamily="18" charset="0"/>
              </a:rPr>
              <a:t>содержания</a:t>
            </a:r>
            <a:r>
              <a:rPr lang="en-US" sz="1200" b="1" dirty="0">
                <a:latin typeface="Times New Roman" pitchFamily="18" charset="0"/>
              </a:rPr>
              <a:t> КК</a:t>
            </a:r>
            <a:endParaRPr lang="ru-RU" sz="1200" b="1" dirty="0">
              <a:latin typeface="Times New Roman" pitchFamily="18" charset="0"/>
            </a:endParaRPr>
          </a:p>
        </p:txBody>
      </p:sp>
      <p:sp>
        <p:nvSpPr>
          <p:cNvPr id="1052" name="AutoShape 57"/>
          <p:cNvSpPr>
            <a:spLocks noChangeArrowheads="1"/>
          </p:cNvSpPr>
          <p:nvPr/>
        </p:nvSpPr>
        <p:spPr bwMode="auto">
          <a:xfrm>
            <a:off x="6429388" y="2214554"/>
            <a:ext cx="1000132" cy="928694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новых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вариантов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базовой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модели  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3" name="AutoShape 58"/>
          <p:cNvSpPr>
            <a:spLocks noChangeArrowheads="1"/>
          </p:cNvSpPr>
          <p:nvPr/>
        </p:nvSpPr>
        <p:spPr bwMode="auto">
          <a:xfrm>
            <a:off x="6429388" y="3429000"/>
            <a:ext cx="1071570" cy="1000132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Rectangle 62"/>
          <p:cNvSpPr>
            <a:spLocks noChangeArrowheads="1"/>
          </p:cNvSpPr>
          <p:nvPr/>
        </p:nvSpPr>
        <p:spPr bwMode="auto">
          <a:xfrm>
            <a:off x="5286380" y="928670"/>
            <a:ext cx="1871663" cy="842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Text Box 63"/>
          <p:cNvSpPr txBox="1">
            <a:spLocks noChangeArrowheads="1"/>
          </p:cNvSpPr>
          <p:nvPr/>
        </p:nvSpPr>
        <p:spPr bwMode="auto">
          <a:xfrm>
            <a:off x="5500694" y="857233"/>
            <a:ext cx="1643074" cy="8925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b="1" i="1" dirty="0" smtClean="0">
                <a:latin typeface="Times New Roman" pitchFamily="18" charset="0"/>
              </a:rPr>
              <a:t>Этап -моделирующий типичные ситуации общения </a:t>
            </a:r>
            <a:endParaRPr lang="ru-RU" sz="1300" b="1" i="1" dirty="0">
              <a:latin typeface="Times New Roman" pitchFamily="18" charset="0"/>
            </a:endParaRPr>
          </a:p>
        </p:txBody>
      </p:sp>
      <p:sp>
        <p:nvSpPr>
          <p:cNvPr id="1061" name="Text Box 66"/>
          <p:cNvSpPr txBox="1">
            <a:spLocks noChangeArrowheads="1"/>
          </p:cNvSpPr>
          <p:nvPr/>
        </p:nvSpPr>
        <p:spPr bwMode="auto">
          <a:xfrm>
            <a:off x="6500826" y="3429000"/>
            <a:ext cx="1000132" cy="9002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sz="1050" dirty="0" smtClean="0">
              <a:latin typeface="Times New Roman" pitchFamily="18" charset="0"/>
            </a:endParaRPr>
          </a:p>
          <a:p>
            <a:pPr algn="ctr"/>
            <a:r>
              <a:rPr lang="ru-RU" sz="1050" dirty="0" smtClean="0">
                <a:latin typeface="Times New Roman" pitchFamily="18" charset="0"/>
              </a:rPr>
              <a:t>Вариативные трансформации базовой модели </a:t>
            </a:r>
            <a:endParaRPr lang="ru-RU" sz="1050" dirty="0">
              <a:latin typeface="Times New Roman" pitchFamily="18" charset="0"/>
            </a:endParaRPr>
          </a:p>
        </p:txBody>
      </p:sp>
      <p:sp>
        <p:nvSpPr>
          <p:cNvPr id="1063" name="Line 68"/>
          <p:cNvSpPr>
            <a:spLocks noChangeShapeType="1"/>
          </p:cNvSpPr>
          <p:nvPr/>
        </p:nvSpPr>
        <p:spPr bwMode="auto">
          <a:xfrm flipV="1">
            <a:off x="2357422" y="1714488"/>
            <a:ext cx="714380" cy="4286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66" name="Text Box 75"/>
          <p:cNvSpPr txBox="1">
            <a:spLocks noChangeArrowheads="1"/>
          </p:cNvSpPr>
          <p:nvPr/>
        </p:nvSpPr>
        <p:spPr bwMode="auto">
          <a:xfrm>
            <a:off x="7643834" y="4643446"/>
            <a:ext cx="1500166" cy="9002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/>
            <a:r>
              <a:rPr lang="ru-RU" sz="1050" dirty="0" err="1">
                <a:latin typeface="Times New Roman" pitchFamily="18" charset="0"/>
              </a:rPr>
              <a:t>Регуляционно</a:t>
            </a:r>
            <a:r>
              <a:rPr lang="ru-RU" sz="1050" dirty="0">
                <a:latin typeface="Times New Roman" pitchFamily="18" charset="0"/>
              </a:rPr>
              <a:t>-</a:t>
            </a:r>
          </a:p>
          <a:p>
            <a:pPr algn="ctr" eaLnBrk="0" hangingPunct="0"/>
            <a:r>
              <a:rPr lang="ru-RU" sz="1050" dirty="0">
                <a:latin typeface="Times New Roman" pitchFamily="18" charset="0"/>
              </a:rPr>
              <a:t>коммуникативная</a:t>
            </a:r>
          </a:p>
          <a:p>
            <a:pPr algn="ctr" eaLnBrk="0" hangingPunct="0"/>
            <a:r>
              <a:rPr lang="ru-RU" sz="1050" dirty="0">
                <a:latin typeface="Times New Roman" pitchFamily="18" charset="0"/>
              </a:rPr>
              <a:t>функциональная направленность общения  </a:t>
            </a:r>
          </a:p>
        </p:txBody>
      </p:sp>
      <p:sp>
        <p:nvSpPr>
          <p:cNvPr id="1067" name="Line 76"/>
          <p:cNvSpPr>
            <a:spLocks noChangeShapeType="1"/>
          </p:cNvSpPr>
          <p:nvPr/>
        </p:nvSpPr>
        <p:spPr bwMode="auto">
          <a:xfrm flipV="1">
            <a:off x="8358214" y="20002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3" name="AutoShape 58"/>
          <p:cNvSpPr>
            <a:spLocks noChangeArrowheads="1"/>
          </p:cNvSpPr>
          <p:nvPr/>
        </p:nvSpPr>
        <p:spPr bwMode="auto">
          <a:xfrm>
            <a:off x="6429388" y="4643446"/>
            <a:ext cx="1143008" cy="8382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Ознакомление с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типовыми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моделями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ситуации общения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AutoShape 10"/>
          <p:cNvSpPr>
            <a:spLocks noChangeArrowheads="1"/>
          </p:cNvSpPr>
          <p:nvPr/>
        </p:nvSpPr>
        <p:spPr bwMode="auto">
          <a:xfrm>
            <a:off x="3071802" y="2214554"/>
            <a:ext cx="1643074" cy="99854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6" name="AutoShape 10"/>
          <p:cNvSpPr>
            <a:spLocks noChangeArrowheads="1"/>
          </p:cNvSpPr>
          <p:nvPr/>
        </p:nvSpPr>
        <p:spPr bwMode="auto">
          <a:xfrm>
            <a:off x="4786314" y="2214554"/>
            <a:ext cx="1571636" cy="998546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8" name="Прямая со стрелкой 57"/>
          <p:cNvCxnSpPr/>
          <p:nvPr/>
        </p:nvCxnSpPr>
        <p:spPr>
          <a:xfrm rot="16200000" flipV="1">
            <a:off x="3339694" y="1446595"/>
            <a:ext cx="500066" cy="1035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56" idx="0"/>
            <a:endCxn id="1036" idx="2"/>
          </p:cNvCxnSpPr>
          <p:nvPr/>
        </p:nvCxnSpPr>
        <p:spPr>
          <a:xfrm rot="16200000" flipV="1">
            <a:off x="4040984" y="683406"/>
            <a:ext cx="490529" cy="25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3143240" y="2143117"/>
            <a:ext cx="15716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Исполнительско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рецептивная ступень исполнительской фазы речевой деятельности 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4857752" y="2214554"/>
            <a:ext cx="1428760" cy="10618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Исполнительско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algn="ctr"/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Продуктивная ступень исполнительской фазы речевой деятельности </a:t>
            </a:r>
          </a:p>
        </p:txBody>
      </p:sp>
      <p:sp>
        <p:nvSpPr>
          <p:cNvPr id="75" name="AutoShape 18"/>
          <p:cNvSpPr>
            <a:spLocks noChangeArrowheads="1"/>
          </p:cNvSpPr>
          <p:nvPr/>
        </p:nvSpPr>
        <p:spPr bwMode="auto">
          <a:xfrm>
            <a:off x="3143240" y="3643314"/>
            <a:ext cx="1643074" cy="85725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Информационно-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аккумулятивная стадия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усвоения предметного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содержания КК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AutoShape 18"/>
          <p:cNvSpPr>
            <a:spLocks noChangeArrowheads="1"/>
          </p:cNvSpPr>
          <p:nvPr/>
        </p:nvSpPr>
        <p:spPr bwMode="auto">
          <a:xfrm>
            <a:off x="4857752" y="3643314"/>
            <a:ext cx="1500198" cy="857256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Прагматико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Репрезентирующая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стадия усвоения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предметного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содержания КК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Line 46"/>
          <p:cNvSpPr>
            <a:spLocks noChangeShapeType="1"/>
          </p:cNvSpPr>
          <p:nvPr/>
        </p:nvSpPr>
        <p:spPr bwMode="auto">
          <a:xfrm flipH="1" flipV="1">
            <a:off x="4000496" y="3214686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8" name="Line 46"/>
          <p:cNvSpPr>
            <a:spLocks noChangeShapeType="1"/>
          </p:cNvSpPr>
          <p:nvPr/>
        </p:nvSpPr>
        <p:spPr bwMode="auto">
          <a:xfrm flipH="1" flipV="1">
            <a:off x="5643570" y="3214686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" name="Line 46"/>
          <p:cNvSpPr>
            <a:spLocks noChangeShapeType="1"/>
          </p:cNvSpPr>
          <p:nvPr/>
        </p:nvSpPr>
        <p:spPr bwMode="auto">
          <a:xfrm flipH="1" flipV="1">
            <a:off x="8358214" y="3071810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" name="Line 46"/>
          <p:cNvSpPr>
            <a:spLocks noChangeShapeType="1"/>
          </p:cNvSpPr>
          <p:nvPr/>
        </p:nvSpPr>
        <p:spPr bwMode="auto">
          <a:xfrm flipH="1" flipV="1">
            <a:off x="8358214" y="4286256"/>
            <a:ext cx="1588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3" name="Line 76"/>
          <p:cNvSpPr>
            <a:spLocks noChangeShapeType="1"/>
          </p:cNvSpPr>
          <p:nvPr/>
        </p:nvSpPr>
        <p:spPr bwMode="auto">
          <a:xfrm flipV="1">
            <a:off x="7000892" y="44291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86" name="AutoShape 26"/>
          <p:cNvSpPr>
            <a:spLocks noChangeArrowheads="1"/>
          </p:cNvSpPr>
          <p:nvPr/>
        </p:nvSpPr>
        <p:spPr bwMode="auto">
          <a:xfrm>
            <a:off x="6500826" y="5715016"/>
            <a:ext cx="2500330" cy="10160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Метаконтекстно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коммуникативные умения (ТТЕ)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Контекстно-коммуникативного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Предметного содержания КК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AutoShape 26"/>
          <p:cNvSpPr>
            <a:spLocks noChangeArrowheads="1"/>
          </p:cNvSpPr>
          <p:nvPr/>
        </p:nvSpPr>
        <p:spPr bwMode="auto">
          <a:xfrm>
            <a:off x="3143240" y="5143512"/>
            <a:ext cx="1714512" cy="114300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Метаречевые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умения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(ТТЕ) Информационно-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аккумулятивного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предметного содержания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AutoShape 26"/>
          <p:cNvSpPr>
            <a:spLocks noChangeArrowheads="1"/>
          </p:cNvSpPr>
          <p:nvPr/>
        </p:nvSpPr>
        <p:spPr bwMode="auto">
          <a:xfrm>
            <a:off x="4929190" y="5143512"/>
            <a:ext cx="1428760" cy="114300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Метапраг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мокоммуникативные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умения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(ТТЕ)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прагматико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Репрезентирующего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предметного 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содержания КК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Line 34"/>
          <p:cNvSpPr>
            <a:spLocks noChangeShapeType="1"/>
          </p:cNvSpPr>
          <p:nvPr/>
        </p:nvSpPr>
        <p:spPr bwMode="auto">
          <a:xfrm flipV="1">
            <a:off x="3929058" y="450057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0" name="Line 34"/>
          <p:cNvSpPr>
            <a:spLocks noChangeShapeType="1"/>
          </p:cNvSpPr>
          <p:nvPr/>
        </p:nvSpPr>
        <p:spPr bwMode="auto">
          <a:xfrm flipV="1">
            <a:off x="5643570" y="450057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1" name="Line 76"/>
          <p:cNvSpPr>
            <a:spLocks noChangeShapeType="1"/>
          </p:cNvSpPr>
          <p:nvPr/>
        </p:nvSpPr>
        <p:spPr bwMode="auto">
          <a:xfrm flipV="1">
            <a:off x="7000892" y="3214686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2" name="Line 76"/>
          <p:cNvSpPr>
            <a:spLocks noChangeShapeType="1"/>
          </p:cNvSpPr>
          <p:nvPr/>
        </p:nvSpPr>
        <p:spPr bwMode="auto">
          <a:xfrm flipV="1">
            <a:off x="7072330" y="550070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3" name="Line 76"/>
          <p:cNvSpPr>
            <a:spLocks noChangeShapeType="1"/>
          </p:cNvSpPr>
          <p:nvPr/>
        </p:nvSpPr>
        <p:spPr bwMode="auto">
          <a:xfrm flipV="1">
            <a:off x="8358214" y="550070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04425" y="104775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8610600" y="6429396"/>
            <a:ext cx="53340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№</a:t>
            </a:r>
            <a:r>
              <a:rPr lang="en-US" sz="1600" dirty="0" smtClean="0">
                <a:solidFill>
                  <a:schemeClr val="tx1"/>
                </a:solidFill>
              </a:rPr>
              <a:t>7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6376" y="6453336"/>
            <a:ext cx="1187624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17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9197" y="425594"/>
            <a:ext cx="863949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30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Моделирование процессуально-содержательных аспектов в формировании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-коммуникативных компетенций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представляет собой как модель контекстно-базируемой процессуально-содержательной системы формирования МКК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- 3-этапную систему управления формированием коммуникативных комплексов (КК) со следующим ранжированием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подготовительный к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контекстно-базируемому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общению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моделирующий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типичные ситуации общения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 включает в себя: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преемственную по нарастанию сложности дидактическую модель реализующей 4 типа комплексов через систему ТТЕ: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понятийно-когнитивное ТТЕ предметного содержания КК (коммуникативного комплекса);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информационно-аккумулятивное ТТЕ предметного содержания КК;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прагматико-репрезентирующее ТТЕ предметного содержания КК;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контекстно-коммуникативное ТТЕ предметного содержания КК.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Постадийно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-процессуальную систему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соответствии с дидактически-обоснованной преемственностью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формирования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-коммуникативных уровней владения: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исполнительско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-рецептивная фаза;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исполнительско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-репродуктивная фаза;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исполнительско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-продуктивная фаза.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Поэтапную структуру в формировании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содержательно-коммуникативных основ МКК: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понятийно-когнитивная стадия усвоения ТТЕ;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информационно-аккумулятивная стадия усвоения ТТЕ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-репрезентирующая стадия усвоения ТТЕ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90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6376" y="6453336"/>
            <a:ext cx="1187624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18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48895"/>
              </p:ext>
            </p:extLst>
          </p:nvPr>
        </p:nvGraphicFramePr>
        <p:xfrm>
          <a:off x="186801" y="762503"/>
          <a:ext cx="8244915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9755"/>
                <a:gridCol w="53351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2.1. Высшая ступень </a:t>
                      </a:r>
                      <a:r>
                        <a:rPr lang="ru-RU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сформированности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Создание новых вариантов базовой модели типичных ситуаций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2.2.Ступень формирования трансформационной гибкости умений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Вариативные трансформации базовых ситуаций путем изменения его компонентного состава: условий, состава участников, ролей участников и т.д.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Начальная ступень первичного восприятия</a:t>
                      </a:r>
                      <a:endParaRPr lang="ru-RU" sz="11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Ознакомление с базовой моделью ситуаций</a:t>
                      </a:r>
                      <a:endParaRPr lang="ru-RU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flipV="1">
            <a:off x="4454525" y="3354388"/>
            <a:ext cx="0" cy="238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4473575" y="4043363"/>
            <a:ext cx="0" cy="257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11456"/>
            <a:ext cx="86049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моделирующий типичные ситуации общения представляет собой: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трехстадийную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последовательную структуру: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7166" y="2530823"/>
            <a:ext cx="842493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этап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-коммуникативного общения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Поэтапного и фу</a:t>
            </a: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кционально-коммуникативного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ференцирования через: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регулятивно-коммуникативно-функциональную направленность общения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модели и условий);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аналитико-оценочную функциональную направленность общения;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полемико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-аргументационную направленность общения.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объектами моделирования в иноязычном образовании могут выступать: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всей системы иноязычного образования как образовательной теории и практики;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процессов овладения языком (описание механизмов и процессов овладения ИЯ);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методическая модель как система обучения;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общения как образец многоступенчатого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континиума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актов общения;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модель отдельных ситуаций общения.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981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956376" y="6525345"/>
            <a:ext cx="1187624" cy="37373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9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1620" y="-5417"/>
            <a:ext cx="8610600" cy="686341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Структурная и технологическая целостность модели профессионально-иноязычного образования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обеспечивается четырьмя структурированными обучающими блоками по каждой ступени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стадиального ранжирования профобразования (см. табл. №4):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целевой блок,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включающий состав базовых компетенций и обеспечивающий их состав дисциплин;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содержательный блок,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который представлен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профконцептом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отражающим в своей формулировке обобщенное определение объектно-предметного содержания специальности. Развернутая представленность профконцепта отражается в содержательном и логико-предметном описании профконцепта через его единицу предметного содержания как организационного модуля.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процессуальный блок,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который обеспечивается современными технологиями (аудиторными и информационно-технологическими способами);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Технологическая среда создается: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методом корпоративного обучения;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моделями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квазипрофессиональных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ситуаций;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ситуативными технологиями (кейсы,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профинцинденты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методы рефлексии).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Оценочный блок программы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определяет степень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профессионально-значимых компетенций.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359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49425" y="-44450"/>
            <a:ext cx="6218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400" b="1" dirty="0">
                <a:solidFill>
                  <a:srgbClr val="FF3300"/>
                </a:solidFill>
              </a:rPr>
              <a:t>СОВРЕМЕННАЯ МЕТОДОЛОГИЯ </a:t>
            </a:r>
            <a:r>
              <a:rPr lang="ru-RU" sz="1400" b="1" dirty="0" smtClean="0">
                <a:solidFill>
                  <a:srgbClr val="FF3300"/>
                </a:solidFill>
              </a:rPr>
              <a:t> </a:t>
            </a:r>
            <a:r>
              <a:rPr lang="ru-RU" sz="1400" b="1" dirty="0">
                <a:solidFill>
                  <a:srgbClr val="FF3300"/>
                </a:solidFill>
              </a:rPr>
              <a:t>ИНОЯЗЫЧНОГО ОБРАЗОВАНИЯ</a:t>
            </a:r>
          </a:p>
        </p:txBody>
      </p:sp>
      <p:pic>
        <p:nvPicPr>
          <p:cNvPr id="4099" name="Picture 3" descr="LOGKAZ~1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84200" cy="38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0" y="2782888"/>
            <a:ext cx="9144000" cy="3587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rgbClr val="99CCFF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6366" y="403671"/>
            <a:ext cx="9144000" cy="2881313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2700000" scaled="1"/>
          </a:gra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ru-RU" sz="2400">
              <a:latin typeface="Times New Roman" pitchFamily="18" charset="0"/>
            </a:endParaRPr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2124075" y="260350"/>
            <a:ext cx="5113338" cy="536575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1200" b="1">
              <a:solidFill>
                <a:srgbClr val="A50021"/>
              </a:solidFill>
            </a:endParaRPr>
          </a:p>
          <a:p>
            <a:pPr algn="ctr" eaLnBrk="1" hangingPunct="1">
              <a:defRPr/>
            </a:pPr>
            <a:r>
              <a:rPr lang="ru-RU" sz="1200" b="1">
                <a:solidFill>
                  <a:srgbClr val="A50021"/>
                </a:solidFill>
              </a:rPr>
              <a:t>ЯЗЫК – КУЛЬТУРА - ЛИЧНОСТЬ</a:t>
            </a:r>
          </a:p>
        </p:txBody>
      </p:sp>
      <p:sp>
        <p:nvSpPr>
          <p:cNvPr id="4103" name="Line 8"/>
          <p:cNvSpPr>
            <a:spLocks noChangeShapeType="1"/>
          </p:cNvSpPr>
          <p:nvPr/>
        </p:nvSpPr>
        <p:spPr bwMode="auto">
          <a:xfrm>
            <a:off x="4627563" y="765175"/>
            <a:ext cx="0" cy="1047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1762125" y="836613"/>
            <a:ext cx="6170613" cy="288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/>
            <a:r>
              <a:rPr lang="ru-RU" sz="1000" b="1">
                <a:solidFill>
                  <a:srgbClr val="0000CC"/>
                </a:solidFill>
              </a:rPr>
              <a:t>МЕЖКУЛЬТУРНО-КОММУНИКАТИВНАЯ </a:t>
            </a:r>
          </a:p>
          <a:p>
            <a:pPr algn="ctr" eaLnBrk="1" hangingPunct="1"/>
            <a:r>
              <a:rPr lang="ru-RU" sz="1000" b="1">
                <a:solidFill>
                  <a:srgbClr val="0000CC"/>
                </a:solidFill>
              </a:rPr>
              <a:t>ТЕОРИЯ ОБУЧЕНИЯ ИНОСТРАННЫМ ЯЗЫКАМ</a:t>
            </a:r>
          </a:p>
        </p:txBody>
      </p:sp>
      <p:sp>
        <p:nvSpPr>
          <p:cNvPr id="4105" name="Line 10"/>
          <p:cNvSpPr>
            <a:spLocks noChangeShapeType="1"/>
          </p:cNvSpPr>
          <p:nvPr/>
        </p:nvSpPr>
        <p:spPr bwMode="auto">
          <a:xfrm>
            <a:off x="4643438" y="1125538"/>
            <a:ext cx="0" cy="1047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06" name="WordArt 11"/>
          <p:cNvSpPr>
            <a:spLocks noChangeArrowheads="1" noChangeShapeType="1" noTextEdit="1"/>
          </p:cNvSpPr>
          <p:nvPr/>
        </p:nvSpPr>
        <p:spPr bwMode="auto">
          <a:xfrm>
            <a:off x="2862263" y="404813"/>
            <a:ext cx="3581400" cy="1714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12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Когнитивно-лингвокультурологическая</a:t>
            </a:r>
            <a:r>
              <a:rPr lang="ru-RU" sz="1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методология</a:t>
            </a: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3132138" y="1125538"/>
            <a:ext cx="3419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1200" b="1">
                <a:solidFill>
                  <a:srgbClr val="0000CC"/>
                </a:solidFill>
              </a:rPr>
              <a:t>Реализация методологических принципов</a:t>
            </a:r>
          </a:p>
        </p:txBody>
      </p:sp>
      <p:grpSp>
        <p:nvGrpSpPr>
          <p:cNvPr id="4108" name="Group 13"/>
          <p:cNvGrpSpPr>
            <a:grpSpLocks/>
          </p:cNvGrpSpPr>
          <p:nvPr/>
        </p:nvGrpSpPr>
        <p:grpSpPr bwMode="auto">
          <a:xfrm>
            <a:off x="0" y="1355725"/>
            <a:ext cx="9034463" cy="417513"/>
            <a:chOff x="0" y="981"/>
            <a:chExt cx="5691" cy="263"/>
          </a:xfrm>
        </p:grpSpPr>
        <p:sp>
          <p:nvSpPr>
            <p:cNvPr id="34830" name="Rectangle 14"/>
            <p:cNvSpPr>
              <a:spLocks noChangeArrowheads="1"/>
            </p:cNvSpPr>
            <p:nvPr/>
          </p:nvSpPr>
          <p:spPr bwMode="auto">
            <a:xfrm>
              <a:off x="972" y="1046"/>
              <a:ext cx="832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 dirty="0">
                  <a:solidFill>
                    <a:srgbClr val="0000CC"/>
                  </a:solidFill>
                </a:rPr>
                <a:t>ЛИНГВО-</a:t>
              </a:r>
            </a:p>
            <a:p>
              <a:pPr algn="ctr" eaLnBrk="1" hangingPunct="1">
                <a:defRPr/>
              </a:pPr>
              <a:r>
                <a:rPr lang="ru-RU" sz="800" dirty="0">
                  <a:solidFill>
                    <a:srgbClr val="0000CC"/>
                  </a:solidFill>
                </a:rPr>
                <a:t>КУЛЬТУРНЫЙ</a:t>
              </a:r>
            </a:p>
          </p:txBody>
        </p:sp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0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 dirty="0">
                  <a:solidFill>
                    <a:srgbClr val="0000CC"/>
                  </a:solidFill>
                </a:rPr>
                <a:t>КОММУНИКА-</a:t>
              </a:r>
            </a:p>
            <a:p>
              <a:pPr algn="ctr" eaLnBrk="1" hangingPunct="1">
                <a:defRPr/>
              </a:pPr>
              <a:r>
                <a:rPr lang="ru-RU" sz="800" dirty="0">
                  <a:solidFill>
                    <a:srgbClr val="0000CC"/>
                  </a:solidFill>
                </a:rPr>
                <a:t>ТИВНЫЙ</a:t>
              </a:r>
            </a:p>
          </p:txBody>
        </p:sp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1943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 dirty="0">
                  <a:solidFill>
                    <a:schemeClr val="tx2">
                      <a:lumMod val="75000"/>
                    </a:schemeClr>
                  </a:solidFill>
                </a:rPr>
                <a:t>КОГНИТИВНЫЙ</a:t>
              </a:r>
            </a:p>
          </p:txBody>
        </p:sp>
        <p:sp>
          <p:nvSpPr>
            <p:cNvPr id="4177" name="Line 17"/>
            <p:cNvSpPr>
              <a:spLocks noChangeShapeType="1"/>
            </p:cNvSpPr>
            <p:nvPr/>
          </p:nvSpPr>
          <p:spPr bwMode="auto">
            <a:xfrm>
              <a:off x="416" y="981"/>
              <a:ext cx="485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78" name="Line 18"/>
            <p:cNvSpPr>
              <a:spLocks noChangeShapeType="1"/>
            </p:cNvSpPr>
            <p:nvPr/>
          </p:nvSpPr>
          <p:spPr bwMode="auto">
            <a:xfrm>
              <a:off x="416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79" name="Line 19"/>
            <p:cNvSpPr>
              <a:spLocks noChangeShapeType="1"/>
            </p:cNvSpPr>
            <p:nvPr/>
          </p:nvSpPr>
          <p:spPr bwMode="auto">
            <a:xfrm>
              <a:off x="1388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80" name="Line 20"/>
            <p:cNvSpPr>
              <a:spLocks noChangeShapeType="1"/>
            </p:cNvSpPr>
            <p:nvPr/>
          </p:nvSpPr>
          <p:spPr bwMode="auto">
            <a:xfrm>
              <a:off x="2360" y="981"/>
              <a:ext cx="0" cy="131"/>
            </a:xfrm>
            <a:prstGeom prst="line">
              <a:avLst/>
            </a:prstGeom>
            <a:noFill/>
            <a:ln w="9525">
              <a:solidFill>
                <a:srgbClr val="A5002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81" name="Line 21"/>
            <p:cNvSpPr>
              <a:spLocks noChangeShapeType="1"/>
            </p:cNvSpPr>
            <p:nvPr/>
          </p:nvSpPr>
          <p:spPr bwMode="auto">
            <a:xfrm>
              <a:off x="3262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82" name="Line 22"/>
            <p:cNvSpPr>
              <a:spLocks noChangeShapeType="1"/>
            </p:cNvSpPr>
            <p:nvPr/>
          </p:nvSpPr>
          <p:spPr bwMode="auto">
            <a:xfrm>
              <a:off x="4233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83" name="Line 23"/>
            <p:cNvSpPr>
              <a:spLocks noChangeShapeType="1"/>
            </p:cNvSpPr>
            <p:nvPr/>
          </p:nvSpPr>
          <p:spPr bwMode="auto">
            <a:xfrm>
              <a:off x="5274" y="981"/>
              <a:ext cx="0" cy="131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4840" name="Rectangle 24"/>
            <p:cNvSpPr>
              <a:spLocks noChangeArrowheads="1"/>
            </p:cNvSpPr>
            <p:nvPr/>
          </p:nvSpPr>
          <p:spPr bwMode="auto">
            <a:xfrm>
              <a:off x="2915" y="1046"/>
              <a:ext cx="832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СОЦИО-</a:t>
              </a:r>
            </a:p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КУЛЬТУРНЫЙ</a:t>
              </a:r>
            </a:p>
          </p:txBody>
        </p:sp>
        <p:sp>
          <p:nvSpPr>
            <p:cNvPr id="34841" name="Rectangle 25"/>
            <p:cNvSpPr>
              <a:spLocks noChangeArrowheads="1"/>
            </p:cNvSpPr>
            <p:nvPr/>
          </p:nvSpPr>
          <p:spPr bwMode="auto">
            <a:xfrm>
              <a:off x="3886" y="1046"/>
              <a:ext cx="83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КОНЦЕП-</a:t>
              </a:r>
            </a:p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ТУАЛЬНЫЙ</a:t>
              </a:r>
            </a:p>
          </p:txBody>
        </p:sp>
        <p:sp>
          <p:nvSpPr>
            <p:cNvPr id="34842" name="Rectangle 26"/>
            <p:cNvSpPr>
              <a:spLocks noChangeArrowheads="1"/>
            </p:cNvSpPr>
            <p:nvPr/>
          </p:nvSpPr>
          <p:spPr bwMode="auto">
            <a:xfrm>
              <a:off x="4788" y="1046"/>
              <a:ext cx="903" cy="19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ЛИЧНОСТНО-</a:t>
              </a:r>
            </a:p>
            <a:p>
              <a:pPr algn="ctr" eaLnBrk="1" hangingPunct="1">
                <a:defRPr/>
              </a:pPr>
              <a:r>
                <a:rPr lang="ru-RU" sz="800">
                  <a:solidFill>
                    <a:srgbClr val="0000CC"/>
                  </a:solidFill>
                </a:rPr>
                <a:t>ЦЕНТРИРОВАННЫЙ</a:t>
              </a:r>
            </a:p>
          </p:txBody>
        </p:sp>
      </p:grpSp>
      <p:sp>
        <p:nvSpPr>
          <p:cNvPr id="4109" name="Line 27"/>
          <p:cNvSpPr>
            <a:spLocks noChangeShapeType="1"/>
          </p:cNvSpPr>
          <p:nvPr/>
        </p:nvSpPr>
        <p:spPr bwMode="auto">
          <a:xfrm>
            <a:off x="4572000" y="1844675"/>
            <a:ext cx="0" cy="144463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3" name="Line 31"/>
          <p:cNvSpPr>
            <a:spLocks noChangeShapeType="1"/>
          </p:cNvSpPr>
          <p:nvPr/>
        </p:nvSpPr>
        <p:spPr bwMode="auto">
          <a:xfrm>
            <a:off x="768350" y="2638425"/>
            <a:ext cx="771207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4" name="Line 32"/>
          <p:cNvSpPr>
            <a:spLocks noChangeShapeType="1"/>
          </p:cNvSpPr>
          <p:nvPr/>
        </p:nvSpPr>
        <p:spPr bwMode="auto">
          <a:xfrm>
            <a:off x="768350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5" name="Line 33"/>
          <p:cNvSpPr>
            <a:spLocks noChangeShapeType="1"/>
          </p:cNvSpPr>
          <p:nvPr/>
        </p:nvSpPr>
        <p:spPr bwMode="auto">
          <a:xfrm>
            <a:off x="2311400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6" name="Line 34"/>
          <p:cNvSpPr>
            <a:spLocks noChangeShapeType="1"/>
          </p:cNvSpPr>
          <p:nvPr/>
        </p:nvSpPr>
        <p:spPr bwMode="auto">
          <a:xfrm>
            <a:off x="3854450" y="2638425"/>
            <a:ext cx="0" cy="207963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7" name="Line 35"/>
          <p:cNvSpPr>
            <a:spLocks noChangeShapeType="1"/>
          </p:cNvSpPr>
          <p:nvPr/>
        </p:nvSpPr>
        <p:spPr bwMode="auto">
          <a:xfrm>
            <a:off x="5286375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8" name="Line 36"/>
          <p:cNvSpPr>
            <a:spLocks noChangeShapeType="1"/>
          </p:cNvSpPr>
          <p:nvPr/>
        </p:nvSpPr>
        <p:spPr bwMode="auto">
          <a:xfrm>
            <a:off x="6827838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19" name="Line 37"/>
          <p:cNvSpPr>
            <a:spLocks noChangeShapeType="1"/>
          </p:cNvSpPr>
          <p:nvPr/>
        </p:nvSpPr>
        <p:spPr bwMode="auto">
          <a:xfrm>
            <a:off x="8480425" y="2638425"/>
            <a:ext cx="0" cy="2079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708900" y="2728402"/>
            <a:ext cx="1433513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ЛИЧНОСТНО-</a:t>
            </a:r>
          </a:p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ЦЕНТРИРОВАННАЯ</a:t>
            </a:r>
          </a:p>
        </p:txBody>
      </p:sp>
      <p:sp>
        <p:nvSpPr>
          <p:cNvPr id="4123" name="Line 41"/>
          <p:cNvSpPr>
            <a:spLocks noChangeShapeType="1"/>
          </p:cNvSpPr>
          <p:nvPr/>
        </p:nvSpPr>
        <p:spPr bwMode="auto">
          <a:xfrm>
            <a:off x="4572000" y="2349500"/>
            <a:ext cx="0" cy="2159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4" name="Text Box 42"/>
          <p:cNvSpPr txBox="1">
            <a:spLocks noChangeArrowheads="1"/>
          </p:cNvSpPr>
          <p:nvPr/>
        </p:nvSpPr>
        <p:spPr bwMode="auto">
          <a:xfrm>
            <a:off x="3995738" y="2422525"/>
            <a:ext cx="14366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1200" b="1">
                <a:solidFill>
                  <a:srgbClr val="990000"/>
                </a:solidFill>
              </a:rPr>
              <a:t>субкомпетенции</a:t>
            </a:r>
          </a:p>
        </p:txBody>
      </p:sp>
      <p:sp>
        <p:nvSpPr>
          <p:cNvPr id="4125" name="Line 43"/>
          <p:cNvSpPr>
            <a:spLocks noChangeShapeType="1"/>
          </p:cNvSpPr>
          <p:nvPr/>
        </p:nvSpPr>
        <p:spPr bwMode="auto">
          <a:xfrm>
            <a:off x="395288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6" name="Line 44"/>
          <p:cNvSpPr>
            <a:spLocks noChangeShapeType="1"/>
          </p:cNvSpPr>
          <p:nvPr/>
        </p:nvSpPr>
        <p:spPr bwMode="auto">
          <a:xfrm>
            <a:off x="2195513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7" name="Line 45"/>
          <p:cNvSpPr>
            <a:spLocks noChangeShapeType="1"/>
          </p:cNvSpPr>
          <p:nvPr/>
        </p:nvSpPr>
        <p:spPr bwMode="auto">
          <a:xfrm>
            <a:off x="3851275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8" name="Line 46"/>
          <p:cNvSpPr>
            <a:spLocks noChangeShapeType="1"/>
          </p:cNvSpPr>
          <p:nvPr/>
        </p:nvSpPr>
        <p:spPr bwMode="auto">
          <a:xfrm>
            <a:off x="5508625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29" name="Line 47"/>
          <p:cNvSpPr>
            <a:spLocks noChangeShapeType="1"/>
          </p:cNvSpPr>
          <p:nvPr/>
        </p:nvSpPr>
        <p:spPr bwMode="auto">
          <a:xfrm>
            <a:off x="7019925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130" name="Line 48"/>
          <p:cNvSpPr>
            <a:spLocks noChangeShapeType="1"/>
          </p:cNvSpPr>
          <p:nvPr/>
        </p:nvSpPr>
        <p:spPr bwMode="auto">
          <a:xfrm>
            <a:off x="8604250" y="1773238"/>
            <a:ext cx="0" cy="10795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4865" name="Oval 49"/>
          <p:cNvSpPr>
            <a:spLocks noChangeArrowheads="1"/>
          </p:cNvSpPr>
          <p:nvPr/>
        </p:nvSpPr>
        <p:spPr bwMode="auto">
          <a:xfrm>
            <a:off x="3132138" y="1989138"/>
            <a:ext cx="3168650" cy="4318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 dirty="0" err="1">
                <a:solidFill>
                  <a:srgbClr val="000099"/>
                </a:solidFill>
              </a:rPr>
              <a:t>Межкультурно</a:t>
            </a:r>
            <a:r>
              <a:rPr lang="ru-RU" sz="1200" b="1" dirty="0">
                <a:solidFill>
                  <a:srgbClr val="000099"/>
                </a:solidFill>
              </a:rPr>
              <a:t>-коммуникативная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000099"/>
                </a:solidFill>
              </a:rPr>
              <a:t>Компетенция</a:t>
            </a:r>
            <a:r>
              <a:rPr lang="ru-RU" sz="1200" b="1" dirty="0">
                <a:solidFill>
                  <a:srgbClr val="990000"/>
                </a:solidFill>
              </a:rPr>
              <a:t> </a:t>
            </a:r>
            <a:r>
              <a:rPr lang="ru-RU" sz="1200" b="1" dirty="0">
                <a:solidFill>
                  <a:srgbClr val="0000FF"/>
                </a:solidFill>
              </a:rPr>
              <a:t>(МКК)</a:t>
            </a:r>
          </a:p>
        </p:txBody>
      </p:sp>
      <p:sp>
        <p:nvSpPr>
          <p:cNvPr id="4132" name="Rectangle 50"/>
          <p:cNvSpPr>
            <a:spLocks noChangeArrowheads="1"/>
          </p:cNvSpPr>
          <p:nvPr/>
        </p:nvSpPr>
        <p:spPr bwMode="auto">
          <a:xfrm>
            <a:off x="0" y="3286125"/>
            <a:ext cx="9139238" cy="12144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1200" b="1">
                <a:solidFill>
                  <a:srgbClr val="C00000"/>
                </a:solidFill>
                <a:latin typeface="Times New Roman" pitchFamily="18" charset="0"/>
              </a:rPr>
              <a:t>СОДЕРЖАТЕЛЬНЫЙ БЛОК ФОРМИРОВАНИЯ МЕЖКУЛЬТУРНО-КОММУНИКАТИВНОЙ КОМПЕТЕНЦИИ</a:t>
            </a:r>
          </a:p>
          <a:p>
            <a:pPr algn="ctr" eaLnBrk="1" hangingPunct="1"/>
            <a:endParaRPr lang="ru-RU" sz="1200" b="1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>
              <a:solidFill>
                <a:srgbClr val="C00000"/>
              </a:solidFill>
              <a:latin typeface="Times New Roman" pitchFamily="18" charset="0"/>
            </a:endParaRPr>
          </a:p>
          <a:p>
            <a:pPr algn="ctr" eaLnBrk="1" hangingPunct="1"/>
            <a:endParaRPr lang="ru-RU" sz="1200" b="1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133" name="Line 82"/>
          <p:cNvSpPr>
            <a:spLocks noChangeShapeType="1"/>
          </p:cNvSpPr>
          <p:nvPr/>
        </p:nvSpPr>
        <p:spPr bwMode="auto">
          <a:xfrm>
            <a:off x="4067175" y="3141663"/>
            <a:ext cx="0" cy="144462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84" name="Rectangle 50"/>
          <p:cNvSpPr>
            <a:spLocks noChangeArrowheads="1"/>
          </p:cNvSpPr>
          <p:nvPr/>
        </p:nvSpPr>
        <p:spPr bwMode="auto">
          <a:xfrm>
            <a:off x="0" y="4714875"/>
            <a:ext cx="9139238" cy="9286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ТЕХНОЛОГИЧЕСКИЙ БЛОК ФОРМИРОВАНИЯ МЕЖКУЛЬТУРНО-КОММУНИКАТИВНОЙ КОМПЕТЕНЦИИ</a:t>
            </a: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2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5" name="Rectangle 50"/>
          <p:cNvSpPr>
            <a:spLocks noChangeArrowheads="1"/>
          </p:cNvSpPr>
          <p:nvPr/>
        </p:nvSpPr>
        <p:spPr bwMode="auto">
          <a:xfrm>
            <a:off x="0" y="5857875"/>
            <a:ext cx="9139238" cy="9286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</a:rPr>
              <a:t>ОЦЕНОЧНЫЙ БЛОК ФОРМИРОВАНИЯ МЕЖКУЛЬТУРНО-КОММУНИКАТИВНОЙ КОМПЕТЕНЦИИ</a:t>
            </a:r>
          </a:p>
          <a:p>
            <a:pPr algn="ctr" eaLnBrk="1" hangingPunct="1">
              <a:defRPr/>
            </a:pP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1400" b="1" dirty="0">
              <a:solidFill>
                <a:schemeClr val="bg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86" name="Овал 85"/>
          <p:cNvSpPr/>
          <p:nvPr/>
        </p:nvSpPr>
        <p:spPr bwMode="auto">
          <a:xfrm>
            <a:off x="285750" y="3714750"/>
            <a:ext cx="1071563" cy="6429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СФЕРА</a:t>
            </a:r>
          </a:p>
        </p:txBody>
      </p:sp>
      <p:sp>
        <p:nvSpPr>
          <p:cNvPr id="4137" name="Скругленный прямоугольник 86"/>
          <p:cNvSpPr>
            <a:spLocks noChangeArrowheads="1"/>
          </p:cNvSpPr>
          <p:nvPr/>
        </p:nvSpPr>
        <p:spPr bwMode="auto">
          <a:xfrm>
            <a:off x="1785938" y="3786188"/>
            <a:ext cx="1071562" cy="500062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ru-RU" sz="1200" b="1">
                <a:solidFill>
                  <a:srgbClr val="C00000"/>
                </a:solidFill>
                <a:cs typeface="Arial" charset="0"/>
              </a:rPr>
              <a:t>ТЕМА</a:t>
            </a:r>
          </a:p>
        </p:txBody>
      </p:sp>
      <p:sp>
        <p:nvSpPr>
          <p:cNvPr id="88" name="Скругленный прямоугольник 87"/>
          <p:cNvSpPr/>
          <p:nvPr/>
        </p:nvSpPr>
        <p:spPr bwMode="auto">
          <a:xfrm>
            <a:off x="3214688" y="3643313"/>
            <a:ext cx="1428750" cy="35718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СУБТЕМА</a:t>
            </a:r>
          </a:p>
        </p:txBody>
      </p:sp>
      <p:sp>
        <p:nvSpPr>
          <p:cNvPr id="89" name="Скругленный прямоугольник 88"/>
          <p:cNvSpPr/>
          <p:nvPr/>
        </p:nvSpPr>
        <p:spPr bwMode="auto">
          <a:xfrm>
            <a:off x="3214688" y="4071938"/>
            <a:ext cx="1428750" cy="35718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СУБТЕМА</a:t>
            </a:r>
          </a:p>
        </p:txBody>
      </p:sp>
      <p:sp>
        <p:nvSpPr>
          <p:cNvPr id="90" name="Блок-схема: знак завершения 89"/>
          <p:cNvSpPr/>
          <p:nvPr/>
        </p:nvSpPr>
        <p:spPr bwMode="auto">
          <a:xfrm>
            <a:off x="4786313" y="3643313"/>
            <a:ext cx="2500312" cy="214312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1</a:t>
            </a:r>
            <a:endParaRPr lang="en-US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Блок-схема: знак завершения 90"/>
          <p:cNvSpPr/>
          <p:nvPr/>
        </p:nvSpPr>
        <p:spPr bwMode="auto">
          <a:xfrm>
            <a:off x="4786313" y="3857625"/>
            <a:ext cx="2500312" cy="214313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</a:t>
            </a:r>
            <a:r>
              <a:rPr lang="en-US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Блок-схема: знак завершения 91"/>
          <p:cNvSpPr/>
          <p:nvPr/>
        </p:nvSpPr>
        <p:spPr bwMode="auto">
          <a:xfrm>
            <a:off x="4786313" y="4286250"/>
            <a:ext cx="2500312" cy="214313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</a:t>
            </a:r>
            <a:r>
              <a:rPr lang="en-US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Блок-схема: знак завершения 92"/>
          <p:cNvSpPr/>
          <p:nvPr/>
        </p:nvSpPr>
        <p:spPr bwMode="auto">
          <a:xfrm>
            <a:off x="4786313" y="4071938"/>
            <a:ext cx="2500312" cy="214312"/>
          </a:xfrm>
          <a:prstGeom prst="flowChartTermina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ru-RU" sz="1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СИТУАЦИЯ 1</a:t>
            </a:r>
          </a:p>
        </p:txBody>
      </p:sp>
      <p:sp>
        <p:nvSpPr>
          <p:cNvPr id="4144" name="Стрелка вправо 93"/>
          <p:cNvSpPr>
            <a:spLocks noChangeArrowheads="1"/>
          </p:cNvSpPr>
          <p:nvPr/>
        </p:nvSpPr>
        <p:spPr bwMode="auto">
          <a:xfrm>
            <a:off x="1357313" y="3929063"/>
            <a:ext cx="428625" cy="2143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cxnSp>
        <p:nvCxnSpPr>
          <p:cNvPr id="4145" name="Прямая со стрелкой 95"/>
          <p:cNvCxnSpPr>
            <a:cxnSpLocks noChangeShapeType="1"/>
            <a:stCxn id="4137" idx="3"/>
            <a:endCxn id="88" idx="1"/>
          </p:cNvCxnSpPr>
          <p:nvPr/>
        </p:nvCxnSpPr>
        <p:spPr bwMode="auto">
          <a:xfrm flipV="1">
            <a:off x="2857500" y="3822700"/>
            <a:ext cx="357188" cy="214313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6" name="Прямая со стрелкой 98"/>
          <p:cNvCxnSpPr>
            <a:cxnSpLocks noChangeShapeType="1"/>
            <a:endCxn id="89" idx="1"/>
          </p:cNvCxnSpPr>
          <p:nvPr/>
        </p:nvCxnSpPr>
        <p:spPr bwMode="auto">
          <a:xfrm>
            <a:off x="2928938" y="4000500"/>
            <a:ext cx="285750" cy="25082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7" name="Прямая со стрелкой 100"/>
          <p:cNvCxnSpPr>
            <a:cxnSpLocks noChangeShapeType="1"/>
            <a:stCxn id="88" idx="3"/>
            <a:endCxn id="90" idx="1"/>
          </p:cNvCxnSpPr>
          <p:nvPr/>
        </p:nvCxnSpPr>
        <p:spPr bwMode="auto">
          <a:xfrm flipV="1">
            <a:off x="4643438" y="3751263"/>
            <a:ext cx="142875" cy="7143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8" name="Прямая со стрелкой 102"/>
          <p:cNvCxnSpPr>
            <a:cxnSpLocks noChangeShapeType="1"/>
            <a:stCxn id="88" idx="3"/>
            <a:endCxn id="91" idx="1"/>
          </p:cNvCxnSpPr>
          <p:nvPr/>
        </p:nvCxnSpPr>
        <p:spPr bwMode="auto">
          <a:xfrm>
            <a:off x="4643438" y="3822700"/>
            <a:ext cx="142875" cy="14287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49" name="Прямая со стрелкой 104"/>
          <p:cNvCxnSpPr>
            <a:cxnSpLocks noChangeShapeType="1"/>
            <a:stCxn id="89" idx="3"/>
            <a:endCxn id="93" idx="1"/>
          </p:cNvCxnSpPr>
          <p:nvPr/>
        </p:nvCxnSpPr>
        <p:spPr bwMode="auto">
          <a:xfrm flipV="1">
            <a:off x="4643438" y="4179888"/>
            <a:ext cx="142875" cy="7143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50" name="Прямая со стрелкой 106"/>
          <p:cNvCxnSpPr>
            <a:cxnSpLocks noChangeShapeType="1"/>
            <a:stCxn id="89" idx="3"/>
            <a:endCxn id="92" idx="1"/>
          </p:cNvCxnSpPr>
          <p:nvPr/>
        </p:nvCxnSpPr>
        <p:spPr bwMode="auto">
          <a:xfrm>
            <a:off x="4643438" y="4251325"/>
            <a:ext cx="142875" cy="14287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8" name="Скругленный прямоугольник 107"/>
          <p:cNvSpPr/>
          <p:nvPr/>
        </p:nvSpPr>
        <p:spPr bwMode="auto">
          <a:xfrm>
            <a:off x="46519" y="5072074"/>
            <a:ext cx="2928926" cy="50006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ПОДГОТОВИТЕЛЬНЫЙ</a:t>
            </a:r>
          </a:p>
        </p:txBody>
      </p:sp>
      <p:sp>
        <p:nvSpPr>
          <p:cNvPr id="109" name="Скругленный прямоугольник 108"/>
          <p:cNvSpPr/>
          <p:nvPr/>
        </p:nvSpPr>
        <p:spPr bwMode="auto">
          <a:xfrm>
            <a:off x="3357554" y="5072074"/>
            <a:ext cx="2571768" cy="50006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МОДЕЛИРУЮЩИЙ</a:t>
            </a:r>
          </a:p>
        </p:txBody>
      </p:sp>
      <p:sp>
        <p:nvSpPr>
          <p:cNvPr id="110" name="Скругленный прямоугольник 109"/>
          <p:cNvSpPr/>
          <p:nvPr/>
        </p:nvSpPr>
        <p:spPr bwMode="auto">
          <a:xfrm>
            <a:off x="6357950" y="5072074"/>
            <a:ext cx="2571768" cy="50006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КОММУНИКАТИВНЫЙ</a:t>
            </a:r>
          </a:p>
        </p:txBody>
      </p:sp>
      <p:cxnSp>
        <p:nvCxnSpPr>
          <p:cNvPr id="4160" name="Прямая со стрелкой 111"/>
          <p:cNvCxnSpPr>
            <a:cxnSpLocks noChangeShapeType="1"/>
          </p:cNvCxnSpPr>
          <p:nvPr/>
        </p:nvCxnSpPr>
        <p:spPr bwMode="auto">
          <a:xfrm>
            <a:off x="2928938" y="5322888"/>
            <a:ext cx="428625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61" name="Прямая со стрелкой 113"/>
          <p:cNvCxnSpPr>
            <a:cxnSpLocks noChangeShapeType="1"/>
          </p:cNvCxnSpPr>
          <p:nvPr/>
        </p:nvCxnSpPr>
        <p:spPr bwMode="auto">
          <a:xfrm>
            <a:off x="5929313" y="5322888"/>
            <a:ext cx="428625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9" name="Скругленный прямоугольник 118"/>
          <p:cNvSpPr/>
          <p:nvPr/>
        </p:nvSpPr>
        <p:spPr bwMode="auto">
          <a:xfrm>
            <a:off x="142844" y="6143644"/>
            <a:ext cx="2000264" cy="7143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ЭССЕ</a:t>
            </a:r>
          </a:p>
        </p:txBody>
      </p:sp>
      <p:sp>
        <p:nvSpPr>
          <p:cNvPr id="120" name="Скругленный прямоугольник 119"/>
          <p:cNvSpPr/>
          <p:nvPr/>
        </p:nvSpPr>
        <p:spPr bwMode="auto">
          <a:xfrm>
            <a:off x="2357422" y="6143644"/>
            <a:ext cx="2000264" cy="7143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ПРОЕКТНЫЕ 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РАБОТЫ</a:t>
            </a:r>
          </a:p>
        </p:txBody>
      </p:sp>
      <p:sp>
        <p:nvSpPr>
          <p:cNvPr id="121" name="Скругленный прямоугольник 120"/>
          <p:cNvSpPr/>
          <p:nvPr/>
        </p:nvSpPr>
        <p:spPr bwMode="auto">
          <a:xfrm>
            <a:off x="4714876" y="6143644"/>
            <a:ext cx="2000264" cy="7143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КЕЙС-ЗАДАНИЯ</a:t>
            </a:r>
          </a:p>
        </p:txBody>
      </p:sp>
      <p:sp>
        <p:nvSpPr>
          <p:cNvPr id="122" name="Скругленный прямоугольник 121"/>
          <p:cNvSpPr/>
          <p:nvPr/>
        </p:nvSpPr>
        <p:spPr bwMode="auto">
          <a:xfrm>
            <a:off x="7108240" y="6143644"/>
            <a:ext cx="2000264" cy="7143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/>
          <a:lstStyle/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ПРОФЕССИОНАЛЬНО-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ОРИЕНТИРОВАННЫЕ</a:t>
            </a:r>
          </a:p>
          <a:p>
            <a:pPr algn="ctr">
              <a:defRPr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</a:rPr>
              <a:t>ПРОЕКТЫ</a:t>
            </a:r>
          </a:p>
        </p:txBody>
      </p:sp>
      <p:sp>
        <p:nvSpPr>
          <p:cNvPr id="77" name="Rectangle 28"/>
          <p:cNvSpPr>
            <a:spLocks noChangeArrowheads="1"/>
          </p:cNvSpPr>
          <p:nvPr/>
        </p:nvSpPr>
        <p:spPr bwMode="auto">
          <a:xfrm>
            <a:off x="1691680" y="2767211"/>
            <a:ext cx="1320800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ЛИНГВО-</a:t>
            </a:r>
          </a:p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КУЛЬТУРНАЯ</a:t>
            </a:r>
          </a:p>
        </p:txBody>
      </p:sp>
      <p:sp>
        <p:nvSpPr>
          <p:cNvPr id="78" name="Rectangle 29"/>
          <p:cNvSpPr>
            <a:spLocks noChangeArrowheads="1"/>
          </p:cNvSpPr>
          <p:nvPr/>
        </p:nvSpPr>
        <p:spPr bwMode="auto">
          <a:xfrm>
            <a:off x="153268" y="2742406"/>
            <a:ext cx="1322388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КОММУНИКА-</a:t>
            </a:r>
          </a:p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ТИВНАЯ</a:t>
            </a:r>
          </a:p>
        </p:txBody>
      </p:sp>
      <p:sp>
        <p:nvSpPr>
          <p:cNvPr id="79" name="Rectangle 30"/>
          <p:cNvSpPr>
            <a:spLocks noChangeArrowheads="1"/>
          </p:cNvSpPr>
          <p:nvPr/>
        </p:nvSpPr>
        <p:spPr bwMode="auto">
          <a:xfrm>
            <a:off x="3214688" y="2742406"/>
            <a:ext cx="1322387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b="1" dirty="0">
                <a:solidFill>
                  <a:schemeClr val="tx2">
                    <a:lumMod val="75000"/>
                  </a:schemeClr>
                </a:solidFill>
              </a:rPr>
              <a:t>КОГНИТИВНАЯ</a:t>
            </a:r>
          </a:p>
        </p:txBody>
      </p:sp>
      <p:sp>
        <p:nvSpPr>
          <p:cNvPr id="80" name="Rectangle 38"/>
          <p:cNvSpPr>
            <a:spLocks noChangeArrowheads="1"/>
          </p:cNvSpPr>
          <p:nvPr/>
        </p:nvSpPr>
        <p:spPr bwMode="auto">
          <a:xfrm>
            <a:off x="4779984" y="2742406"/>
            <a:ext cx="1320800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>
                <a:solidFill>
                  <a:srgbClr val="0000CC"/>
                </a:solidFill>
              </a:rPr>
              <a:t>СОЦИО-</a:t>
            </a:r>
          </a:p>
          <a:p>
            <a:pPr algn="ctr" eaLnBrk="1" hangingPunct="1">
              <a:defRPr/>
            </a:pPr>
            <a:r>
              <a:rPr lang="ru-RU" sz="1000">
                <a:solidFill>
                  <a:srgbClr val="0000CC"/>
                </a:solidFill>
              </a:rPr>
              <a:t>КУЛЬТУРНАЯ</a:t>
            </a:r>
          </a:p>
        </p:txBody>
      </p:sp>
      <p:sp>
        <p:nvSpPr>
          <p:cNvPr id="81" name="Rectangle 39"/>
          <p:cNvSpPr>
            <a:spLocks noChangeArrowheads="1"/>
          </p:cNvSpPr>
          <p:nvPr/>
        </p:nvSpPr>
        <p:spPr bwMode="auto">
          <a:xfrm>
            <a:off x="6321446" y="2742406"/>
            <a:ext cx="1322388" cy="44552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КОНЦЕП-</a:t>
            </a:r>
          </a:p>
          <a:p>
            <a:pPr algn="ctr" eaLnBrk="1" hangingPunct="1">
              <a:defRPr/>
            </a:pPr>
            <a:r>
              <a:rPr lang="ru-RU" sz="1000" dirty="0">
                <a:solidFill>
                  <a:srgbClr val="0000CC"/>
                </a:solidFill>
              </a:rPr>
              <a:t>ТУАЛЬНАЯ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</a:t>
            </a:r>
            <a:r>
              <a:rPr lang="en-US" sz="1600" dirty="0" smtClean="0">
                <a:solidFill>
                  <a:schemeClr val="tx1"/>
                </a:solidFill>
              </a:rPr>
              <a:t>8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20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58847"/>
            <a:ext cx="81811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ru-RU" sz="2400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Привязка и направленность накапливаемых числа кредитов на овладение определенными компетенциями, т.е. 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кредитная совокупность по отдельным дисциплинам </a:t>
            </a:r>
            <a:r>
              <a:rPr lang="ru-RU" sz="2400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должна </a:t>
            </a:r>
            <a:r>
              <a:rPr lang="ru-RU" sz="2400" b="1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отражать </a:t>
            </a:r>
            <a:r>
              <a:rPr lang="ru-RU" sz="2400" b="1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усвоенность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lang="ru-RU" sz="2400" b="1" dirty="0" err="1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lang="ru-RU" sz="2400" b="1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отдельных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профессионально-значимых </a:t>
            </a:r>
            <a:r>
              <a:rPr lang="ru-RU" sz="2400" b="1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компетенций,</a:t>
            </a:r>
            <a:r>
              <a:rPr lang="ru-RU" sz="2400" u="sng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определяется </a:t>
            </a:r>
            <a:r>
              <a:rPr lang="ru-RU" sz="2400" dirty="0" err="1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накопленностью</a:t>
            </a:r>
            <a:r>
              <a:rPr lang="ru-RU" sz="2400" dirty="0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требуемых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кредитов по составу компетенции.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случае их неполного состава программа образования студента не признается завершенной учебной программой.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Следовательно, при академической мобильности большую значимость имеет не столько соотносимость кредитов, сколько соотносимость его содержательного наполнения и трудоемкость затрат на его усвоение.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Предложенные нами схемы являются универсальными и могут легко проецироваться на любую другую специальность.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35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36712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Анализ концептуальных основ и принципов компетентностного подхода свидетельствует, что следующие ведущие педагогические теории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личностно-ориентированного, индивидуально-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акмеологического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контекстного,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андрагогического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подходов отражаются в методологической сущности компетентностного подхода.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№2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94385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21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100" y="701802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№17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47650" y="354723"/>
            <a:ext cx="86487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принятии следующих интерпретаций категорий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компетентностного образования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введенных выше, а именно: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опыт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успешного саморазвития и осуществления профессиональной деятельности, не являющийся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образовательной категорией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силу этого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может выступать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целерезультативным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продуктом высшего профессионального образования, т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конечный качественный результат образования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модель выпускника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может определяться и измеряться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компетентностях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3599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22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9263" y="332656"/>
            <a:ext cx="8199437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Соответственно, компетентностная педагогическая теория и одноименная модель образования, базирующаяся на квалификационно-компетентностной модели специалиста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обеспечивает как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конечный достижимый качественный результат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профессиональную готовность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не такое качество развитие личности как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Для снятия возможного отождествления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    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профессиональной компетентности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работающего специалиста, которым определяется его опыт и способность действовать в нестандартных ситуациях, проявляя креативность и оперативность в условиях неопределенности, где требуются способность адаптироваться к новым вызовам времени и творчески выдвигать оптимально конструктивные решения с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Качественно-квалификационным уровнем подготовки выпускника вуза, предлагается следующее разведение понятий: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готовность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выпускника вуза как интегральная характеристика личности определяющей его способность и знания решать типичные профессиональных ситуациях профессиональной деятельности.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3599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28384" y="6487553"/>
            <a:ext cx="1115616" cy="37044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23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36536" y="457200"/>
            <a:ext cx="8527951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Следовательно, правомерно ожидаемый образовательный результат в формате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«профессиональной готовности» определять как интегративную совокупность определенного количества профессионально-значимых блоков компетенций (число которых подвижно и зависит от динамики изменений спроса на качественную структуру специалиста), отражаемую в компетентностной модели специалиста.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Изложенная трактовка понятия «профессиональной готовности» с образовательно-квалифицирующей стороны в компетентностной модели профобразования как было отмечено выше, трактуется как гарантированный профессиональным образованием результат и оценка готовности выпускника, принципиально отличающийся от понятия «профессиональной компетентности» специалиста.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359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24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74345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моделирования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компетентностно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-базируемой системы профессиональной подготовки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иноязычно-профильного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специфически-отраслевого кадрового потенциала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разработан и внедрен «модульно-компетентностный подход», т.е. «модель высшего иноязычного профессионального 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Соответственно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этом случае,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модульно-компетентностный подход в высшем профессиональном и профессионально-иноязычном образовании представляет собой концепцию организации учебного процесса, в которой в качестве цели обучения выступает совокупность профессиональных компетенций обучающегося, в качестве средства ее достижения – модульное построение содержания и структуры профессионального обучения.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864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25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49796" y="357444"/>
            <a:ext cx="8442684" cy="59400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Модуль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включенный в данную программу – законченная, целостная единица образовательной программы, самостоятельно формирующая одну или несколько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профкомпетенций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Соответственно,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модульная образовательная программа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это совокупность и последовательность модулей, направленных на овладение определенными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компетенциями,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необходимых для присвоения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квалификации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 различать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модульный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блочно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-модульный)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 конструирования содержания обучения от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модульного обучения как специальной учебной программы.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При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модульно-блочном конструировании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содержания обу­чения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основную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представленностъ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получает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предметный аспект содержания, в то время как при модульном обучении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предметный и процессуальные аспекты содержания получают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целостную и системную презентацию как единая содержательная платформа обучения и учебной деятельности, начи­ная с целеполагания и мотива, планирования и исполнения, контроля и оценки результата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Нами используются, соответственно целям, как модульный образовательный подход, так и модульно-блочное препарирование и структурирование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содержания 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8649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26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7765" y="180202"/>
            <a:ext cx="8648700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Нами было рассмотрено содержание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-коммуникативной компетенции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(МКК). </a:t>
            </a: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Субкомпетенции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МКК  формируются при ведущем когнитивном принципе.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технологии формирования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межкультурно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-коммуникативной компетенции как базовой, его составляющие определяются дидактической направленностью процесса обучения.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отличии от концептуально-базируемого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лингвокультурологической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основы компонентного состава МКК, формируемый состав коммуникативных компетенций определяется целевой направленностью учебных действий: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иноязычно-коммуникативная субкомпетенция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интерпретирующаяся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профессиональное владение ИЯ во всех аспектах речевой и коммуникативной деятельности, которое напрямую связано с технологией профессиональной деятельности;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предметно-содержательная субкомпетенция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трактующаяся как овладение новыми когнитивными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лингвокультурологическими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комплексами, отражающими предметное содержание исходного текста для языка профессии (проблема, общая фоновая информация по предмету, ситуация, вызвавшая обсуждение, предполагаемые решения);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контекстно-коммуникативная субкомпетенция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рассматривающаяся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способность и умения осуществлять свободное профессиональное общение по широкому кругу профессионально-значимых проблем.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1620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Прямая со стрелкой 90"/>
          <p:cNvCxnSpPr/>
          <p:nvPr/>
        </p:nvCxnSpPr>
        <p:spPr>
          <a:xfrm rot="16200000" flipH="1">
            <a:off x="5822165" y="4607727"/>
            <a:ext cx="223838" cy="9524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33" idx="3"/>
          </p:cNvCxnSpPr>
          <p:nvPr/>
        </p:nvCxnSpPr>
        <p:spPr>
          <a:xfrm rot="16200000" flipH="1">
            <a:off x="5626504" y="3447653"/>
            <a:ext cx="642942" cy="34132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5400000">
            <a:off x="8251851" y="3606801"/>
            <a:ext cx="928694" cy="1588"/>
          </a:xfrm>
          <a:prstGeom prst="straightConnector1">
            <a:avLst/>
          </a:prstGeom>
          <a:ln w="317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углом вверх 51"/>
          <p:cNvSpPr/>
          <p:nvPr/>
        </p:nvSpPr>
        <p:spPr>
          <a:xfrm rot="10800000">
            <a:off x="7786710" y="1985298"/>
            <a:ext cx="487058" cy="500066"/>
          </a:xfrm>
          <a:prstGeom prst="bentUpArrow">
            <a:avLst>
              <a:gd name="adj1" fmla="val 28314"/>
              <a:gd name="adj2" fmla="val 22625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7728" y="181664"/>
            <a:ext cx="741199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Структурно-функциональные модели </a:t>
            </a:r>
            <a:r>
              <a:rPr lang="ru-RU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межкультурно-коммуникативных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компетенций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571612"/>
            <a:ext cx="2428860" cy="1000132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МКК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</a:rPr>
              <a:t>межкультурно-коммуникативная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 компетенция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1571612"/>
            <a:ext cx="4143404" cy="857256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rgbClr val="92D050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МПИКК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международно-профессиональная иноязычно-коммуникативная компетенция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6072206"/>
            <a:ext cx="7786742" cy="642942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Стадиальная система формирования МКК и МПИКК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282" y="2857496"/>
            <a:ext cx="2357454" cy="571504"/>
          </a:xfrm>
          <a:prstGeom prst="round2Diag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FFC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1">
                    <a:lumMod val="50000"/>
                  </a:schemeClr>
                </a:solidFill>
              </a:rPr>
              <a:t>иноязычно-коммуникативная субкомпетенция</a:t>
            </a: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14282" y="3571876"/>
            <a:ext cx="2357454" cy="571504"/>
          </a:xfrm>
          <a:prstGeom prst="round2Diag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FFC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1">
                    <a:lumMod val="50000"/>
                  </a:schemeClr>
                </a:solidFill>
              </a:rPr>
              <a:t>предметно-содержательная субкомпетенция</a:t>
            </a: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14282" y="4286256"/>
            <a:ext cx="2357454" cy="571504"/>
          </a:xfrm>
          <a:prstGeom prst="round2Diag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FFC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1">
                    <a:lumMod val="50000"/>
                  </a:schemeClr>
                </a:solidFill>
              </a:rPr>
              <a:t>контекстно-коммуникативная субкомпетенция</a:t>
            </a: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2500306"/>
            <a:ext cx="2000264" cy="642942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4">
                    <a:lumMod val="50000"/>
                  </a:schemeClr>
                </a:solidFill>
              </a:rPr>
              <a:t>Профессионально-ориентированный блок </a:t>
            </a:r>
            <a:endParaRPr lang="ru-RU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2500306"/>
            <a:ext cx="2000264" cy="642942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4">
                    <a:lumMod val="50000"/>
                  </a:schemeClr>
                </a:solidFill>
              </a:rPr>
              <a:t>Профессионально-базируемый блок </a:t>
            </a:r>
            <a:endParaRPr lang="ru-RU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29454" y="2500306"/>
            <a:ext cx="2000264" cy="642942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4">
                    <a:lumMod val="50000"/>
                  </a:schemeClr>
                </a:solidFill>
              </a:rPr>
              <a:t>Профессионально-идентифицирующий блок</a:t>
            </a:r>
            <a:r>
              <a:rPr lang="ru-RU" sz="1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ru-RU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643306" y="3214686"/>
            <a:ext cx="4643470" cy="428628"/>
          </a:xfrm>
          <a:prstGeom prst="ellipse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Субкомпетенции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2857488" y="3929066"/>
            <a:ext cx="2000264" cy="571504"/>
          </a:xfrm>
          <a:prstGeom prst="round2Diag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FFC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профессионально-интерпретационная</a:t>
            </a:r>
            <a:endParaRPr lang="ru-RU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2857488" y="4714884"/>
            <a:ext cx="2000264" cy="571504"/>
          </a:xfrm>
          <a:prstGeom prst="round2Diag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FFC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информационно-аккумулирующая метаязыковая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5000628" y="4714884"/>
            <a:ext cx="1928826" cy="785818"/>
          </a:xfrm>
          <a:prstGeom prst="round2Diag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FFC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 smtClean="0"/>
          </a:p>
          <a:p>
            <a:pPr algn="ctr"/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проблемно-ситуативная </a:t>
            </a:r>
            <a:r>
              <a:rPr lang="ru-RU" sz="1200" b="1" i="1" dirty="0" err="1" smtClean="0">
                <a:solidFill>
                  <a:schemeClr val="tx2">
                    <a:lumMod val="50000"/>
                  </a:schemeClr>
                </a:solidFill>
              </a:rPr>
              <a:t>метакоммуникативная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 иноязычная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sz="1200" dirty="0"/>
          </a:p>
        </p:txBody>
      </p:sp>
      <p:sp>
        <p:nvSpPr>
          <p:cNvPr id="33" name="Прямоугольник с двумя скругленными противолежащими углами 32"/>
          <p:cNvSpPr/>
          <p:nvPr/>
        </p:nvSpPr>
        <p:spPr>
          <a:xfrm>
            <a:off x="5000628" y="3786190"/>
            <a:ext cx="1928826" cy="785818"/>
          </a:xfrm>
          <a:prstGeom prst="round2Diag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FFC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аналитико-квалифицирующая </a:t>
            </a:r>
            <a:r>
              <a:rPr lang="ru-RU" sz="1200" b="1" i="1" dirty="0" err="1" smtClean="0">
                <a:solidFill>
                  <a:schemeClr val="tx2">
                    <a:lumMod val="50000"/>
                  </a:schemeClr>
                </a:solidFill>
              </a:rPr>
              <a:t>метакоммуникативная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 иноязычная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sz="1200" dirty="0"/>
          </a:p>
        </p:txBody>
      </p:sp>
      <p:sp>
        <p:nvSpPr>
          <p:cNvPr id="34" name="Прямоугольник с двумя скругленными противолежащими углами 33"/>
          <p:cNvSpPr/>
          <p:nvPr/>
        </p:nvSpPr>
        <p:spPr>
          <a:xfrm>
            <a:off x="7072330" y="4071942"/>
            <a:ext cx="2071670" cy="928694"/>
          </a:xfrm>
          <a:prstGeom prst="round2Diag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rgbClr val="FFC000"/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 smtClean="0"/>
          </a:p>
          <a:p>
            <a:pPr algn="ctr"/>
            <a:r>
              <a:rPr lang="ru-RU" sz="1200" b="1" i="1" dirty="0" err="1" smtClean="0">
                <a:solidFill>
                  <a:schemeClr val="tx2">
                    <a:lumMod val="50000"/>
                  </a:schemeClr>
                </a:solidFill>
              </a:rPr>
              <a:t>Проектировочно-конструктирующая</a:t>
            </a:r>
            <a:r>
              <a:rPr lang="ru-RU" sz="12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200" b="1" i="1" dirty="0" err="1" smtClean="0">
                <a:solidFill>
                  <a:schemeClr val="tx2">
                    <a:lumMod val="50000"/>
                  </a:schemeClr>
                </a:solidFill>
              </a:rPr>
              <a:t>метакоммуникативная</a:t>
            </a:r>
            <a:r>
              <a:rPr lang="ru-RU" sz="1200" b="1" i="1" smtClean="0">
                <a:solidFill>
                  <a:schemeClr val="tx2">
                    <a:lumMod val="50000"/>
                  </a:schemeClr>
                </a:solidFill>
              </a:rPr>
              <a:t> иноязычная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sz="1200" dirty="0"/>
          </a:p>
        </p:txBody>
      </p:sp>
      <p:grpSp>
        <p:nvGrpSpPr>
          <p:cNvPr id="12" name="Группа 49"/>
          <p:cNvGrpSpPr/>
          <p:nvPr/>
        </p:nvGrpSpPr>
        <p:grpSpPr>
          <a:xfrm>
            <a:off x="69818" y="1928802"/>
            <a:ext cx="144464" cy="2644794"/>
            <a:chOff x="69818" y="1928802"/>
            <a:chExt cx="144464" cy="2644794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-1250991" y="3250405"/>
              <a:ext cx="2643206" cy="1588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  <a:headEnd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/>
            <p:nvPr/>
          </p:nvCxnSpPr>
          <p:spPr>
            <a:xfrm>
              <a:off x="71406" y="1928802"/>
              <a:ext cx="142844" cy="1588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/>
            <p:nvPr/>
          </p:nvCxnSpPr>
          <p:spPr>
            <a:xfrm>
              <a:off x="71438" y="3143248"/>
              <a:ext cx="142844" cy="1588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/>
            <p:nvPr/>
          </p:nvCxnSpPr>
          <p:spPr>
            <a:xfrm>
              <a:off x="71406" y="3857628"/>
              <a:ext cx="142844" cy="1588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>
              <a:off x="71406" y="4572008"/>
              <a:ext cx="142844" cy="1588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Стрелка углом вверх 50"/>
          <p:cNvSpPr/>
          <p:nvPr/>
        </p:nvSpPr>
        <p:spPr>
          <a:xfrm rot="10800000">
            <a:off x="3143240" y="2000240"/>
            <a:ext cx="487058" cy="500066"/>
          </a:xfrm>
          <a:prstGeom prst="bentUp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83"/>
          <p:cNvGrpSpPr/>
          <p:nvPr/>
        </p:nvGrpSpPr>
        <p:grpSpPr>
          <a:xfrm>
            <a:off x="2714612" y="2786058"/>
            <a:ext cx="204790" cy="2215372"/>
            <a:chOff x="2714612" y="2786058"/>
            <a:chExt cx="204790" cy="2215372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 rot="5400000">
              <a:off x="1608117" y="3893347"/>
              <a:ext cx="2214578" cy="1588"/>
            </a:xfrm>
            <a:prstGeom prst="line">
              <a:avLst/>
            </a:prstGeom>
            <a:ln w="317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 стрелкой 77"/>
            <p:cNvCxnSpPr/>
            <p:nvPr/>
          </p:nvCxnSpPr>
          <p:spPr>
            <a:xfrm flipV="1">
              <a:off x="2714612" y="4286256"/>
              <a:ext cx="133352" cy="9524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Прямая со стрелкой 79"/>
            <p:cNvCxnSpPr/>
            <p:nvPr/>
          </p:nvCxnSpPr>
          <p:spPr>
            <a:xfrm flipV="1">
              <a:off x="2714612" y="4991112"/>
              <a:ext cx="133352" cy="9524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 стрелкой 81"/>
            <p:cNvCxnSpPr/>
            <p:nvPr/>
          </p:nvCxnSpPr>
          <p:spPr>
            <a:xfrm>
              <a:off x="2714612" y="2786058"/>
              <a:ext cx="204790" cy="1588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Левая фигурная скобка 34"/>
          <p:cNvSpPr/>
          <p:nvPr/>
        </p:nvSpPr>
        <p:spPr>
          <a:xfrm rot="5400000">
            <a:off x="4500562" y="2214554"/>
            <a:ext cx="285752" cy="7286676"/>
          </a:xfrm>
          <a:prstGeom prst="leftBrace">
            <a:avLst/>
          </a:prstGeom>
          <a:ln w="31750">
            <a:solidFill>
              <a:srgbClr val="7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Левая фигурная скобка 35"/>
          <p:cNvSpPr/>
          <p:nvPr/>
        </p:nvSpPr>
        <p:spPr>
          <a:xfrm rot="16200000">
            <a:off x="4500562" y="1928802"/>
            <a:ext cx="285752" cy="7286676"/>
          </a:xfrm>
          <a:prstGeom prst="leftBrace">
            <a:avLst/>
          </a:prstGeom>
          <a:ln w="31750">
            <a:solidFill>
              <a:srgbClr val="7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войная стрелка вверх/вниз 37"/>
          <p:cNvSpPr/>
          <p:nvPr/>
        </p:nvSpPr>
        <p:spPr>
          <a:xfrm>
            <a:off x="4572000" y="5572140"/>
            <a:ext cx="142876" cy="285752"/>
          </a:xfrm>
          <a:prstGeom prst="upDownArrow">
            <a:avLst/>
          </a:prstGeom>
          <a:solidFill>
            <a:schemeClr val="accent2">
              <a:lumMod val="75000"/>
            </a:schemeClr>
          </a:solidFill>
          <a:ln>
            <a:solidFill>
              <a:srgbClr val="7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№</a:t>
            </a:r>
            <a:r>
              <a:rPr lang="en-US" sz="1600" dirty="0" smtClean="0">
                <a:solidFill>
                  <a:schemeClr val="tx1"/>
                </a:solidFill>
              </a:rPr>
              <a:t>9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1928" y="0"/>
            <a:ext cx="1145696" cy="36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Тема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295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27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17476" y="564117"/>
            <a:ext cx="8575004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со всё возрастающей потребностью в отраслевом международно-многоканальном и многоотраслевом взаимодействии в обширной сфере направлений жизнедеятельности стран-партнеров в условиях глобализации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возникает необходимость во введении нового типа коммуникативной компетенций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международно-профессиональных отраслевых взаимодействий.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Такой разновидностью или вариантом МКК предлагаем определить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международно-профессиональную иноязычно-коммуникативную компетенцию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(МПИКК),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обязательного для формирования в условиях компетентностного подхода типа компетенций, будущая работа которых будет связана с отраслевыми международными взаимодействиями в основных областях жизнедеятельности стран-партнеров и потребует дифференцированного рассмотрения компонентного состава отмеченных двух типов компетенций (МКК и МПИКК).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1158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28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3977" y="281462"/>
            <a:ext cx="882047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единстве моделей этих двух типов компетенций по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составу преемственно-стадиальных профессиональных блоков компетенций по образовательно-функциональному назначению (профессионально-ориентированный, профессионально-базируемый, профессионально-идентифицирующий блоки компетенций),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модели различаются содержательно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 ключевым и базовым компетенциям, по составу субкомпетенциям, по определяемому профконцепту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а главное,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различать эти две модели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профессионально-значимым блокам контента и форматам компетенций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целезаданных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узловых комплексов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направленных на формирование разных типов моделей специалистов.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701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ru-RU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9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50" y="8598535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№29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7768" y="457200"/>
            <a:ext cx="874846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В профессионально-содержательной структуре каждого из 3-х стадиальных блоков компетенций выделяется свой состав субкомпетенций: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профессионально-ориентированном блоке МПИИК выделяются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информационно-аккумулирующая метаязыковая субкомпетенция,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направленная на накопление информации в области политических, правовых, социально-экономических наук; переосмысление 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выражение его в иноязычных дискурсах малых форм;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профессионально-интерпретационная субкомпетенция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метаязыковой профессионально-смысловой обработке иноязычной информации, вырабатывающая обобщающие,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смысло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-компрессирующие,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тезисно-презентирующие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функционально-целевому признаку поступающую информацию на иностранном языке (спецификации, технические описания, характеристики, описания объектов, рекламации, рекомендации, инструктирующие предписания и др.)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27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83652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Кардинальные изменения,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вносимые новым подходом,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отражаются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функционально-содержательной направленностью его принципов (принципы: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креативности,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интегративности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знаний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прагматичности,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проблемности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инновационно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-информационной ориентированности,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познавательно-поисковой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стимулированности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качественной результативности и др.) на интеллектуально-творческое,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целерезультативное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становление личности, базируемое на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научной фундаментальности, образовательно-информационной избыточности, преемственности и системности содержания образования.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№3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1571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30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77788" y="77145"/>
            <a:ext cx="8388424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Профессионально-базируемый блок направлен на развитие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метапрагматических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профессионально-значимых иноязычно-коммуникативных умений и включает: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630238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аналитико-квалифицирующую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метакоммуникативную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иноязычную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субкомпетенцию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формирующую а) на основе сбора из международно-информационных источников умение составить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презентировать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аналитическую справку по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целезаданному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вопросу, проблеме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основе собранных из зарубежных источников технических характеристик целевой продукции подготовить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 маркетинговой оценки и защиты одной из продукции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отобранных из множества;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подготовить для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публичного полемического обсуждения сценарий тренингов, например,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Международно-правовые нормы регулирования товарообмена: проблемы и решения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представить разработанную: прогнозную оценку экономической устойчивости предприятия; инвестиционный проект; технологическую оценку новой продукции, сценарий двух-трех реклам для выбора, характеризующий один объект и т.д.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 профессионально-базируемые задания развивают устно-коммуникативные иноязычно-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умения.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  <a:tab pos="630238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проблемно-ситуативную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метакоммуникативную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иноязычную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субкомпетенцию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формирующую иноязычно-профессиональные умения по проведению публичных обсуждений с реализацией определенных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прагмоустановок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выработанными моделями в ходе публичных обращений; деловых общений по запрашиваемым аудиторией проблемам;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проведение пресс-конференций, интервью, запросов и др.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8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31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47650" y="467730"/>
            <a:ext cx="86487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В.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Этот блок (профессионально-базируемый)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компетенций как тип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метакоммуникативных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иноязычных субкомпетенций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готовит выпускников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всем формам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проблемных и дискуссионных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обсуждений (устным и письменным формам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профобщения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письменные корреспонденции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запросы, претензии, форс-мажорные ситуации, т.е. во всех случаях, где возможны оппонирующие мнения, логически выстроенные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контрсуждения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доказательства, оформленные официально-дозволенным стилем речи, уважительными 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убеждающе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-воздействующими формами устного и письменного общения.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Задачей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преподавателя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отбор максимального количества образцов и клише коммуникативных форм  такого характера, адекватных определенным вариантам ситуаций, с тем, чтобы выработать четко ориентированные формы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профобщения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студентов.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26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32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47650" y="331365"/>
            <a:ext cx="86487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Профессионально-идентифицирующий блок МПИКК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 на конкретизацию профессионального интереса в общем контексте профессии, которая, в первую очередь, определяется выбором специализации или профиля специальности, углубленное изучение которого чаще всего выражается не только в его прикладном освоении, но и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исследовательско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-проектировочной проблематике, избираемой выпускником. </a:t>
            </a: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Следовательно, профессионально-идентифицирующий блок международно-профессиональной иноязычно-коммуникативной компетенции (МПИКК) максимально реализуется через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проектировочно-конструктурирующую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метакоммуникативную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иноязычную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субкомпетенцию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26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33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" y="732282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№33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5980" y="-48398"/>
            <a:ext cx="800323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Проектировочно-конструктурирующая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иноязычно-профессиональная субкомпетенция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формирует умения излагать результаты проектно-исследовательских наработок в концептуально-логической доказательной последовательности в соответствии с выработанным алгоритмом композиционного формата научно-проектного дискурса.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Следовательно, целевая ориентация формирования этого типа компетенции следующая: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отбор и овладение образцами целостных, принятых в международной практике, дискурсивных моделей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научно-проектных презентаций, обсуждений, экспертных оценок, заключений и т.д.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целенаправленно формировать на контекстно-профессиональных образцах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способности создавать собственные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полемико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-аргументационные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иноязычные дискурсы;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умения осуществлять свободное научно-профессиональное обсуждение и общение по широкому кругу профессионально-значимых проблем;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умение вести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дискуссионно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-профессиональные брифинги, интервью;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умения готовить документацию для контрактов, конкурсных проектов, тендеров, рекламные презентации продукций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т.д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42266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34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23528" y="610816"/>
            <a:ext cx="8496944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В описываемые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метакоммуникативные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иноязычные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субкомпетенции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помимо вышеперечисленных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устных форм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полемико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-аргументационных форм устного общения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контенту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проектировочно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-исследовательских профессионально-идентифицирующих работ, необходимо включить и все теоретико-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базируемые письменные формы профессиональных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метакоммуникативных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коммуникаций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формате экспертных оценок, отзывов, рецензий, технических заключений, прогнозных проектов и 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Выработанные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субкомпетенции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МПИКК призваны обеспечить современный уровень подготовки профессиональных кадров, способных соответствовать уровню квалификационных требований, предъявляемых к ним отечественным и мировым профессионально-отраслевым рынком труда.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641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56376" y="6453336"/>
            <a:ext cx="1187624" cy="40466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</a:t>
            </a:r>
            <a:r>
              <a:rPr lang="en-US" sz="12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35</a:t>
            </a: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50" y="790575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№16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59532" y="620688"/>
            <a:ext cx="842493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Следовательно, продемонстрированная в лекции возможность моделирования всей системы иноязычного образования и представление его как целостной модели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 структурированием всех элементов системы в системной взаимосвязи и взаимозависимости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еще одно подтверждение объективной базируемости и обоснованности выделения в качестве современной иноязычной основы когнитивно-лингвокультурологической парадигмы в качестве самостоятельной педагогической отрасли как иноязычное образование.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6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287" y="476672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Следовательно,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согласно принципам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компетентностного образования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можно определить и структурировать их в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следующие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компетентностные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векторы развития личности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 следующим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базовым составом характеристик и качеств: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«познавательно-развивающая» и «поисково-познавательная»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структура деятельности;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«аналитико-интегративный» и «креативно-конструктивный»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тип мышления;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«проблемно-актуализирующее», «прогнозно-моделирующее», «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исследовательско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-проектировочные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способности».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№4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485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31160" y="4293541"/>
            <a:ext cx="8812732" cy="23282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4580" y="1844824"/>
            <a:ext cx="8565892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3764" y="2996952"/>
            <a:ext cx="8596708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4580" y="908720"/>
            <a:ext cx="8424936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№5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764" y="404664"/>
            <a:ext cx="859670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становлении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понятия «компетентность» выделяют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1-й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ранний период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(начало 60-х годов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в.) – как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«теория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детской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компетентности»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проекции к развитию ребенка (Д.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Брунер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Стернберг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2-й период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период «зрелости» категории (70-е годы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в.) – в педагогике США – методы саморазвития, индивидуализации, самооценки и др., были введены впервые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педагогические приемы развития компетентности, стадии, социальные условия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3-й период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первые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«концепции компетентности»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(80-е годы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ХХв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.) – «концепция интегрированного развития компетентности» - Г.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Вайлер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Я.Н.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Лефстедт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др. – новая модель образования с расширением содержания образования как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«стратегия развития интеллекта и компетентности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-й период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Становление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«компетентностного подхода» в педагогической науке как самостоятельный подход (90-е года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ХХв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Утверждение на международном уровне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(ЮНЕСКО) как современно-востребованного подхода;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Определение «компетенций»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международного качественно-результативного образовательного показателя;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«ключевых компетенций» и их ввод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стандарты образования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ряда стран.</a:t>
            </a:r>
          </a:p>
        </p:txBody>
      </p:sp>
    </p:spTree>
    <p:extLst>
      <p:ext uri="{BB962C8B-B14F-4D97-AF65-F5344CB8AC3E}">
        <p14:creationId xmlns:p14="http://schemas.microsoft.com/office/powerpoint/2010/main" val="4164212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№6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50" y="751586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№6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6964" y="228600"/>
            <a:ext cx="829126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Базовыми категориями нового подхода являются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паронимичные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понятия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которые являясь междисциплинарными, обладают как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общекатегориальными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и специфическими дифференцирующие признаки, и следовательно, тем самым порождают различные научные интерпретации их соотношения и педагогического преломления.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Возможно, в настоящее время мы являемся свидетелями следующего этапа развития понятия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компетентностного подхода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вызванного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введением, максимальным вниманием и разработками понятия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компетентность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степени её сопряженности с понятиями: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профессиональное образование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профессиональная готовность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компетенция как образовательная категория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55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№7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18356" y="457200"/>
            <a:ext cx="850728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основе анализа существующих работ по этой проблеме и разделяя точку зрения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Татур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Ю.Г.,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Э.Ф.), что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индивидуально-личностная и потенциальная характеристика профессионального самосовершенствования личности в достижении профессионализма, полагаем: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невозможность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интерпретации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как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образовательной категории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целерезультативного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продукта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высшего образования и тем самым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неправомерность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того что конечный качественный результат ВПО и модель специалиста измеряется и определяется как ряд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и невозможно, соответственно, сведение к взаимозависимости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компетентность/компетенция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единство и возможность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их интегрированного формирования в рамках профессиональной подготовки в вузе.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469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53400" y="6487553"/>
            <a:ext cx="990600" cy="41152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</a:t>
            </a:r>
            <a:r>
              <a:rPr lang="ru-RU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№</a:t>
            </a:r>
            <a:r>
              <a:rPr lang="en-US" sz="12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8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" y="7179310"/>
            <a:ext cx="990600" cy="2857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Слайд №10</a:t>
            </a:r>
            <a:endParaRPr lang="ru-RU" sz="110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06462" y="36494"/>
            <a:ext cx="7742238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компетентностная модель образования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требует преобразования всей компонентной структуры образования, наличия соответствующего уровня профессионально-педагогической и управленческой подготовленности преподавателей и других субъектов процесса профессиональной подготовки; при этом, степень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качественной результативности компетентностного образования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определяется квалификационно-компетентностным соответствием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профессиональной готовности выпускников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предъявляемым рынком труда требованиям к их профессиональным компетенциям.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948531" y="3083979"/>
            <a:ext cx="7700169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Соответственно, в профессионально-отраслевой подготовке специалистов современная качественно-компетентностная оценка их квалификации и профессиональной готовности как результат, обеспечиваемый компетентностным подходом в образовании, может быть представлена системой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профессионально-определяющих и значимых компетенций, которые в интегративно-профессиональном измерении определяют степень соответствия профессионально-компетентностной модели выпускника соответствующему заказу потребителя.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2446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719</TotalTime>
  <Words>3305</Words>
  <Application>Microsoft Office PowerPoint</Application>
  <PresentationFormat>Экран (4:3)</PresentationFormat>
  <Paragraphs>725</Paragraphs>
  <Slides>45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7" baseType="lpstr">
      <vt:lpstr>Воздушный поток</vt:lpstr>
      <vt:lpstr>Документ</vt:lpstr>
      <vt:lpstr>Компетентностное моделирование современного профессионально-иноязычного образования: методология и технология компетентностного моделирования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профессиональной готовности в системе ВПО</vt:lpstr>
      <vt:lpstr>Презентация PowerPoint</vt:lpstr>
      <vt:lpstr>Профессионально-компетентностная образовательная программа: структура и профессиональные функции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Структурно-функциональные модели межкультурно-коммуникативных компетенций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33</cp:revision>
  <cp:lastPrinted>2016-12-22T04:27:57Z</cp:lastPrinted>
  <dcterms:modified xsi:type="dcterms:W3CDTF">2016-12-22T08:30:11Z</dcterms:modified>
</cp:coreProperties>
</file>