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62" r:id="rId2"/>
    <p:sldId id="263" r:id="rId3"/>
    <p:sldId id="257" r:id="rId4"/>
    <p:sldId id="264" r:id="rId5"/>
    <p:sldId id="265" r:id="rId6"/>
    <p:sldId id="266" r:id="rId7"/>
    <p:sldId id="267" r:id="rId8"/>
    <p:sldId id="270" r:id="rId9"/>
    <p:sldId id="259" r:id="rId10"/>
    <p:sldId id="260" r:id="rId11"/>
    <p:sldId id="280" r:id="rId12"/>
    <p:sldId id="281" r:id="rId13"/>
    <p:sldId id="282" r:id="rId14"/>
    <p:sldId id="297" r:id="rId15"/>
    <p:sldId id="295" r:id="rId16"/>
    <p:sldId id="296" r:id="rId17"/>
    <p:sldId id="298" r:id="rId18"/>
    <p:sldId id="299" r:id="rId19"/>
    <p:sldId id="283" r:id="rId20"/>
    <p:sldId id="284" r:id="rId21"/>
    <p:sldId id="286" r:id="rId22"/>
    <p:sldId id="287" r:id="rId23"/>
    <p:sldId id="285" r:id="rId24"/>
    <p:sldId id="288" r:id="rId25"/>
    <p:sldId id="289" r:id="rId26"/>
    <p:sldId id="290" r:id="rId27"/>
    <p:sldId id="292" r:id="rId28"/>
    <p:sldId id="291" r:id="rId29"/>
    <p:sldId id="293" r:id="rId30"/>
    <p:sldId id="294" r:id="rId31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94660"/>
  </p:normalViewPr>
  <p:slideViewPr>
    <p:cSldViewPr>
      <p:cViewPr varScale="1">
        <p:scale>
          <a:sx n="88" d="100"/>
          <a:sy n="88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372D9-C5E4-43EA-BFE4-C60EE4F0D1E1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15A39-07A6-468E-ACFB-1D93305FD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803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B38D2-0A31-4100-81BB-CE859B84DA2C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6B856-9376-4FF0-AE11-CABD922FD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351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C2350-3285-4167-A58F-42C276A7B7CD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558FED-15C9-4722-8B74-FE262508D37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_________Microsoft_Word_97-2003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_________Microsoft_Word_97-20031.doc"/><Relationship Id="rId9" Type="http://schemas.openxmlformats.org/officeDocument/2006/relationships/oleObject" Target="../embeddings/_________Microsoft_Word_97-20033.doc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8280920" cy="2736304"/>
          </a:xfrm>
        </p:spPr>
        <p:txBody>
          <a:bodyPr/>
          <a:lstStyle/>
          <a:p>
            <a:pPr marL="182880" indent="0"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Функциональные характеристики «моделирования»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метода познания: моделирование предметного содержания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иноязычного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36297" y="6309320"/>
            <a:ext cx="1831006" cy="5486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effectLst/>
                <a:latin typeface="Times New Roman"/>
                <a:ea typeface="Calibri"/>
                <a:cs typeface="Times New Roman"/>
              </a:rPr>
              <a:t>Тема </a:t>
            </a:r>
            <a:r>
              <a:rPr lang="en-US" sz="2000" b="1" dirty="0">
                <a:effectLst/>
                <a:latin typeface="Times New Roman"/>
                <a:ea typeface="Calibri"/>
                <a:cs typeface="Times New Roman"/>
              </a:rPr>
              <a:t>II</a:t>
            </a:r>
            <a:endParaRPr lang="ru-RU" sz="2000" dirty="0">
              <a:effectLst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21256" y="5204530"/>
            <a:ext cx="5832648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СОВРЕМЕННАЯ МЕТОДОЛОГИЯ ИНОЯЗЫЧНОГО ОБРАЗОВАНИЯ В ВЫСШЕЙ ШКОЛЕ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645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кругленный прямоугольник 120"/>
          <p:cNvSpPr>
            <a:spLocks noChangeArrowheads="1"/>
          </p:cNvSpPr>
          <p:nvPr/>
        </p:nvSpPr>
        <p:spPr bwMode="auto">
          <a:xfrm>
            <a:off x="0" y="2786063"/>
            <a:ext cx="9144000" cy="4071937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95" name="Скругленный прямоугольник 94"/>
          <p:cNvSpPr/>
          <p:nvPr/>
        </p:nvSpPr>
        <p:spPr bwMode="auto">
          <a:xfrm>
            <a:off x="3500438" y="1500188"/>
            <a:ext cx="2000250" cy="107156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ru-RU" dirty="0">
              <a:latin typeface="Arial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1907704" y="69850"/>
            <a:ext cx="70934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1600" b="1" dirty="0">
                <a:solidFill>
                  <a:srgbClr val="990000"/>
                </a:solidFill>
                <a:latin typeface="Tahoma" pitchFamily="34" charset="0"/>
              </a:rPr>
              <a:t>МОДЕЛИРОВАНИЕ ПРЕДМЕТНОГО СОДЕРЖАНИЯ ИНОЯЗЫЧНОГО ОБРАЗОВАНИЯ</a:t>
            </a:r>
          </a:p>
        </p:txBody>
      </p:sp>
      <p:grpSp>
        <p:nvGrpSpPr>
          <p:cNvPr id="2" name="Группа 85"/>
          <p:cNvGrpSpPr>
            <a:grpSpLocks/>
          </p:cNvGrpSpPr>
          <p:nvPr/>
        </p:nvGrpSpPr>
        <p:grpSpPr bwMode="auto">
          <a:xfrm>
            <a:off x="142875" y="2786063"/>
            <a:ext cx="9001125" cy="4000500"/>
            <a:chOff x="71438" y="1000125"/>
            <a:chExt cx="9072562" cy="5357813"/>
          </a:xfrm>
        </p:grpSpPr>
        <p:sp>
          <p:nvSpPr>
            <p:cNvPr id="18458" name="Овал 23"/>
            <p:cNvSpPr>
              <a:spLocks noChangeArrowheads="1"/>
            </p:cNvSpPr>
            <p:nvPr/>
          </p:nvSpPr>
          <p:spPr bwMode="auto">
            <a:xfrm>
              <a:off x="71438" y="2786063"/>
              <a:ext cx="1857375" cy="928687"/>
            </a:xfrm>
            <a:prstGeom prst="ellipse">
              <a:avLst/>
            </a:prstGeom>
            <a:solidFill>
              <a:srgbClr val="FF99FF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>
                  <a:latin typeface="Tahoma" pitchFamily="34" charset="0"/>
                </a:rPr>
                <a:t>СФЕРА 1</a:t>
              </a:r>
            </a:p>
          </p:txBody>
        </p:sp>
        <p:sp>
          <p:nvSpPr>
            <p:cNvPr id="18459" name="Овал 28"/>
            <p:cNvSpPr>
              <a:spLocks noChangeArrowheads="1"/>
            </p:cNvSpPr>
            <p:nvPr/>
          </p:nvSpPr>
          <p:spPr bwMode="auto">
            <a:xfrm>
              <a:off x="71438" y="1000125"/>
              <a:ext cx="1857375" cy="928688"/>
            </a:xfrm>
            <a:prstGeom prst="ellipse">
              <a:avLst/>
            </a:prstGeom>
            <a:solidFill>
              <a:srgbClr val="FF66FF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>
                  <a:latin typeface="Tahoma" pitchFamily="34" charset="0"/>
                </a:rPr>
                <a:t>СФЕРА</a:t>
              </a:r>
            </a:p>
          </p:txBody>
        </p:sp>
        <p:sp>
          <p:nvSpPr>
            <p:cNvPr id="30" name="Прямоугольник 29"/>
            <p:cNvSpPr/>
            <p:nvPr/>
          </p:nvSpPr>
          <p:spPr bwMode="auto">
            <a:xfrm>
              <a:off x="2285975" y="1142574"/>
              <a:ext cx="2356947" cy="644214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</a:rPr>
                <a:t>ТЕМЫ</a:t>
              </a:r>
            </a:p>
          </p:txBody>
        </p:sp>
        <p:sp>
          <p:nvSpPr>
            <p:cNvPr id="32" name="Семиугольник 31"/>
            <p:cNvSpPr/>
            <p:nvPr/>
          </p:nvSpPr>
          <p:spPr bwMode="auto">
            <a:xfrm>
              <a:off x="7643107" y="1072413"/>
              <a:ext cx="1286480" cy="784536"/>
            </a:xfrm>
            <a:prstGeom prst="heptagon">
              <a:avLst/>
            </a:prstGeom>
            <a:solidFill>
              <a:srgbClr val="FFFF00"/>
            </a:solidFill>
            <a:ln w="9525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ru-RU" b="1" dirty="0">
                  <a:solidFill>
                    <a:srgbClr val="FF0000"/>
                  </a:solidFill>
                  <a:latin typeface="Tahoma" pitchFamily="34" charset="0"/>
                </a:rPr>
                <a:t>СИТУАЦИИ</a:t>
              </a:r>
            </a:p>
          </p:txBody>
        </p:sp>
        <p:sp>
          <p:nvSpPr>
            <p:cNvPr id="18462" name="Багетная рамка 32"/>
            <p:cNvSpPr>
              <a:spLocks noChangeArrowheads="1"/>
            </p:cNvSpPr>
            <p:nvPr/>
          </p:nvSpPr>
          <p:spPr bwMode="auto">
            <a:xfrm>
              <a:off x="4929188" y="1143000"/>
              <a:ext cx="2500312" cy="642938"/>
            </a:xfrm>
            <a:prstGeom prst="bevel">
              <a:avLst>
                <a:gd name="adj" fmla="val 12500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>
                  <a:latin typeface="Tahoma" pitchFamily="34" charset="0"/>
                </a:rPr>
                <a:t>СУБТЕМЫ</a:t>
              </a:r>
            </a:p>
          </p:txBody>
        </p:sp>
        <p:sp>
          <p:nvSpPr>
            <p:cNvPr id="34" name="Прямоугольник 33"/>
            <p:cNvSpPr/>
            <p:nvPr/>
          </p:nvSpPr>
          <p:spPr bwMode="auto">
            <a:xfrm>
              <a:off x="2285975" y="2501163"/>
              <a:ext cx="2356947" cy="497511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</a:rPr>
                <a:t>ТЕМА 1</a:t>
              </a:r>
            </a:p>
          </p:txBody>
        </p:sp>
        <p:sp>
          <p:nvSpPr>
            <p:cNvPr id="35" name="Прямоугольник 34"/>
            <p:cNvSpPr/>
            <p:nvPr/>
          </p:nvSpPr>
          <p:spPr bwMode="auto">
            <a:xfrm>
              <a:off x="2285975" y="3785337"/>
              <a:ext cx="2356947" cy="497511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</a:rPr>
                <a:t>ТЕМА 2</a:t>
              </a:r>
            </a:p>
          </p:txBody>
        </p:sp>
        <p:sp>
          <p:nvSpPr>
            <p:cNvPr id="36" name="Прямоугольник 35"/>
            <p:cNvSpPr/>
            <p:nvPr/>
          </p:nvSpPr>
          <p:spPr bwMode="auto">
            <a:xfrm>
              <a:off x="2285975" y="5286375"/>
              <a:ext cx="2356947" cy="497511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algn="ctr">
                <a:defRPr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</a:rPr>
                <a:t>ТЕМА</a:t>
              </a:r>
              <a:r>
                <a:rPr lang="en-US" dirty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</a:rPr>
                <a:t> N</a:t>
              </a:r>
              <a:r>
                <a:rPr lang="ru-RU" dirty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</a:rPr>
                <a:t> </a:t>
              </a:r>
            </a:p>
          </p:txBody>
        </p:sp>
        <p:sp>
          <p:nvSpPr>
            <p:cNvPr id="18466" name="Багетная рамка 36"/>
            <p:cNvSpPr>
              <a:spLocks noChangeArrowheads="1"/>
            </p:cNvSpPr>
            <p:nvPr/>
          </p:nvSpPr>
          <p:spPr bwMode="auto">
            <a:xfrm>
              <a:off x="4786313" y="2500313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№1</a:t>
              </a:r>
            </a:p>
          </p:txBody>
        </p:sp>
        <p:sp>
          <p:nvSpPr>
            <p:cNvPr id="18467" name="Багетная рамка 37"/>
            <p:cNvSpPr>
              <a:spLocks noChangeArrowheads="1"/>
            </p:cNvSpPr>
            <p:nvPr/>
          </p:nvSpPr>
          <p:spPr bwMode="auto">
            <a:xfrm>
              <a:off x="6357938" y="2500313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№3</a:t>
              </a:r>
            </a:p>
          </p:txBody>
        </p:sp>
        <p:sp>
          <p:nvSpPr>
            <p:cNvPr id="18468" name="Багетная рамка 38"/>
            <p:cNvSpPr>
              <a:spLocks noChangeArrowheads="1"/>
            </p:cNvSpPr>
            <p:nvPr/>
          </p:nvSpPr>
          <p:spPr bwMode="auto">
            <a:xfrm>
              <a:off x="7215188" y="2500313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№4</a:t>
              </a:r>
            </a:p>
          </p:txBody>
        </p:sp>
        <p:sp>
          <p:nvSpPr>
            <p:cNvPr id="18469" name="Багетная рамка 39"/>
            <p:cNvSpPr>
              <a:spLocks noChangeArrowheads="1"/>
            </p:cNvSpPr>
            <p:nvPr/>
          </p:nvSpPr>
          <p:spPr bwMode="auto">
            <a:xfrm>
              <a:off x="8143875" y="2500313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 b="1">
                  <a:latin typeface="Tahoma" pitchFamily="34" charset="0"/>
                </a:rPr>
                <a:t>N</a:t>
              </a:r>
              <a:endParaRPr lang="ru-RU" b="1">
                <a:latin typeface="Tahoma" pitchFamily="34" charset="0"/>
              </a:endParaRPr>
            </a:p>
          </p:txBody>
        </p:sp>
        <p:sp>
          <p:nvSpPr>
            <p:cNvPr id="18470" name="Багетная рамка 40"/>
            <p:cNvSpPr>
              <a:spLocks noChangeArrowheads="1"/>
            </p:cNvSpPr>
            <p:nvPr/>
          </p:nvSpPr>
          <p:spPr bwMode="auto">
            <a:xfrm>
              <a:off x="5581650" y="2500313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№2</a:t>
              </a:r>
            </a:p>
          </p:txBody>
        </p:sp>
        <p:sp>
          <p:nvSpPr>
            <p:cNvPr id="18471" name="Овал 42"/>
            <p:cNvSpPr>
              <a:spLocks noChangeArrowheads="1"/>
            </p:cNvSpPr>
            <p:nvPr/>
          </p:nvSpPr>
          <p:spPr bwMode="auto">
            <a:xfrm>
              <a:off x="4071938" y="3071813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C1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72" name="Овал 43"/>
            <p:cNvSpPr>
              <a:spLocks noChangeArrowheads="1"/>
            </p:cNvSpPr>
            <p:nvPr/>
          </p:nvSpPr>
          <p:spPr bwMode="auto">
            <a:xfrm>
              <a:off x="4714875" y="3071813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C2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73" name="Овал 46"/>
            <p:cNvSpPr>
              <a:spLocks noChangeArrowheads="1"/>
            </p:cNvSpPr>
            <p:nvPr/>
          </p:nvSpPr>
          <p:spPr bwMode="auto">
            <a:xfrm>
              <a:off x="6000750" y="3071813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C4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74" name="Овал 47"/>
            <p:cNvSpPr>
              <a:spLocks noChangeArrowheads="1"/>
            </p:cNvSpPr>
            <p:nvPr/>
          </p:nvSpPr>
          <p:spPr bwMode="auto">
            <a:xfrm>
              <a:off x="6643688" y="3071813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C5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75" name="Овал 48"/>
            <p:cNvSpPr>
              <a:spLocks noChangeArrowheads="1"/>
            </p:cNvSpPr>
            <p:nvPr/>
          </p:nvSpPr>
          <p:spPr bwMode="auto">
            <a:xfrm>
              <a:off x="7286625" y="3071813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C6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76" name="Овал 49"/>
            <p:cNvSpPr>
              <a:spLocks noChangeArrowheads="1"/>
            </p:cNvSpPr>
            <p:nvPr/>
          </p:nvSpPr>
          <p:spPr bwMode="auto">
            <a:xfrm>
              <a:off x="7929563" y="3071813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C7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77" name="Овал 50"/>
            <p:cNvSpPr>
              <a:spLocks noChangeArrowheads="1"/>
            </p:cNvSpPr>
            <p:nvPr/>
          </p:nvSpPr>
          <p:spPr bwMode="auto">
            <a:xfrm>
              <a:off x="8572500" y="3071813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CN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78" name="Овал 51"/>
            <p:cNvSpPr>
              <a:spLocks noChangeArrowheads="1"/>
            </p:cNvSpPr>
            <p:nvPr/>
          </p:nvSpPr>
          <p:spPr bwMode="auto">
            <a:xfrm>
              <a:off x="5357813" y="3071813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C3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cxnSp>
          <p:nvCxnSpPr>
            <p:cNvPr id="18479" name="Прямая соединительная линия 64"/>
            <p:cNvCxnSpPr>
              <a:cxnSpLocks noChangeShapeType="1"/>
            </p:cNvCxnSpPr>
            <p:nvPr/>
          </p:nvCxnSpPr>
          <p:spPr bwMode="auto">
            <a:xfrm>
              <a:off x="4357688" y="2928938"/>
              <a:ext cx="4572000" cy="1587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480" name="Прямая со стрелкой 67"/>
            <p:cNvCxnSpPr>
              <a:cxnSpLocks noChangeShapeType="1"/>
              <a:endCxn id="18471" idx="0"/>
            </p:cNvCxnSpPr>
            <p:nvPr/>
          </p:nvCxnSpPr>
          <p:spPr bwMode="auto">
            <a:xfrm rot="5400000">
              <a:off x="4285456" y="2999582"/>
              <a:ext cx="142875" cy="1588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481" name="Прямая со стрелкой 69"/>
            <p:cNvCxnSpPr>
              <a:cxnSpLocks noChangeShapeType="1"/>
              <a:endCxn id="18477" idx="0"/>
            </p:cNvCxnSpPr>
            <p:nvPr/>
          </p:nvCxnSpPr>
          <p:spPr bwMode="auto">
            <a:xfrm rot="5400000">
              <a:off x="8822531" y="2964657"/>
              <a:ext cx="142875" cy="71438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482" name="Прямая со стрелкой 71"/>
            <p:cNvCxnSpPr>
              <a:cxnSpLocks noChangeShapeType="1"/>
              <a:stCxn id="18467" idx="2"/>
            </p:cNvCxnSpPr>
            <p:nvPr/>
          </p:nvCxnSpPr>
          <p:spPr bwMode="auto">
            <a:xfrm rot="16200000" flipH="1">
              <a:off x="6677025" y="2890838"/>
              <a:ext cx="71438" cy="4762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sp>
          <p:nvSpPr>
            <p:cNvPr id="18483" name="Стрелка вправо 72"/>
            <p:cNvSpPr>
              <a:spLocks noChangeArrowheads="1"/>
            </p:cNvSpPr>
            <p:nvPr/>
          </p:nvSpPr>
          <p:spPr bwMode="auto">
            <a:xfrm>
              <a:off x="1928813" y="1357313"/>
              <a:ext cx="357187" cy="28575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>
                <a:latin typeface="Tahoma" pitchFamily="34" charset="0"/>
              </a:endParaRPr>
            </a:p>
          </p:txBody>
        </p:sp>
        <p:sp>
          <p:nvSpPr>
            <p:cNvPr id="18484" name="Стрелка вправо 73"/>
            <p:cNvSpPr>
              <a:spLocks noChangeArrowheads="1"/>
            </p:cNvSpPr>
            <p:nvPr/>
          </p:nvSpPr>
          <p:spPr bwMode="auto">
            <a:xfrm>
              <a:off x="4643438" y="1357313"/>
              <a:ext cx="357187" cy="28575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>
                <a:latin typeface="Tahoma" pitchFamily="34" charset="0"/>
              </a:endParaRPr>
            </a:p>
          </p:txBody>
        </p:sp>
        <p:sp>
          <p:nvSpPr>
            <p:cNvPr id="18485" name="Стрелка вправо 74"/>
            <p:cNvSpPr>
              <a:spLocks noChangeArrowheads="1"/>
            </p:cNvSpPr>
            <p:nvPr/>
          </p:nvSpPr>
          <p:spPr bwMode="auto">
            <a:xfrm>
              <a:off x="7358063" y="1357313"/>
              <a:ext cx="357187" cy="28575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>
                <a:latin typeface="Tahoma" pitchFamily="34" charset="0"/>
              </a:endParaRPr>
            </a:p>
          </p:txBody>
        </p:sp>
        <p:cxnSp>
          <p:nvCxnSpPr>
            <p:cNvPr id="18486" name="Прямая соединительная линия 76"/>
            <p:cNvCxnSpPr>
              <a:cxnSpLocks noChangeShapeType="1"/>
              <a:endCxn id="18472" idx="0"/>
            </p:cNvCxnSpPr>
            <p:nvPr/>
          </p:nvCxnSpPr>
          <p:spPr bwMode="auto">
            <a:xfrm rot="10800000" flipV="1">
              <a:off x="5000625" y="2928938"/>
              <a:ext cx="1643063" cy="142875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487" name="Прямая соединительная линия 78"/>
            <p:cNvCxnSpPr>
              <a:cxnSpLocks noChangeShapeType="1"/>
              <a:endCxn id="18476" idx="0"/>
            </p:cNvCxnSpPr>
            <p:nvPr/>
          </p:nvCxnSpPr>
          <p:spPr bwMode="auto">
            <a:xfrm>
              <a:off x="6643688" y="3000375"/>
              <a:ext cx="1571625" cy="71438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488" name="Прямая соединительная линия 80"/>
            <p:cNvCxnSpPr>
              <a:cxnSpLocks noChangeShapeType="1"/>
              <a:endCxn id="18478" idx="7"/>
            </p:cNvCxnSpPr>
            <p:nvPr/>
          </p:nvCxnSpPr>
          <p:spPr bwMode="auto">
            <a:xfrm rot="10800000" flipV="1">
              <a:off x="5845175" y="2928938"/>
              <a:ext cx="869950" cy="215900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489" name="Прямая соединительная линия 82"/>
            <p:cNvCxnSpPr>
              <a:cxnSpLocks noChangeShapeType="1"/>
              <a:endCxn id="18474" idx="1"/>
            </p:cNvCxnSpPr>
            <p:nvPr/>
          </p:nvCxnSpPr>
          <p:spPr bwMode="auto">
            <a:xfrm rot="16200000" flipH="1">
              <a:off x="6613525" y="3030538"/>
              <a:ext cx="144463" cy="84137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490" name="Прямая соединительная линия 84"/>
            <p:cNvCxnSpPr>
              <a:cxnSpLocks noChangeShapeType="1"/>
              <a:endCxn id="18475" idx="1"/>
            </p:cNvCxnSpPr>
            <p:nvPr/>
          </p:nvCxnSpPr>
          <p:spPr bwMode="auto">
            <a:xfrm>
              <a:off x="6643688" y="3000375"/>
              <a:ext cx="727075" cy="144463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491" name="Прямая соединительная линия 86"/>
            <p:cNvCxnSpPr>
              <a:cxnSpLocks noChangeShapeType="1"/>
              <a:endCxn id="18473" idx="7"/>
            </p:cNvCxnSpPr>
            <p:nvPr/>
          </p:nvCxnSpPr>
          <p:spPr bwMode="auto">
            <a:xfrm rot="10800000" flipV="1">
              <a:off x="6488113" y="2928938"/>
              <a:ext cx="227012" cy="215900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sp>
          <p:nvSpPr>
            <p:cNvPr id="18492" name="Багетная рамка 89"/>
            <p:cNvSpPr>
              <a:spLocks noChangeArrowheads="1"/>
            </p:cNvSpPr>
            <p:nvPr/>
          </p:nvSpPr>
          <p:spPr bwMode="auto">
            <a:xfrm>
              <a:off x="4786313" y="3786188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№1</a:t>
              </a:r>
            </a:p>
          </p:txBody>
        </p:sp>
        <p:sp>
          <p:nvSpPr>
            <p:cNvPr id="18493" name="Багетная рамка 90"/>
            <p:cNvSpPr>
              <a:spLocks noChangeArrowheads="1"/>
            </p:cNvSpPr>
            <p:nvPr/>
          </p:nvSpPr>
          <p:spPr bwMode="auto">
            <a:xfrm>
              <a:off x="6357938" y="3786188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№3</a:t>
              </a:r>
            </a:p>
          </p:txBody>
        </p:sp>
        <p:sp>
          <p:nvSpPr>
            <p:cNvPr id="18494" name="Багетная рамка 91"/>
            <p:cNvSpPr>
              <a:spLocks noChangeArrowheads="1"/>
            </p:cNvSpPr>
            <p:nvPr/>
          </p:nvSpPr>
          <p:spPr bwMode="auto">
            <a:xfrm>
              <a:off x="7215188" y="3786188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№4</a:t>
              </a:r>
            </a:p>
          </p:txBody>
        </p:sp>
        <p:sp>
          <p:nvSpPr>
            <p:cNvPr id="18495" name="Багетная рамка 92"/>
            <p:cNvSpPr>
              <a:spLocks noChangeArrowheads="1"/>
            </p:cNvSpPr>
            <p:nvPr/>
          </p:nvSpPr>
          <p:spPr bwMode="auto">
            <a:xfrm>
              <a:off x="8143875" y="3786188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 b="1">
                  <a:latin typeface="Tahoma" pitchFamily="34" charset="0"/>
                </a:rPr>
                <a:t>N</a:t>
              </a:r>
              <a:endParaRPr lang="ru-RU" b="1">
                <a:latin typeface="Tahoma" pitchFamily="34" charset="0"/>
              </a:endParaRPr>
            </a:p>
          </p:txBody>
        </p:sp>
        <p:sp>
          <p:nvSpPr>
            <p:cNvPr id="18496" name="Багетная рамка 93"/>
            <p:cNvSpPr>
              <a:spLocks noChangeArrowheads="1"/>
            </p:cNvSpPr>
            <p:nvPr/>
          </p:nvSpPr>
          <p:spPr bwMode="auto">
            <a:xfrm>
              <a:off x="5581650" y="3786188"/>
              <a:ext cx="704850" cy="357187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№2</a:t>
              </a:r>
            </a:p>
          </p:txBody>
        </p:sp>
        <p:sp>
          <p:nvSpPr>
            <p:cNvPr id="18497" name="Овал 94"/>
            <p:cNvSpPr>
              <a:spLocks noChangeArrowheads="1"/>
            </p:cNvSpPr>
            <p:nvPr/>
          </p:nvSpPr>
          <p:spPr bwMode="auto">
            <a:xfrm>
              <a:off x="4071938" y="4357688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C1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98" name="Овал 95"/>
            <p:cNvSpPr>
              <a:spLocks noChangeArrowheads="1"/>
            </p:cNvSpPr>
            <p:nvPr/>
          </p:nvSpPr>
          <p:spPr bwMode="auto">
            <a:xfrm>
              <a:off x="4714875" y="4357688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C2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499" name="Овал 96"/>
            <p:cNvSpPr>
              <a:spLocks noChangeArrowheads="1"/>
            </p:cNvSpPr>
            <p:nvPr/>
          </p:nvSpPr>
          <p:spPr bwMode="auto">
            <a:xfrm>
              <a:off x="6000750" y="4357688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C4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00" name="Овал 97"/>
            <p:cNvSpPr>
              <a:spLocks noChangeArrowheads="1"/>
            </p:cNvSpPr>
            <p:nvPr/>
          </p:nvSpPr>
          <p:spPr bwMode="auto">
            <a:xfrm>
              <a:off x="6643688" y="4357688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C5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01" name="Овал 98"/>
            <p:cNvSpPr>
              <a:spLocks noChangeArrowheads="1"/>
            </p:cNvSpPr>
            <p:nvPr/>
          </p:nvSpPr>
          <p:spPr bwMode="auto">
            <a:xfrm>
              <a:off x="7286625" y="4357688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C6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02" name="Овал 99"/>
            <p:cNvSpPr>
              <a:spLocks noChangeArrowheads="1"/>
            </p:cNvSpPr>
            <p:nvPr/>
          </p:nvSpPr>
          <p:spPr bwMode="auto">
            <a:xfrm>
              <a:off x="7929563" y="4357688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C7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03" name="Овал 100"/>
            <p:cNvSpPr>
              <a:spLocks noChangeArrowheads="1"/>
            </p:cNvSpPr>
            <p:nvPr/>
          </p:nvSpPr>
          <p:spPr bwMode="auto">
            <a:xfrm>
              <a:off x="8572500" y="4357688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CN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04" name="Овал 101"/>
            <p:cNvSpPr>
              <a:spLocks noChangeArrowheads="1"/>
            </p:cNvSpPr>
            <p:nvPr/>
          </p:nvSpPr>
          <p:spPr bwMode="auto">
            <a:xfrm>
              <a:off x="5357813" y="4357688"/>
              <a:ext cx="571500" cy="50006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C3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cxnSp>
          <p:nvCxnSpPr>
            <p:cNvPr id="18505" name="Прямая соединительная линия 102"/>
            <p:cNvCxnSpPr>
              <a:cxnSpLocks noChangeShapeType="1"/>
            </p:cNvCxnSpPr>
            <p:nvPr/>
          </p:nvCxnSpPr>
          <p:spPr bwMode="auto">
            <a:xfrm>
              <a:off x="4357688" y="4214813"/>
              <a:ext cx="4572000" cy="1587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06" name="Прямая со стрелкой 103"/>
            <p:cNvCxnSpPr>
              <a:cxnSpLocks noChangeShapeType="1"/>
              <a:endCxn id="18497" idx="0"/>
            </p:cNvCxnSpPr>
            <p:nvPr/>
          </p:nvCxnSpPr>
          <p:spPr bwMode="auto">
            <a:xfrm rot="5400000">
              <a:off x="4285456" y="4287044"/>
              <a:ext cx="142875" cy="1588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507" name="Прямая со стрелкой 104"/>
            <p:cNvCxnSpPr>
              <a:cxnSpLocks noChangeShapeType="1"/>
              <a:endCxn id="18503" idx="0"/>
            </p:cNvCxnSpPr>
            <p:nvPr/>
          </p:nvCxnSpPr>
          <p:spPr bwMode="auto">
            <a:xfrm rot="5400000">
              <a:off x="8822531" y="4250532"/>
              <a:ext cx="142875" cy="71438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508" name="Прямая со стрелкой 105"/>
            <p:cNvCxnSpPr>
              <a:cxnSpLocks noChangeShapeType="1"/>
              <a:stCxn id="18493" idx="2"/>
            </p:cNvCxnSpPr>
            <p:nvPr/>
          </p:nvCxnSpPr>
          <p:spPr bwMode="auto">
            <a:xfrm rot="16200000" flipH="1">
              <a:off x="6677025" y="4176713"/>
              <a:ext cx="71438" cy="4762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509" name="Прямая соединительная линия 106"/>
            <p:cNvCxnSpPr>
              <a:cxnSpLocks noChangeShapeType="1"/>
              <a:endCxn id="18498" idx="0"/>
            </p:cNvCxnSpPr>
            <p:nvPr/>
          </p:nvCxnSpPr>
          <p:spPr bwMode="auto">
            <a:xfrm rot="10800000" flipV="1">
              <a:off x="5000625" y="4214813"/>
              <a:ext cx="1643063" cy="142875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10" name="Прямая соединительная линия 107"/>
            <p:cNvCxnSpPr>
              <a:cxnSpLocks noChangeShapeType="1"/>
              <a:endCxn id="18502" idx="0"/>
            </p:cNvCxnSpPr>
            <p:nvPr/>
          </p:nvCxnSpPr>
          <p:spPr bwMode="auto">
            <a:xfrm>
              <a:off x="6643688" y="4286250"/>
              <a:ext cx="1571625" cy="71438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11" name="Прямая соединительная линия 108"/>
            <p:cNvCxnSpPr>
              <a:cxnSpLocks noChangeShapeType="1"/>
              <a:endCxn id="18504" idx="7"/>
            </p:cNvCxnSpPr>
            <p:nvPr/>
          </p:nvCxnSpPr>
          <p:spPr bwMode="auto">
            <a:xfrm rot="10800000" flipV="1">
              <a:off x="5845175" y="4214813"/>
              <a:ext cx="869950" cy="215900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12" name="Прямая соединительная линия 109"/>
            <p:cNvCxnSpPr>
              <a:cxnSpLocks noChangeShapeType="1"/>
              <a:endCxn id="18500" idx="1"/>
            </p:cNvCxnSpPr>
            <p:nvPr/>
          </p:nvCxnSpPr>
          <p:spPr bwMode="auto">
            <a:xfrm rot="16200000" flipH="1">
              <a:off x="6613525" y="4316413"/>
              <a:ext cx="144463" cy="84137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13" name="Прямая соединительная линия 110"/>
            <p:cNvCxnSpPr>
              <a:cxnSpLocks noChangeShapeType="1"/>
              <a:endCxn id="18501" idx="1"/>
            </p:cNvCxnSpPr>
            <p:nvPr/>
          </p:nvCxnSpPr>
          <p:spPr bwMode="auto">
            <a:xfrm>
              <a:off x="6643688" y="4286250"/>
              <a:ext cx="727075" cy="144463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14" name="Прямая соединительная линия 111"/>
            <p:cNvCxnSpPr>
              <a:cxnSpLocks noChangeShapeType="1"/>
              <a:endCxn id="18499" idx="7"/>
            </p:cNvCxnSpPr>
            <p:nvPr/>
          </p:nvCxnSpPr>
          <p:spPr bwMode="auto">
            <a:xfrm rot="10800000" flipV="1">
              <a:off x="6488113" y="4214813"/>
              <a:ext cx="227012" cy="215900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sp>
          <p:nvSpPr>
            <p:cNvPr id="18515" name="Багетная рамка 112"/>
            <p:cNvSpPr>
              <a:spLocks noChangeArrowheads="1"/>
            </p:cNvSpPr>
            <p:nvPr/>
          </p:nvSpPr>
          <p:spPr bwMode="auto">
            <a:xfrm>
              <a:off x="4786313" y="5286375"/>
              <a:ext cx="704850" cy="357188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№1</a:t>
              </a:r>
            </a:p>
          </p:txBody>
        </p:sp>
        <p:sp>
          <p:nvSpPr>
            <p:cNvPr id="18516" name="Багетная рамка 113"/>
            <p:cNvSpPr>
              <a:spLocks noChangeArrowheads="1"/>
            </p:cNvSpPr>
            <p:nvPr/>
          </p:nvSpPr>
          <p:spPr bwMode="auto">
            <a:xfrm>
              <a:off x="6357938" y="5286375"/>
              <a:ext cx="704850" cy="357188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№3</a:t>
              </a:r>
            </a:p>
          </p:txBody>
        </p:sp>
        <p:sp>
          <p:nvSpPr>
            <p:cNvPr id="18517" name="Багетная рамка 114"/>
            <p:cNvSpPr>
              <a:spLocks noChangeArrowheads="1"/>
            </p:cNvSpPr>
            <p:nvPr/>
          </p:nvSpPr>
          <p:spPr bwMode="auto">
            <a:xfrm>
              <a:off x="7215188" y="5286375"/>
              <a:ext cx="704850" cy="357188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№4</a:t>
              </a:r>
            </a:p>
          </p:txBody>
        </p:sp>
        <p:sp>
          <p:nvSpPr>
            <p:cNvPr id="18518" name="Багетная рамка 115"/>
            <p:cNvSpPr>
              <a:spLocks noChangeArrowheads="1"/>
            </p:cNvSpPr>
            <p:nvPr/>
          </p:nvSpPr>
          <p:spPr bwMode="auto">
            <a:xfrm>
              <a:off x="8143875" y="5286375"/>
              <a:ext cx="704850" cy="357188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 b="1">
                  <a:latin typeface="Tahoma" pitchFamily="34" charset="0"/>
                </a:rPr>
                <a:t>N</a:t>
              </a:r>
              <a:endParaRPr lang="ru-RU" b="1">
                <a:latin typeface="Tahoma" pitchFamily="34" charset="0"/>
              </a:endParaRPr>
            </a:p>
          </p:txBody>
        </p:sp>
        <p:sp>
          <p:nvSpPr>
            <p:cNvPr id="18519" name="Багетная рамка 116"/>
            <p:cNvSpPr>
              <a:spLocks noChangeArrowheads="1"/>
            </p:cNvSpPr>
            <p:nvPr/>
          </p:nvSpPr>
          <p:spPr bwMode="auto">
            <a:xfrm>
              <a:off x="5581650" y="5286375"/>
              <a:ext cx="704850" cy="357188"/>
            </a:xfrm>
            <a:prstGeom prst="bevel">
              <a:avLst>
                <a:gd name="adj" fmla="val 20403"/>
              </a:avLst>
            </a:prstGeom>
            <a:solidFill>
              <a:srgbClr val="FF7C8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ru-RU" b="1">
                  <a:latin typeface="Tahoma" pitchFamily="34" charset="0"/>
                </a:rPr>
                <a:t>№2</a:t>
              </a:r>
            </a:p>
          </p:txBody>
        </p:sp>
        <p:sp>
          <p:nvSpPr>
            <p:cNvPr id="18520" name="Овал 117"/>
            <p:cNvSpPr>
              <a:spLocks noChangeArrowheads="1"/>
            </p:cNvSpPr>
            <p:nvPr/>
          </p:nvSpPr>
          <p:spPr bwMode="auto">
            <a:xfrm>
              <a:off x="4071938" y="5857875"/>
              <a:ext cx="571500" cy="5000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C1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21" name="Овал 118"/>
            <p:cNvSpPr>
              <a:spLocks noChangeArrowheads="1"/>
            </p:cNvSpPr>
            <p:nvPr/>
          </p:nvSpPr>
          <p:spPr bwMode="auto">
            <a:xfrm>
              <a:off x="4714875" y="5857875"/>
              <a:ext cx="571500" cy="5000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C2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22" name="Овал 119"/>
            <p:cNvSpPr>
              <a:spLocks noChangeArrowheads="1"/>
            </p:cNvSpPr>
            <p:nvPr/>
          </p:nvSpPr>
          <p:spPr bwMode="auto">
            <a:xfrm>
              <a:off x="6000750" y="5857875"/>
              <a:ext cx="571500" cy="5000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C4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23" name="Овал 120"/>
            <p:cNvSpPr>
              <a:spLocks noChangeArrowheads="1"/>
            </p:cNvSpPr>
            <p:nvPr/>
          </p:nvSpPr>
          <p:spPr bwMode="auto">
            <a:xfrm>
              <a:off x="6643688" y="5857875"/>
              <a:ext cx="571500" cy="5000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C5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24" name="Овал 121"/>
            <p:cNvSpPr>
              <a:spLocks noChangeArrowheads="1"/>
            </p:cNvSpPr>
            <p:nvPr/>
          </p:nvSpPr>
          <p:spPr bwMode="auto">
            <a:xfrm>
              <a:off x="7286625" y="5857875"/>
              <a:ext cx="571500" cy="5000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C6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25" name="Овал 122"/>
            <p:cNvSpPr>
              <a:spLocks noChangeArrowheads="1"/>
            </p:cNvSpPr>
            <p:nvPr/>
          </p:nvSpPr>
          <p:spPr bwMode="auto">
            <a:xfrm>
              <a:off x="7929563" y="5857875"/>
              <a:ext cx="571500" cy="5000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C7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26" name="Овал 123"/>
            <p:cNvSpPr>
              <a:spLocks noChangeArrowheads="1"/>
            </p:cNvSpPr>
            <p:nvPr/>
          </p:nvSpPr>
          <p:spPr bwMode="auto">
            <a:xfrm>
              <a:off x="8572500" y="5857875"/>
              <a:ext cx="571500" cy="5000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CN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sp>
          <p:nvSpPr>
            <p:cNvPr id="18527" name="Овал 124"/>
            <p:cNvSpPr>
              <a:spLocks noChangeArrowheads="1"/>
            </p:cNvSpPr>
            <p:nvPr/>
          </p:nvSpPr>
          <p:spPr bwMode="auto">
            <a:xfrm>
              <a:off x="5357813" y="5857875"/>
              <a:ext cx="571500" cy="5000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/>
            <a:lstStyle/>
            <a:p>
              <a:r>
                <a:rPr lang="en-US">
                  <a:solidFill>
                    <a:srgbClr val="990000"/>
                  </a:solidFill>
                  <a:latin typeface="Tahoma" pitchFamily="34" charset="0"/>
                </a:rPr>
                <a:t>C3</a:t>
              </a:r>
              <a:endParaRPr lang="ru-RU">
                <a:solidFill>
                  <a:srgbClr val="990000"/>
                </a:solidFill>
                <a:latin typeface="Tahoma" pitchFamily="34" charset="0"/>
              </a:endParaRPr>
            </a:p>
          </p:txBody>
        </p:sp>
        <p:cxnSp>
          <p:nvCxnSpPr>
            <p:cNvPr id="18528" name="Прямая соединительная линия 125"/>
            <p:cNvCxnSpPr>
              <a:cxnSpLocks noChangeShapeType="1"/>
            </p:cNvCxnSpPr>
            <p:nvPr/>
          </p:nvCxnSpPr>
          <p:spPr bwMode="auto">
            <a:xfrm>
              <a:off x="4357688" y="5715000"/>
              <a:ext cx="4572000" cy="1588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29" name="Прямая со стрелкой 126"/>
            <p:cNvCxnSpPr>
              <a:cxnSpLocks noChangeShapeType="1"/>
              <a:endCxn id="18520" idx="0"/>
            </p:cNvCxnSpPr>
            <p:nvPr/>
          </p:nvCxnSpPr>
          <p:spPr bwMode="auto">
            <a:xfrm rot="5400000">
              <a:off x="4287044" y="5787232"/>
              <a:ext cx="142875" cy="1587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530" name="Прямая со стрелкой 127"/>
            <p:cNvCxnSpPr>
              <a:cxnSpLocks noChangeShapeType="1"/>
              <a:endCxn id="18526" idx="0"/>
            </p:cNvCxnSpPr>
            <p:nvPr/>
          </p:nvCxnSpPr>
          <p:spPr bwMode="auto">
            <a:xfrm rot="5400000">
              <a:off x="8822531" y="5750719"/>
              <a:ext cx="142875" cy="71438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531" name="Прямая со стрелкой 128"/>
            <p:cNvCxnSpPr>
              <a:cxnSpLocks noChangeShapeType="1"/>
              <a:stCxn id="18516" idx="2"/>
            </p:cNvCxnSpPr>
            <p:nvPr/>
          </p:nvCxnSpPr>
          <p:spPr bwMode="auto">
            <a:xfrm rot="16200000" flipH="1">
              <a:off x="6677025" y="5676901"/>
              <a:ext cx="71437" cy="4762"/>
            </a:xfrm>
            <a:prstGeom prst="straightConnector1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532" name="Прямая соединительная линия 129"/>
            <p:cNvCxnSpPr>
              <a:cxnSpLocks noChangeShapeType="1"/>
              <a:endCxn id="18521" idx="0"/>
            </p:cNvCxnSpPr>
            <p:nvPr/>
          </p:nvCxnSpPr>
          <p:spPr bwMode="auto">
            <a:xfrm rot="10800000" flipV="1">
              <a:off x="5000625" y="5715000"/>
              <a:ext cx="1643063" cy="142875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33" name="Прямая соединительная линия 130"/>
            <p:cNvCxnSpPr>
              <a:cxnSpLocks noChangeShapeType="1"/>
              <a:endCxn id="18525" idx="0"/>
            </p:cNvCxnSpPr>
            <p:nvPr/>
          </p:nvCxnSpPr>
          <p:spPr bwMode="auto">
            <a:xfrm>
              <a:off x="6643688" y="5786438"/>
              <a:ext cx="1571625" cy="71437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34" name="Прямая соединительная линия 131"/>
            <p:cNvCxnSpPr>
              <a:cxnSpLocks noChangeShapeType="1"/>
              <a:endCxn id="18527" idx="7"/>
            </p:cNvCxnSpPr>
            <p:nvPr/>
          </p:nvCxnSpPr>
          <p:spPr bwMode="auto">
            <a:xfrm rot="10800000" flipV="1">
              <a:off x="5845175" y="5715000"/>
              <a:ext cx="869950" cy="215900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35" name="Прямая соединительная линия 132"/>
            <p:cNvCxnSpPr>
              <a:cxnSpLocks noChangeShapeType="1"/>
              <a:endCxn id="18523" idx="1"/>
            </p:cNvCxnSpPr>
            <p:nvPr/>
          </p:nvCxnSpPr>
          <p:spPr bwMode="auto">
            <a:xfrm rot="16200000" flipH="1">
              <a:off x="6613526" y="5816600"/>
              <a:ext cx="144462" cy="84137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36" name="Прямая соединительная линия 133"/>
            <p:cNvCxnSpPr>
              <a:cxnSpLocks noChangeShapeType="1"/>
              <a:endCxn id="18524" idx="1"/>
            </p:cNvCxnSpPr>
            <p:nvPr/>
          </p:nvCxnSpPr>
          <p:spPr bwMode="auto">
            <a:xfrm>
              <a:off x="6643688" y="5786438"/>
              <a:ext cx="727075" cy="144462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37" name="Прямая соединительная линия 134"/>
            <p:cNvCxnSpPr>
              <a:cxnSpLocks noChangeShapeType="1"/>
              <a:endCxn id="18522" idx="7"/>
            </p:cNvCxnSpPr>
            <p:nvPr/>
          </p:nvCxnSpPr>
          <p:spPr bwMode="auto">
            <a:xfrm rot="10800000" flipV="1">
              <a:off x="6488113" y="5715000"/>
              <a:ext cx="227012" cy="215900"/>
            </a:xfrm>
            <a:prstGeom prst="line">
              <a:avLst/>
            </a:prstGeom>
            <a:noFill/>
            <a:ln w="9525" algn="ctr">
              <a:solidFill>
                <a:srgbClr val="990000"/>
              </a:solidFill>
              <a:round/>
              <a:headEnd/>
              <a:tailEnd/>
            </a:ln>
          </p:spPr>
        </p:cxnSp>
        <p:cxnSp>
          <p:nvCxnSpPr>
            <p:cNvPr id="18538" name="Прямая со стрелкой 136"/>
            <p:cNvCxnSpPr>
              <a:cxnSpLocks noChangeShapeType="1"/>
              <a:stCxn id="18458" idx="6"/>
            </p:cNvCxnSpPr>
            <p:nvPr/>
          </p:nvCxnSpPr>
          <p:spPr bwMode="auto">
            <a:xfrm flipV="1">
              <a:off x="1928813" y="2857500"/>
              <a:ext cx="357187" cy="392113"/>
            </a:xfrm>
            <a:prstGeom prst="straightConnector1">
              <a:avLst/>
            </a:prstGeom>
            <a:noFill/>
            <a:ln w="2857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539" name="Прямая со стрелкой 138"/>
            <p:cNvCxnSpPr>
              <a:cxnSpLocks noChangeShapeType="1"/>
              <a:stCxn id="18458" idx="6"/>
            </p:cNvCxnSpPr>
            <p:nvPr/>
          </p:nvCxnSpPr>
          <p:spPr bwMode="auto">
            <a:xfrm>
              <a:off x="1928813" y="3249613"/>
              <a:ext cx="357187" cy="536575"/>
            </a:xfrm>
            <a:prstGeom prst="straightConnector1">
              <a:avLst/>
            </a:prstGeom>
            <a:noFill/>
            <a:ln w="2857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  <p:cxnSp>
          <p:nvCxnSpPr>
            <p:cNvPr id="18540" name="Прямая со стрелкой 140"/>
            <p:cNvCxnSpPr>
              <a:cxnSpLocks noChangeShapeType="1"/>
              <a:stCxn id="18458" idx="6"/>
            </p:cNvCxnSpPr>
            <p:nvPr/>
          </p:nvCxnSpPr>
          <p:spPr bwMode="auto">
            <a:xfrm>
              <a:off x="1928813" y="3249613"/>
              <a:ext cx="428625" cy="2036762"/>
            </a:xfrm>
            <a:prstGeom prst="straightConnector1">
              <a:avLst/>
            </a:prstGeom>
            <a:noFill/>
            <a:ln w="28575" algn="ctr">
              <a:solidFill>
                <a:srgbClr val="990000"/>
              </a:solidFill>
              <a:round/>
              <a:headEnd/>
              <a:tailEnd type="arrow" w="med" len="med"/>
            </a:ln>
          </p:spPr>
        </p:cxnSp>
      </p:grpSp>
      <p:sp>
        <p:nvSpPr>
          <p:cNvPr id="87" name="Овал 86"/>
          <p:cNvSpPr/>
          <p:nvPr/>
        </p:nvSpPr>
        <p:spPr bwMode="auto">
          <a:xfrm>
            <a:off x="3286125" y="428625"/>
            <a:ext cx="2857500" cy="1000125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 w="9525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400" b="1" u="sng" dirty="0" err="1">
                <a:solidFill>
                  <a:schemeClr val="tx2">
                    <a:lumMod val="75000"/>
                  </a:schemeClr>
                </a:solidFill>
                <a:latin typeface="Tahoma" pitchFamily="34" charset="0"/>
              </a:rPr>
              <a:t>Когнитивно</a:t>
            </a:r>
            <a:r>
              <a:rPr lang="ru-RU" sz="1400" b="1" u="sng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</a:rPr>
              <a:t>-</a:t>
            </a:r>
          </a:p>
          <a:p>
            <a:pPr algn="ctr">
              <a:defRPr/>
            </a:pPr>
            <a:r>
              <a:rPr lang="ru-RU" sz="1400" b="1" u="sng" dirty="0" err="1">
                <a:solidFill>
                  <a:schemeClr val="tx2">
                    <a:lumMod val="75000"/>
                  </a:schemeClr>
                </a:solidFill>
                <a:latin typeface="Tahoma" pitchFamily="34" charset="0"/>
              </a:rPr>
              <a:t>лингвокультурологический</a:t>
            </a:r>
            <a:endParaRPr lang="ru-RU" sz="1400" b="1" u="sng" dirty="0">
              <a:solidFill>
                <a:schemeClr val="tx2">
                  <a:lumMod val="75000"/>
                </a:schemeClr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ru-RU" sz="1400" b="1" u="sng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</a:rPr>
              <a:t> комплекс</a:t>
            </a:r>
          </a:p>
        </p:txBody>
      </p:sp>
      <p:sp>
        <p:nvSpPr>
          <p:cNvPr id="18439" name="Line 10"/>
          <p:cNvSpPr>
            <a:spLocks noChangeShapeType="1"/>
          </p:cNvSpPr>
          <p:nvPr/>
        </p:nvSpPr>
        <p:spPr bwMode="auto">
          <a:xfrm flipH="1">
            <a:off x="2643188" y="857250"/>
            <a:ext cx="647700" cy="4318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Line 11"/>
          <p:cNvSpPr>
            <a:spLocks noChangeShapeType="1"/>
          </p:cNvSpPr>
          <p:nvPr/>
        </p:nvSpPr>
        <p:spPr bwMode="auto">
          <a:xfrm>
            <a:off x="6143625" y="857250"/>
            <a:ext cx="431800" cy="4318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0" name="Скругленный прямоугольник 89"/>
          <p:cNvSpPr/>
          <p:nvPr/>
        </p:nvSpPr>
        <p:spPr bwMode="auto">
          <a:xfrm>
            <a:off x="285750" y="1285875"/>
            <a:ext cx="2928938" cy="142875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ahoma" pitchFamily="34" charset="0"/>
              </a:rPr>
              <a:t>ТЕМАТИКО-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ahoma" pitchFamily="34" charset="0"/>
              </a:rPr>
              <a:t>ТЕКСТОВЫЕ  ЕДИНСТВА, 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ahoma" pitchFamily="34" charset="0"/>
              </a:rPr>
              <a:t>представленных в 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ahoma" pitchFamily="34" charset="0"/>
              </a:rPr>
              <a:t>коммуникативных сферах,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  <a:latin typeface="Tahoma" pitchFamily="34" charset="0"/>
              </a:rPr>
              <a:t>темах общения</a:t>
            </a:r>
          </a:p>
          <a:p>
            <a:pPr algn="ctr">
              <a:defRPr/>
            </a:pPr>
            <a:endParaRPr lang="ru-RU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algn="ctr">
              <a:defRPr/>
            </a:pPr>
            <a:endParaRPr lang="ru-RU" sz="16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 bwMode="auto">
          <a:xfrm>
            <a:off x="5857875" y="1285875"/>
            <a:ext cx="3143250" cy="135731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реализация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коммуникативных задач,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упражнений, проблем для общения,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набора типизированных ситуаций,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latin typeface="Tahoma" pitchFamily="34" charset="0"/>
              </a:rPr>
              <a:t>креативных</a:t>
            </a:r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 эссе и.д.</a:t>
            </a:r>
            <a:r>
              <a:rPr lang="ru-RU" sz="1200" dirty="0">
                <a:solidFill>
                  <a:srgbClr val="FF0000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8443" name="Text Box 14"/>
          <p:cNvSpPr txBox="1">
            <a:spLocks noChangeArrowheads="1"/>
          </p:cNvSpPr>
          <p:nvPr/>
        </p:nvSpPr>
        <p:spPr bwMode="auto">
          <a:xfrm>
            <a:off x="928688" y="714375"/>
            <a:ext cx="163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A50021"/>
                </a:solidFill>
                <a:latin typeface="Tahoma" pitchFamily="34" charset="0"/>
              </a:rPr>
              <a:t>ПРЕДМЕТНОЕ</a:t>
            </a:r>
          </a:p>
        </p:txBody>
      </p:sp>
      <p:sp>
        <p:nvSpPr>
          <p:cNvPr id="18444" name="Text Box 15"/>
          <p:cNvSpPr txBox="1">
            <a:spLocks noChangeArrowheads="1"/>
          </p:cNvSpPr>
          <p:nvPr/>
        </p:nvSpPr>
        <p:spPr bwMode="auto">
          <a:xfrm>
            <a:off x="6529388" y="785813"/>
            <a:ext cx="2185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A50021"/>
                </a:solidFill>
                <a:latin typeface="Tahoma" pitchFamily="34" charset="0"/>
              </a:rPr>
              <a:t>ПРОЦЕССУАЛЬНОЕ</a:t>
            </a:r>
          </a:p>
        </p:txBody>
      </p:sp>
      <p:sp>
        <p:nvSpPr>
          <p:cNvPr id="94" name="Блок-схема: узел 93"/>
          <p:cNvSpPr/>
          <p:nvPr/>
        </p:nvSpPr>
        <p:spPr bwMode="auto">
          <a:xfrm>
            <a:off x="3571868" y="1714488"/>
            <a:ext cx="642938" cy="642937"/>
          </a:xfrm>
          <a:prstGeom prst="flowChartConnector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ТТЕ</a:t>
            </a:r>
          </a:p>
        </p:txBody>
      </p:sp>
      <p:sp>
        <p:nvSpPr>
          <p:cNvPr id="96" name="Скругленный прямоугольник 95"/>
          <p:cNvSpPr/>
          <p:nvPr/>
        </p:nvSpPr>
        <p:spPr bwMode="auto">
          <a:xfrm>
            <a:off x="4357688" y="1714500"/>
            <a:ext cx="1143000" cy="21431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Комм.сфера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99" name="Скругленный прямоугольник 98"/>
          <p:cNvSpPr/>
          <p:nvPr/>
        </p:nvSpPr>
        <p:spPr bwMode="auto">
          <a:xfrm>
            <a:off x="4357688" y="2000250"/>
            <a:ext cx="1143000" cy="21431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Комм.сфера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100" name="Скругленный прямоугольник 99"/>
          <p:cNvSpPr/>
          <p:nvPr/>
        </p:nvSpPr>
        <p:spPr bwMode="auto">
          <a:xfrm>
            <a:off x="4357688" y="2286000"/>
            <a:ext cx="1143000" cy="21431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Комм.сфера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cxnSp>
        <p:nvCxnSpPr>
          <p:cNvPr id="18449" name="Прямая со стрелкой 101"/>
          <p:cNvCxnSpPr>
            <a:cxnSpLocks noChangeShapeType="1"/>
            <a:stCxn id="94" idx="6"/>
            <a:endCxn id="96" idx="1"/>
          </p:cNvCxnSpPr>
          <p:nvPr/>
        </p:nvCxnSpPr>
        <p:spPr bwMode="auto">
          <a:xfrm flipV="1">
            <a:off x="4214806" y="1821657"/>
            <a:ext cx="142882" cy="21430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18450" name="Прямая со стрелкой 103"/>
          <p:cNvCxnSpPr>
            <a:cxnSpLocks noChangeShapeType="1"/>
            <a:stCxn id="94" idx="6"/>
            <a:endCxn id="100" idx="1"/>
          </p:cNvCxnSpPr>
          <p:nvPr/>
        </p:nvCxnSpPr>
        <p:spPr bwMode="auto">
          <a:xfrm>
            <a:off x="4214806" y="2035957"/>
            <a:ext cx="142882" cy="35720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18451" name="Прямая со стрелкой 105"/>
          <p:cNvCxnSpPr>
            <a:cxnSpLocks noChangeShapeType="1"/>
            <a:stCxn id="94" idx="6"/>
            <a:endCxn id="99" idx="1"/>
          </p:cNvCxnSpPr>
          <p:nvPr/>
        </p:nvCxnSpPr>
        <p:spPr bwMode="auto">
          <a:xfrm>
            <a:off x="4214806" y="2035957"/>
            <a:ext cx="142882" cy="7145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18452" name="Прямая со стрелкой 107"/>
          <p:cNvCxnSpPr>
            <a:cxnSpLocks noChangeShapeType="1"/>
          </p:cNvCxnSpPr>
          <p:nvPr/>
        </p:nvCxnSpPr>
        <p:spPr bwMode="auto">
          <a:xfrm>
            <a:off x="3143250" y="1357313"/>
            <a:ext cx="428625" cy="28575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18453" name="Прямая со стрелкой 109"/>
          <p:cNvCxnSpPr>
            <a:cxnSpLocks noChangeShapeType="1"/>
          </p:cNvCxnSpPr>
          <p:nvPr/>
        </p:nvCxnSpPr>
        <p:spPr bwMode="auto">
          <a:xfrm flipV="1">
            <a:off x="3143250" y="2357438"/>
            <a:ext cx="357188" cy="71437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18454" name="Прямая соединительная линия 116"/>
          <p:cNvCxnSpPr>
            <a:cxnSpLocks noChangeShapeType="1"/>
            <a:stCxn id="96" idx="3"/>
          </p:cNvCxnSpPr>
          <p:nvPr/>
        </p:nvCxnSpPr>
        <p:spPr bwMode="auto">
          <a:xfrm flipV="1">
            <a:off x="5500688" y="1643063"/>
            <a:ext cx="357187" cy="177800"/>
          </a:xfrm>
          <a:prstGeom prst="line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8455" name="Прямая соединительная линия 118"/>
          <p:cNvCxnSpPr>
            <a:cxnSpLocks noChangeShapeType="1"/>
            <a:stCxn id="100" idx="3"/>
          </p:cNvCxnSpPr>
          <p:nvPr/>
        </p:nvCxnSpPr>
        <p:spPr bwMode="auto">
          <a:xfrm>
            <a:off x="5500688" y="2392363"/>
            <a:ext cx="428625" cy="107950"/>
          </a:xfrm>
          <a:prstGeom prst="line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8456" name="Прямая соединительная линия 123"/>
          <p:cNvCxnSpPr>
            <a:cxnSpLocks noChangeShapeType="1"/>
          </p:cNvCxnSpPr>
          <p:nvPr/>
        </p:nvCxnSpPr>
        <p:spPr bwMode="auto">
          <a:xfrm>
            <a:off x="2643188" y="2500313"/>
            <a:ext cx="357187" cy="285750"/>
          </a:xfrm>
          <a:prstGeom prst="line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8457" name="Прямая соединительная линия 125"/>
          <p:cNvCxnSpPr>
            <a:cxnSpLocks noChangeShapeType="1"/>
            <a:stCxn id="91" idx="2"/>
          </p:cNvCxnSpPr>
          <p:nvPr/>
        </p:nvCxnSpPr>
        <p:spPr bwMode="auto">
          <a:xfrm rot="5400000">
            <a:off x="7179469" y="2536032"/>
            <a:ext cx="142875" cy="357187"/>
          </a:xfrm>
          <a:prstGeom prst="line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21" name="Прямоугольник 120"/>
          <p:cNvSpPr/>
          <p:nvPr/>
        </p:nvSpPr>
        <p:spPr>
          <a:xfrm>
            <a:off x="0" y="6429396"/>
            <a:ext cx="64291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№</a:t>
            </a:r>
            <a:r>
              <a:rPr lang="en-US" sz="1600" dirty="0" smtClean="0">
                <a:solidFill>
                  <a:schemeClr val="tx1"/>
                </a:solidFill>
              </a:rPr>
              <a:t>4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41928" y="185351"/>
            <a:ext cx="1145696" cy="36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Тема 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337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53400" y="6453336"/>
            <a:ext cx="990600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 7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9552" y="764704"/>
            <a:ext cx="8064896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Каждый из моделируемых объектов являются элементами целостной многокомпонентной модели иноязычного образования с возможностью структурирования всех её компонентов в представленности в единой системной взаимосвязи и взаимозависимости.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этом заключается эффективность и исследовательская  прогнозно-перспективная результативность, заложенная в моделировании как инструмента преобразования объекта.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970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53400" y="6453336"/>
            <a:ext cx="990600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8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869" y="167045"/>
            <a:ext cx="87582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Моделирование предметного содержания иноязычного образования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12278" y="459434"/>
            <a:ext cx="8316416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одним из принципов моделирования в изучении больших систем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является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выделение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элементов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системы как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исследования, который в миниатюре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отражает общие характеристики, связи, структуру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функцию, назначения, содержание и т.д. исследуемого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сложноорганизованного объекта.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моделировании предметного содержания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иноязычного образования может быть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такой единичный акт общения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рамках отдельно взятой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ситуации общения,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способный отражать все характеристики целостного процесса коммуникации как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инвариантный образец речевого общения.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воспроизводстве объекта-оригинала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ситуация общения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 ситуации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направлена на отражение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мотивационной,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содержательной,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организационной, процессуально-функциональной,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результативной и других параметров реального общения, чему способствует компонентный состав и функции компонентов ситуации: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социальные роли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коммуникантов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мотивы и коммуникативные намерения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коммуникантов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коммуникативные потребности и предмет общения.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условия (среда, место межличностных взаимоотношения партнеров по общению, обстоятельства) в которых осуществляется общение.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157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351224" y="2799150"/>
            <a:ext cx="217488" cy="305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571472" y="69850"/>
            <a:ext cx="77380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1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</a:rPr>
              <a:t>МОДЕЛИРОВАНИЕ ПРЕДМЕТНОГО СОДЕРЖАНИЯ ИНОЯЗЫЧНОГО ОБРАЗОВАНИЯ</a:t>
            </a:r>
          </a:p>
        </p:txBody>
      </p:sp>
      <p:sp>
        <p:nvSpPr>
          <p:cNvPr id="81923" name="Oval 3"/>
          <p:cNvSpPr>
            <a:spLocks noChangeArrowheads="1"/>
          </p:cNvSpPr>
          <p:nvPr/>
        </p:nvSpPr>
        <p:spPr bwMode="auto">
          <a:xfrm>
            <a:off x="323850" y="1285859"/>
            <a:ext cx="2160588" cy="1603391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dirty="0">
                <a:solidFill>
                  <a:schemeClr val="bg2"/>
                </a:solidFill>
                <a:latin typeface="Tahoma" pitchFamily="34" charset="0"/>
              </a:rPr>
              <a:t>Межкультурная</a:t>
            </a:r>
          </a:p>
          <a:p>
            <a:pPr algn="ctr" eaLnBrk="1" hangingPunct="1"/>
            <a:r>
              <a:rPr lang="ru-RU" dirty="0">
                <a:solidFill>
                  <a:schemeClr val="bg2"/>
                </a:solidFill>
                <a:latin typeface="Tahoma" pitchFamily="34" charset="0"/>
              </a:rPr>
              <a:t>коммуникация</a:t>
            </a:r>
          </a:p>
        </p:txBody>
      </p:sp>
      <p:sp>
        <p:nvSpPr>
          <p:cNvPr id="81924" name="AutoShape 4"/>
          <p:cNvSpPr>
            <a:spLocks noChangeArrowheads="1"/>
          </p:cNvSpPr>
          <p:nvPr/>
        </p:nvSpPr>
        <p:spPr bwMode="auto">
          <a:xfrm rot="-745155">
            <a:off x="2987675" y="1412875"/>
            <a:ext cx="863600" cy="6477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25" name="AutoShape 5"/>
          <p:cNvSpPr>
            <a:spLocks noChangeArrowheads="1"/>
          </p:cNvSpPr>
          <p:nvPr/>
        </p:nvSpPr>
        <p:spPr bwMode="auto">
          <a:xfrm rot="1163604">
            <a:off x="2771775" y="2565400"/>
            <a:ext cx="863600" cy="6477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81926" name="Rectangle 6"/>
          <p:cNvSpPr>
            <a:spLocks noChangeArrowheads="1"/>
          </p:cNvSpPr>
          <p:nvPr/>
        </p:nvSpPr>
        <p:spPr bwMode="auto">
          <a:xfrm>
            <a:off x="3995738" y="1285860"/>
            <a:ext cx="4679950" cy="84774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1600" b="1" dirty="0">
                <a:solidFill>
                  <a:srgbClr val="FF0000"/>
                </a:solidFill>
                <a:latin typeface="Tahoma" pitchFamily="34" charset="0"/>
              </a:rPr>
              <a:t>ЕДИНИЧНЫЙ АКТ </a:t>
            </a:r>
            <a:r>
              <a:rPr lang="ru-RU" sz="1600" b="1" dirty="0" smtClean="0">
                <a:solidFill>
                  <a:srgbClr val="FF0000"/>
                </a:solidFill>
                <a:latin typeface="Tahoma" pitchFamily="34" charset="0"/>
              </a:rPr>
              <a:t>ОБЩЕНИЯ - СИТУАЦИЯ</a:t>
            </a:r>
            <a:endParaRPr lang="ru-RU" sz="16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sp useBgFill="1">
        <p:nvSpPr>
          <p:cNvPr id="81927" name="Rectangle 7"/>
          <p:cNvSpPr>
            <a:spLocks noChangeArrowheads="1"/>
          </p:cNvSpPr>
          <p:nvPr/>
        </p:nvSpPr>
        <p:spPr bwMode="auto">
          <a:xfrm>
            <a:off x="3995738" y="2636839"/>
            <a:ext cx="4679950" cy="935038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1500" b="1" dirty="0">
                <a:solidFill>
                  <a:srgbClr val="FF0000"/>
                </a:solidFill>
                <a:latin typeface="Tahoma" pitchFamily="34" charset="0"/>
              </a:rPr>
              <a:t>ПРОЦЕССНО-ПРЕДМЕТНОЕ СОДЕРЖАНИЕ</a:t>
            </a:r>
          </a:p>
          <a:p>
            <a:pPr algn="ctr" eaLnBrk="1" hangingPunct="1"/>
            <a:r>
              <a:rPr lang="ru-RU" sz="1500" b="1" dirty="0">
                <a:solidFill>
                  <a:srgbClr val="FF0000"/>
                </a:solidFill>
                <a:latin typeface="Tahoma" pitchFamily="34" charset="0"/>
              </a:rPr>
              <a:t>«ИНОЯЗЫК - ИНОКУЛЬТУРА»</a:t>
            </a: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4221163"/>
            <a:ext cx="457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ru-RU" b="1">
              <a:latin typeface="Tahoma" pitchFamily="34" charset="0"/>
            </a:endParaRPr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4859338" y="4221163"/>
            <a:ext cx="4105275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30" name="Line 10"/>
          <p:cNvSpPr>
            <a:spLocks noChangeShapeType="1"/>
          </p:cNvSpPr>
          <p:nvPr/>
        </p:nvSpPr>
        <p:spPr bwMode="auto">
          <a:xfrm flipH="1">
            <a:off x="4071934" y="3643314"/>
            <a:ext cx="1143008" cy="785817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1" name="Line 11"/>
          <p:cNvSpPr>
            <a:spLocks noChangeShapeType="1"/>
          </p:cNvSpPr>
          <p:nvPr/>
        </p:nvSpPr>
        <p:spPr bwMode="auto">
          <a:xfrm>
            <a:off x="5003800" y="3789363"/>
            <a:ext cx="431800" cy="4318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2" name="WordArt 12"/>
          <p:cNvSpPr>
            <a:spLocks noChangeArrowheads="1" noChangeShapeType="1" noTextEdit="1"/>
          </p:cNvSpPr>
          <p:nvPr/>
        </p:nvSpPr>
        <p:spPr bwMode="auto">
          <a:xfrm>
            <a:off x="468313" y="996936"/>
            <a:ext cx="2016125" cy="50323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ru-RU" sz="2000" kern="1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"/>
                <a:cs typeface="Arial"/>
              </a:rPr>
              <a:t>СИСТЕМА</a:t>
            </a:r>
          </a:p>
        </p:txBody>
      </p:sp>
      <p:sp>
        <p:nvSpPr>
          <p:cNvPr id="81933" name="Text Box 13"/>
          <p:cNvSpPr txBox="1">
            <a:spLocks noChangeArrowheads="1"/>
          </p:cNvSpPr>
          <p:nvPr/>
        </p:nvSpPr>
        <p:spPr bwMode="auto">
          <a:xfrm>
            <a:off x="5462588" y="492125"/>
            <a:ext cx="28729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</a:rPr>
              <a:t>ЭЛЕМЕНТ - ситуация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</a:endParaRPr>
          </a:p>
        </p:txBody>
      </p:sp>
      <p:sp>
        <p:nvSpPr>
          <p:cNvPr id="81934" name="Text Box 14"/>
          <p:cNvSpPr txBox="1">
            <a:spLocks noChangeArrowheads="1"/>
          </p:cNvSpPr>
          <p:nvPr/>
        </p:nvSpPr>
        <p:spPr bwMode="auto">
          <a:xfrm>
            <a:off x="1403350" y="3789363"/>
            <a:ext cx="18197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b="1">
                <a:solidFill>
                  <a:srgbClr val="A50021"/>
                </a:solidFill>
                <a:latin typeface="Tahoma" pitchFamily="34" charset="0"/>
              </a:rPr>
              <a:t>ПРЕДМЕТНОЕ</a:t>
            </a:r>
          </a:p>
        </p:txBody>
      </p:sp>
      <p:sp>
        <p:nvSpPr>
          <p:cNvPr id="81935" name="Text Box 15"/>
          <p:cNvSpPr txBox="1">
            <a:spLocks noChangeArrowheads="1"/>
          </p:cNvSpPr>
          <p:nvPr/>
        </p:nvSpPr>
        <p:spPr bwMode="auto">
          <a:xfrm>
            <a:off x="5894388" y="3860800"/>
            <a:ext cx="24657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b="1" dirty="0">
                <a:solidFill>
                  <a:srgbClr val="A50021"/>
                </a:solidFill>
                <a:latin typeface="Tahoma" pitchFamily="34" charset="0"/>
              </a:rPr>
              <a:t>ПРОЦЕССУАЛЬНОЕ</a:t>
            </a:r>
          </a:p>
        </p:txBody>
      </p:sp>
      <p:sp>
        <p:nvSpPr>
          <p:cNvPr id="81936" name="Oval 16"/>
          <p:cNvSpPr>
            <a:spLocks noChangeArrowheads="1"/>
          </p:cNvSpPr>
          <p:nvPr/>
        </p:nvSpPr>
        <p:spPr bwMode="auto">
          <a:xfrm>
            <a:off x="1765300" y="5013325"/>
            <a:ext cx="935038" cy="6477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b="1">
                <a:solidFill>
                  <a:schemeClr val="bg2">
                    <a:lumMod val="50000"/>
                  </a:schemeClr>
                </a:solidFill>
                <a:latin typeface="Tahoma" pitchFamily="34" charset="0"/>
              </a:rPr>
              <a:t>КЛК</a:t>
            </a:r>
          </a:p>
        </p:txBody>
      </p:sp>
      <p:sp>
        <p:nvSpPr>
          <p:cNvPr id="81937" name="AutoShape 17"/>
          <p:cNvSpPr>
            <a:spLocks noChangeArrowheads="1"/>
          </p:cNvSpPr>
          <p:nvPr/>
        </p:nvSpPr>
        <p:spPr bwMode="auto">
          <a:xfrm>
            <a:off x="107950" y="4654550"/>
            <a:ext cx="1512888" cy="1295400"/>
          </a:xfrm>
          <a:prstGeom prst="leftArrow">
            <a:avLst>
              <a:gd name="adj1" fmla="val 50000"/>
              <a:gd name="adj2" fmla="val 29197"/>
            </a:avLst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1200" b="1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</a:rPr>
              <a:t>тематико-</a:t>
            </a:r>
          </a:p>
          <a:p>
            <a:pPr algn="ctr" eaLnBrk="1" hangingPunct="1"/>
            <a:r>
              <a:rPr lang="ru-RU" sz="1200" b="1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</a:rPr>
              <a:t>текстовое</a:t>
            </a:r>
          </a:p>
          <a:p>
            <a:pPr algn="ctr" eaLnBrk="1" hangingPunct="1"/>
            <a:r>
              <a:rPr lang="ru-RU" sz="1200" b="1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</a:rPr>
              <a:t>единство</a:t>
            </a:r>
          </a:p>
        </p:txBody>
      </p:sp>
      <p:sp>
        <p:nvSpPr>
          <p:cNvPr id="81938" name="AutoShape 18"/>
          <p:cNvSpPr>
            <a:spLocks noChangeArrowheads="1"/>
          </p:cNvSpPr>
          <p:nvPr/>
        </p:nvSpPr>
        <p:spPr bwMode="auto">
          <a:xfrm>
            <a:off x="2916238" y="4651375"/>
            <a:ext cx="1511300" cy="1298575"/>
          </a:xfrm>
          <a:prstGeom prst="rightArrow">
            <a:avLst>
              <a:gd name="adj1" fmla="val 50000"/>
              <a:gd name="adj2" fmla="val 29095"/>
            </a:avLst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1200" b="1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</a:rPr>
              <a:t>тематический</a:t>
            </a:r>
          </a:p>
          <a:p>
            <a:pPr algn="ctr" eaLnBrk="1" hangingPunct="1"/>
            <a:r>
              <a:rPr lang="ru-RU" sz="1200" b="1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</a:rPr>
              <a:t>комплекс</a:t>
            </a:r>
          </a:p>
        </p:txBody>
      </p:sp>
      <p:sp>
        <p:nvSpPr>
          <p:cNvPr id="81939" name="AutoShape 19"/>
          <p:cNvSpPr>
            <a:spLocks noChangeArrowheads="1"/>
          </p:cNvSpPr>
          <p:nvPr/>
        </p:nvSpPr>
        <p:spPr bwMode="auto">
          <a:xfrm>
            <a:off x="1116013" y="5732463"/>
            <a:ext cx="2303462" cy="865187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1200" b="1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</a:rPr>
              <a:t>ситуативно-</a:t>
            </a:r>
          </a:p>
          <a:p>
            <a:pPr algn="ctr" eaLnBrk="1" hangingPunct="1"/>
            <a:r>
              <a:rPr lang="ru-RU" sz="1200" b="1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</a:rPr>
              <a:t>тематический</a:t>
            </a:r>
          </a:p>
          <a:p>
            <a:pPr algn="ctr" eaLnBrk="1" hangingPunct="1"/>
            <a:r>
              <a:rPr lang="ru-RU" sz="1200" b="1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</a:rPr>
              <a:t>блок</a:t>
            </a:r>
          </a:p>
        </p:txBody>
      </p:sp>
      <p:sp>
        <p:nvSpPr>
          <p:cNvPr id="81940" name="AutoShape 20"/>
          <p:cNvSpPr>
            <a:spLocks noChangeArrowheads="1"/>
          </p:cNvSpPr>
          <p:nvPr/>
        </p:nvSpPr>
        <p:spPr bwMode="auto">
          <a:xfrm>
            <a:off x="1116013" y="4149725"/>
            <a:ext cx="2519362" cy="792163"/>
          </a:xfrm>
          <a:prstGeom prst="up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</a:rPr>
              <a:t>коммуникативно-</a:t>
            </a:r>
          </a:p>
          <a:p>
            <a:pPr algn="ctr" eaLnBrk="1" hangingPunct="1"/>
            <a:r>
              <a:rPr lang="ru-RU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</a:rPr>
              <a:t>функциональный</a:t>
            </a:r>
          </a:p>
          <a:p>
            <a:pPr algn="ctr" eaLnBrk="1" hangingPunct="1"/>
            <a:r>
              <a:rPr lang="ru-RU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</a:rPr>
              <a:t>блок</a:t>
            </a:r>
          </a:p>
        </p:txBody>
      </p:sp>
      <p:sp>
        <p:nvSpPr>
          <p:cNvPr id="81941" name="Oval 21"/>
          <p:cNvSpPr>
            <a:spLocks noChangeArrowheads="1"/>
          </p:cNvSpPr>
          <p:nvPr/>
        </p:nvSpPr>
        <p:spPr bwMode="auto">
          <a:xfrm>
            <a:off x="5076825" y="4581525"/>
            <a:ext cx="3671888" cy="18002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99CC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перечень коммуникативных сфер,</a:t>
            </a:r>
          </a:p>
          <a:p>
            <a:pPr algn="ctr" eaLnBrk="1" hangingPunct="1"/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 состав тем общения, </a:t>
            </a:r>
          </a:p>
          <a:p>
            <a:pPr algn="ctr" eaLnBrk="1" hangingPunct="1"/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состав тематико-текстовых единств, </a:t>
            </a:r>
          </a:p>
          <a:p>
            <a:pPr algn="ctr" eaLnBrk="1" hangingPunct="1"/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коммуникативные задачи, </a:t>
            </a:r>
          </a:p>
          <a:p>
            <a:pPr algn="ctr" eaLnBrk="1" hangingPunct="1"/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упражнения, проблемы для общения, </a:t>
            </a:r>
          </a:p>
          <a:p>
            <a:pPr algn="ctr" eaLnBrk="1" hangingPunct="1"/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набор типизированных ситуаций,</a:t>
            </a:r>
          </a:p>
          <a:p>
            <a:pPr algn="ctr" eaLnBrk="1" hangingPunct="1"/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latin typeface="Tahoma" pitchFamily="34" charset="0"/>
              </a:rPr>
              <a:t>креативные</a:t>
            </a:r>
            <a:r>
              <a:rPr lang="ru-RU" sz="1200" b="1" dirty="0">
                <a:solidFill>
                  <a:srgbClr val="FF0000"/>
                </a:solidFill>
                <a:latin typeface="Tahoma" pitchFamily="34" charset="0"/>
              </a:rPr>
              <a:t> эссе и.д.</a:t>
            </a:r>
            <a:r>
              <a:rPr lang="ru-RU" sz="1200" dirty="0">
                <a:solidFill>
                  <a:srgbClr val="FF0000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81942" name="WordArt 22"/>
          <p:cNvSpPr>
            <a:spLocks noChangeArrowheads="1" noChangeShapeType="1" noTextEdit="1"/>
          </p:cNvSpPr>
          <p:nvPr/>
        </p:nvSpPr>
        <p:spPr bwMode="auto">
          <a:xfrm>
            <a:off x="5426075" y="4365625"/>
            <a:ext cx="2962275" cy="2571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коммуникативный комплекс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850" y="3104358"/>
            <a:ext cx="2592388" cy="756442"/>
          </a:xfrm>
          <a:prstGeom prst="rect">
            <a:avLst/>
          </a:prstGeom>
          <a:gradFill>
            <a:gsLst>
              <a:gs pos="96000">
                <a:srgbClr val="FFFF00"/>
              </a:gs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КОГНИТИВНО-ЛИНГВОКУЛЬТУРОЛОГИЧЕСКИЙ КОМПЛЕКС - </a:t>
            </a:r>
            <a:r>
              <a:rPr lang="ru-RU" sz="1400" b="1" dirty="0" smtClean="0">
                <a:solidFill>
                  <a:schemeClr val="tx1"/>
                </a:solidFill>
              </a:rPr>
              <a:t>КЛК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309488" y="6454786"/>
            <a:ext cx="858988" cy="403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№</a:t>
            </a:r>
            <a:r>
              <a:rPr lang="en-US" sz="1600" dirty="0" smtClean="0">
                <a:solidFill>
                  <a:schemeClr val="tx1"/>
                </a:solidFill>
              </a:rPr>
              <a:t>5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-30915" y="377627"/>
            <a:ext cx="1145696" cy="36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Тема 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8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73898" y="260648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Методологический базис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модульного структурирования образовательных программ и сущность модульной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(МП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обучения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484784"/>
            <a:ext cx="87129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Базовые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принципы МП: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системное структурирование знаний в модули-блоки содержания как всей программы, так и отдельных дисциплин;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модульный подход как системно-целевая направленность учебной программы, где каждый модуль – целостно-детерминированный элемент учебной программы отдельной дисциплины;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интегрированность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целесодержательной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направленности всего комплекса учебных занятий в рамках отдельно-взятого модуля и согласованность между ними;</a:t>
            </a:r>
          </a:p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модульными программами: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системного, развивающего,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целедетерминированного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творчески-ориентированного,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прагматичсеки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-базируемого, поэлементно-и-целостно организационно-контролируемого процесса образования и его результативности.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конкретно-компетентностная направленность каждого модуля на определенный результат;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обеспечение содержательно-образовательного единства в рамках модульной программы возможно как по вертикали, так и по горизонтали.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153400" y="6453336"/>
            <a:ext cx="990600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9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65686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64096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Сущность модульного обучения –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структурирование контента в самостоятельные содержательно-методические блоки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модули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как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целезаданные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вариативные блоки содержания образования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327413"/>
            <a:ext cx="853294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Методологический базис модульной программы (МП) обучения: принципы, методика, модель разработки модульной образовательной программы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Построение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модульно-образовательной программы (МОП) требует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глубокое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междисциплинарное исследование содержания образовательных программ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для выделения значимо-базовых составляющих содержания для их выделения в самостоятельные модули – блоки;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выделение таких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учебных модулей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как стержневого базиса учебных программ;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заложенный потенциал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МОПов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служит основой для возможных вариантов образовательных траекторий для обучаемых в их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профессии;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закладывают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возможности не только качественного обновления профессионального образования, но и потребность в развитии информационно-обучающем, материально-техническом, образовательно-управленческом, технологически – инновационном обновлении учебного процесса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Модуль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включать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несколько дисциплин и объем одного модуля может составлять 8 и более кредитов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ECTS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имеют возможность включать все составляющие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профподготовки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(практику, дополнительные варианты программ, проблемы и тематики дипломных и магистерских диссертационных исследований, вариативных подпрограмм и т.д.), которые являясь составляющими единой модульной программы, могут относиться и к другим модулям.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153400" y="6453336"/>
            <a:ext cx="990600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№10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8118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53400" y="6453336"/>
            <a:ext cx="990600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11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98713" y="155263"/>
            <a:ext cx="864096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 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модульные дескрипторы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определяют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обучения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эффективность результатов обучения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соответствующий состав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компетенций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формируемые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комплексной организацией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материала как подхода с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модульным структурированием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образовательных программ и его производных –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учебные планы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всего образования и составляющих его дисциплин.</a:t>
            </a:r>
            <a:r>
              <a:rPr lang="en-US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71450" indent="-17145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</a:t>
            </a: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обучения</a:t>
            </a:r>
            <a:r>
              <a:rPr lang="ru-RU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зависимости от уровня обучения, в рамках разработанных </a:t>
            </a: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модульных образовательных программ</a:t>
            </a:r>
            <a:r>
              <a:rPr lang="ru-RU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выделяются по этапному набору результатов и процессу обучения: а) понимание – аккумуляция знаний; б) выработка навыков – умений как </a:t>
            </a: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первичный этап</a:t>
            </a:r>
            <a:r>
              <a:rPr lang="ru-RU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проекции знаний в </a:t>
            </a: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прагматическую</a:t>
            </a:r>
            <a:r>
              <a:rPr lang="ru-RU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плоскость формирования </a:t>
            </a: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суждений,</a:t>
            </a:r>
            <a:r>
              <a:rPr lang="ru-RU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выводов, аналитических умений         </a:t>
            </a: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интерактивные способности</a:t>
            </a:r>
            <a:r>
              <a:rPr lang="ru-RU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коммуникативно-</a:t>
            </a: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полемические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компетенции</a:t>
            </a:r>
            <a:r>
              <a:rPr lang="en-US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профессиональные компетенции.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851920" y="2780928"/>
            <a:ext cx="2857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23528" y="3284984"/>
            <a:ext cx="864096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Образовательная программа с модульным планированием, также как и дисциплины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состоят из инвариантной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(обязательной) части,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вариативной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(элективной) части – по рыночному спросу труда, потребностям, стоящим на очереди дня, что соответственно, позволяет выделять 3 группы учебных дисциплин: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группа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обязательные дисциплины (в строго заданной последовательности);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группа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обязательные дисциплины, изучаемые в произвольной последовательности;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группа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дисциплины по выбору, изучаемые в любом академическом периоде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Модули подразделяются на виды: 1) общие модули (ООД); 2) базовые дисциплины – формирующие базовые компетенции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социо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-этические, культурные, экономические, организационно-управленческие компетенции; 3) модули специальности – профилирующих дисциплин (ПД).</a:t>
            </a:r>
          </a:p>
        </p:txBody>
      </p:sp>
    </p:spTree>
    <p:extLst>
      <p:ext uri="{BB962C8B-B14F-4D97-AF65-F5344CB8AC3E}">
        <p14:creationId xmlns:p14="http://schemas.microsoft.com/office/powerpoint/2010/main" val="493749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828092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VII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Учебный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построенный по модульному принципу,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представляет собой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модель содержания образования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состоящий из модулей: общих, специальностей, дополнительных и междисциплинарных, которые структурируются на дисциплины циклов ООД, БД, ПД, дополнительного обучения, и включают дисциплины обязательного компонента и компонента по выбору.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По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завершении изучения модуля итоговый контроль проводится в форме комплексного экзамена по модулю, либо по каждому компоненту - учебной дисциплине самостоятельный экзамен.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353529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образовательной программы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рамках видов модулей с указанием в разрезе каждого модуля формируемые компетенций, объем в казахстанских кредитах и в кредитах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ECTS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период изучения, компоненты модуля (код и название составляющих модуля (дисциплин, практик и т.п.), циклы дисциплин ООД, БД, ПД, принадлежность обязательному компоненту или компоненту по выбору, количество кредитов и форма контроля относительной каждой составляющей модуля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сводная таблица, отражающая объем освоенных кредитов в разрезе модулей образовательной программы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При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модульном построении учебной дисциплины ее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программа структурируется 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модули (подмодули, разделы), направленные на приобретение обучающимися необходимых знаний, умений, навыков и компетенций.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При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этом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модульная программа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учебной дисциплины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отражает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аудиторную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так 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самостоятельную работу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обучающихся и призвана освободить преподавателя от чисто информационных функций.</a:t>
            </a: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Модульная учебная программа включает в себя: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 перечень целей и задач учебной дисциплины;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 требования к подготовленности (компетенциям) обучающихся «на входе» и по окончании освоения дисциплины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пререквизиты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постреквизиты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153400" y="6525344"/>
            <a:ext cx="990600" cy="33265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</a:t>
            </a:r>
            <a:r>
              <a:rPr lang="en-US" sz="12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2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10206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Компоненты МП: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название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образовательной программы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Определенный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уровень образовательной программы: (бакалавриат/магистратура/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докторантура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3) паспорт образовательной программы, а также ключевые компетенции, которыми должны овладеть выпускники образовательные программы: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в области родного языка; 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в области иностранных языков;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фундаментальная,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математическая, естественнонаучная 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техническая, экономическая и др.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подготовка; 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компьютерная; 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учебная;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социальная (межличностная, межкультурная, гражданская); 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предпринимательская, экономическая;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культурная, а также дополнительные способности - критическое мышление, креативность (творчество), инновационное измерение, активная жизненная позиция);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706815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характеристики каждого модуля дисциплины (перечень модульных единиц, то есть тем с их кратким содержанием, планы семинарских и лабораторно-практических занятий, темы и вопросы самостоятельной работы студентов, в том числе, под руководством преподавателя, график выполнения и сдачи заданий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краткую организационно-методическую характеристику (основные формы и методы обучения и контроля учебных достижений, требования преподавателя, политика и процедуры курса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систему оценки результатов учебных достижений обучающихся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образовательные программы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включаются междисциплинарные модули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состоящие из самостоятельных учебных модулей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(подмодулей, разделов, тем), направленные на формирование общеобразовательных или дополнительных компетенций. При этом в случае единства целей несколько дисциплин могут объединяться в один модуль.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153400" y="6525344"/>
            <a:ext cx="990600" cy="33265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13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09798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40352" y="6472030"/>
            <a:ext cx="15383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№14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5" y="7593330"/>
            <a:ext cx="990600" cy="2857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№10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5" y="8458200"/>
            <a:ext cx="990600" cy="2857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Табл.№7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520" y="500938"/>
            <a:ext cx="601216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Компетентностная модель: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11856" y="1340768"/>
            <a:ext cx="8388424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управленчески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оперативна и организационно-целостна тем, что управляется единым по структуре и компонентному составу учебным модулем, состоящим из: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профконцепта каждой специальности, определяющей состав предметных областей содержания специальности, с включением усвоения профессионального метаязыка;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состава дисциплин, отражающих каждую предметную область специальности;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трудоемкости в кредитах по усвоению дисциплин;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оценки и измерения трудозатрат обучающихся на эти предметные области.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61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53400" y="6453336"/>
            <a:ext cx="990600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№1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34344" y="106740"/>
            <a:ext cx="8621404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 Моделирование как теоретический метод научного познания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196752"/>
            <a:ext cx="8387052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трактовки и характеристики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моделирования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метода научного познания: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моделирование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теория подобия, основанная на наличии соответствия между оригиналом и аналогом;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цель моделирования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создать, отражающий все свойства оригинала, аналог;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функция моделирования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создать искусственный конструкт для исследования;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225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Скругленный прямоугольник 202"/>
          <p:cNvSpPr/>
          <p:nvPr/>
        </p:nvSpPr>
        <p:spPr>
          <a:xfrm>
            <a:off x="1142976" y="642918"/>
            <a:ext cx="7715304" cy="1357322"/>
          </a:xfrm>
          <a:prstGeom prst="roundRect">
            <a:avLst/>
          </a:prstGeom>
          <a:solidFill>
            <a:schemeClr val="bg1">
              <a:lumMod val="75000"/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1000100" y="-24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КОМПЕТЕНТНОСТНОЕ МОДЕЛИРОВАНИЕ СПЕЦИАЛЬНОСТИ 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131" name="Группа 130"/>
          <p:cNvGrpSpPr/>
          <p:nvPr/>
        </p:nvGrpSpPr>
        <p:grpSpPr>
          <a:xfrm>
            <a:off x="1357290" y="357166"/>
            <a:ext cx="7500990" cy="1000745"/>
            <a:chOff x="-31" y="357166"/>
            <a:chExt cx="9144032" cy="1000745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731054" y="357166"/>
              <a:ext cx="5568107" cy="319090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/>
                <a:t>ПРОФЕССИОНАЛЬНАЯ КОМПЕТЕНЦИЯ</a:t>
              </a:r>
              <a:endParaRPr lang="ru-RU" sz="1100" b="1" dirty="0"/>
            </a:p>
          </p:txBody>
        </p:sp>
        <p:sp>
          <p:nvSpPr>
            <p:cNvPr id="10" name="Овал 9"/>
            <p:cNvSpPr/>
            <p:nvPr/>
          </p:nvSpPr>
          <p:spPr>
            <a:xfrm>
              <a:off x="-31" y="799107"/>
              <a:ext cx="2071670" cy="554546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 err="1" smtClean="0">
                  <a:solidFill>
                    <a:srgbClr val="002060"/>
                  </a:solidFill>
                </a:rPr>
                <a:t>Межкультурно-коммуникативная</a:t>
              </a:r>
              <a:r>
                <a:rPr lang="ru-RU" sz="900" dirty="0" smtClean="0">
                  <a:solidFill>
                    <a:srgbClr val="002060"/>
                  </a:solidFill>
                </a:rPr>
                <a:t> компетенция</a:t>
              </a:r>
              <a:endParaRPr lang="ru-RU" sz="900" dirty="0">
                <a:solidFill>
                  <a:srgbClr val="002060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2428861" y="785794"/>
              <a:ext cx="2071670" cy="57150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 smtClean="0">
                  <a:solidFill>
                    <a:srgbClr val="002060"/>
                  </a:solidFill>
                </a:rPr>
                <a:t>Профессионально-ориентированная компетенция</a:t>
              </a:r>
              <a:endParaRPr lang="ru-RU" sz="900" dirty="0">
                <a:solidFill>
                  <a:srgbClr val="002060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4857753" y="786407"/>
              <a:ext cx="1933528" cy="571504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 smtClean="0">
                  <a:solidFill>
                    <a:srgbClr val="002060"/>
                  </a:solidFill>
                </a:rPr>
                <a:t>Профессионально-базируемая компетенция</a:t>
              </a:r>
              <a:endParaRPr lang="ru-RU" sz="900" dirty="0">
                <a:solidFill>
                  <a:srgbClr val="002060"/>
                </a:solidFill>
              </a:endParaRPr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072331" y="785794"/>
              <a:ext cx="2071670" cy="571504"/>
            </a:xfrm>
            <a:prstGeom prst="ellipse">
              <a:avLst/>
            </a:prstGeom>
            <a:solidFill>
              <a:srgbClr val="FFC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 err="1" smtClean="0">
                  <a:solidFill>
                    <a:srgbClr val="FF0000"/>
                  </a:solidFill>
                </a:rPr>
                <a:t>Профессионально-идентифицирующаякомпетенция</a:t>
              </a:r>
              <a:endParaRPr lang="ru-RU" sz="900" dirty="0">
                <a:solidFill>
                  <a:srgbClr val="FF0000"/>
                </a:solidFill>
              </a:endParaRPr>
            </a:p>
          </p:txBody>
        </p:sp>
        <p:cxnSp>
          <p:nvCxnSpPr>
            <p:cNvPr id="115" name="Прямая со стрелкой 114"/>
            <p:cNvCxnSpPr>
              <a:stCxn id="4" idx="2"/>
            </p:cNvCxnSpPr>
            <p:nvPr/>
          </p:nvCxnSpPr>
          <p:spPr>
            <a:xfrm rot="5400000">
              <a:off x="3060025" y="-597851"/>
              <a:ext cx="180976" cy="27291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Прямая со стрелкой 116"/>
            <p:cNvCxnSpPr>
              <a:endCxn id="11" idx="7"/>
            </p:cNvCxnSpPr>
            <p:nvPr/>
          </p:nvCxnSpPr>
          <p:spPr>
            <a:xfrm rot="10800000" flipV="1">
              <a:off x="4197142" y="714355"/>
              <a:ext cx="374858" cy="1551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Прямая со стрелкой 125"/>
            <p:cNvCxnSpPr/>
            <p:nvPr/>
          </p:nvCxnSpPr>
          <p:spPr>
            <a:xfrm>
              <a:off x="4572000" y="714356"/>
              <a:ext cx="428628" cy="1428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я со стрелкой 129"/>
            <p:cNvCxnSpPr/>
            <p:nvPr/>
          </p:nvCxnSpPr>
          <p:spPr>
            <a:xfrm>
              <a:off x="4643438" y="642918"/>
              <a:ext cx="2786082" cy="1428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Блок-схема: сохраненные данные 134"/>
          <p:cNvSpPr/>
          <p:nvPr/>
        </p:nvSpPr>
        <p:spPr>
          <a:xfrm>
            <a:off x="99302" y="686460"/>
            <a:ext cx="1143008" cy="1285884"/>
          </a:xfrm>
          <a:prstGeom prst="flowChartOnlineStorag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ЦЕЛЕ</a:t>
            </a:r>
            <a:endParaRPr lang="en-US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ВОЙ БЛОК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Скругленный прямоугольник 135"/>
          <p:cNvSpPr/>
          <p:nvPr/>
        </p:nvSpPr>
        <p:spPr>
          <a:xfrm>
            <a:off x="1500166" y="1428736"/>
            <a:ext cx="1500198" cy="500066"/>
          </a:xfrm>
          <a:prstGeom prst="roundRect">
            <a:avLst/>
          </a:prstGeom>
          <a:solidFill>
            <a:schemeClr val="accent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Дисциплины рабочего учебного плана</a:t>
            </a:r>
            <a:endParaRPr lang="ru-RU" sz="1200" b="1" dirty="0"/>
          </a:p>
        </p:txBody>
      </p:sp>
      <p:sp>
        <p:nvSpPr>
          <p:cNvPr id="138" name="Скругленный прямоугольник 137"/>
          <p:cNvSpPr/>
          <p:nvPr/>
        </p:nvSpPr>
        <p:spPr>
          <a:xfrm>
            <a:off x="3428992" y="1500174"/>
            <a:ext cx="1500198" cy="428628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/>
              <a:t>Общеобразов</a:t>
            </a:r>
            <a:r>
              <a:rPr lang="ru-RU" sz="1200" b="1" dirty="0" smtClean="0"/>
              <a:t>.</a:t>
            </a:r>
          </a:p>
          <a:p>
            <a:pPr algn="ctr"/>
            <a:r>
              <a:rPr lang="ru-RU" sz="1200" b="1" dirty="0" smtClean="0"/>
              <a:t>дисциплины</a:t>
            </a:r>
            <a:endParaRPr lang="ru-RU" sz="1200" b="1" dirty="0"/>
          </a:p>
        </p:txBody>
      </p:sp>
      <p:sp>
        <p:nvSpPr>
          <p:cNvPr id="139" name="Скругленный прямоугольник 138"/>
          <p:cNvSpPr/>
          <p:nvPr/>
        </p:nvSpPr>
        <p:spPr>
          <a:xfrm>
            <a:off x="5357818" y="1500174"/>
            <a:ext cx="1500198" cy="4286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/>
          </a:p>
          <a:p>
            <a:pPr algn="ctr"/>
            <a:r>
              <a:rPr lang="ru-RU" sz="1200" b="1" dirty="0" smtClean="0"/>
              <a:t>Базовые дисциплины</a:t>
            </a:r>
          </a:p>
          <a:p>
            <a:pPr algn="ctr"/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140" name="Скругленный прямоугольник 139"/>
          <p:cNvSpPr/>
          <p:nvPr/>
        </p:nvSpPr>
        <p:spPr>
          <a:xfrm>
            <a:off x="7286644" y="1500174"/>
            <a:ext cx="1500198" cy="428628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Профилирующие дисциплины</a:t>
            </a:r>
          </a:p>
          <a:p>
            <a:pPr algn="ctr"/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43" name="Блок-схема: сохраненные данные 142"/>
          <p:cNvSpPr/>
          <p:nvPr/>
        </p:nvSpPr>
        <p:spPr>
          <a:xfrm>
            <a:off x="55179" y="2186658"/>
            <a:ext cx="1245187" cy="1285884"/>
          </a:xfrm>
          <a:prstGeom prst="flowChartOnlineStorag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СОДЕРЖАТЕЛЬ</a:t>
            </a:r>
            <a:endParaRPr lang="en-US" sz="1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НЫЙ БЛОК</a:t>
            </a:r>
            <a:endParaRPr lang="ru-RU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Скругленный прямоугольник 148"/>
          <p:cNvSpPr/>
          <p:nvPr/>
        </p:nvSpPr>
        <p:spPr>
          <a:xfrm>
            <a:off x="1214414" y="2143116"/>
            <a:ext cx="7715304" cy="1357322"/>
          </a:xfrm>
          <a:prstGeom prst="roundRect">
            <a:avLst/>
          </a:prstGeom>
          <a:solidFill>
            <a:schemeClr val="bg1">
              <a:lumMod val="75000"/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Скругленный прямоугольник 149"/>
          <p:cNvSpPr/>
          <p:nvPr/>
        </p:nvSpPr>
        <p:spPr>
          <a:xfrm>
            <a:off x="2214546" y="2214554"/>
            <a:ext cx="6072230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ПРОФКОНЦЕПТ КАК ЕДИНИЦА ПРЕДМЕТНОГО СОДЕРЖАНИЯ</a:t>
            </a:r>
            <a:endParaRPr lang="ru-RU" sz="1200" b="1" dirty="0"/>
          </a:p>
        </p:txBody>
      </p:sp>
      <p:sp>
        <p:nvSpPr>
          <p:cNvPr id="151" name="Скругленный прямоугольник 150"/>
          <p:cNvSpPr/>
          <p:nvPr/>
        </p:nvSpPr>
        <p:spPr>
          <a:xfrm>
            <a:off x="1500166" y="2643182"/>
            <a:ext cx="3143272" cy="7143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ПРОФЕССИОНАЛЬНЫЙ МЕТАЯЗЫК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152" name="Скругленный прямоугольник 151"/>
          <p:cNvSpPr/>
          <p:nvPr/>
        </p:nvSpPr>
        <p:spPr>
          <a:xfrm>
            <a:off x="5000628" y="2643182"/>
            <a:ext cx="3714776" cy="714380"/>
          </a:xfrm>
          <a:prstGeom prst="roundRect">
            <a:avLst/>
          </a:prstGeom>
          <a:solidFill>
            <a:schemeClr val="accent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ПРЕДМЕТНО-ПРОФЕССИОНАЛЬНЫЙ КОМПЛЕКС В ОБЛАСТИ ИЗУЧАЕМЫХ ДИСЦИПЛИН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162" name="Блок-схема: сохраненные данные 161"/>
          <p:cNvSpPr/>
          <p:nvPr/>
        </p:nvSpPr>
        <p:spPr>
          <a:xfrm>
            <a:off x="99302" y="3686856"/>
            <a:ext cx="1214446" cy="2000264"/>
          </a:xfrm>
          <a:prstGeom prst="flowChartOnlineStorag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ПРОЦЕССУАЛЬ</a:t>
            </a:r>
            <a:endParaRPr lang="en-US" sz="1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НЫЙ БЛОК</a:t>
            </a:r>
            <a:endParaRPr lang="ru-RU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Скругленный прямоугольник 162"/>
          <p:cNvSpPr/>
          <p:nvPr/>
        </p:nvSpPr>
        <p:spPr>
          <a:xfrm>
            <a:off x="1214414" y="3643314"/>
            <a:ext cx="7715304" cy="2071702"/>
          </a:xfrm>
          <a:prstGeom prst="roundRect">
            <a:avLst/>
          </a:prstGeom>
          <a:solidFill>
            <a:schemeClr val="bg1">
              <a:lumMod val="75000"/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Скругленный прямоугольник 163"/>
          <p:cNvSpPr/>
          <p:nvPr/>
        </p:nvSpPr>
        <p:spPr>
          <a:xfrm>
            <a:off x="2143108" y="3643314"/>
            <a:ext cx="5214974" cy="2143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ИНФОРМАЦИОННО-ТЕХНОЛОГИЧЕСКАЯ СРЕДА</a:t>
            </a:r>
            <a:endParaRPr lang="ru-RU" sz="1200" b="1" dirty="0"/>
          </a:p>
        </p:txBody>
      </p:sp>
      <p:sp>
        <p:nvSpPr>
          <p:cNvPr id="207" name="Rectangle 12"/>
          <p:cNvSpPr>
            <a:spLocks noChangeArrowheads="1"/>
          </p:cNvSpPr>
          <p:nvPr/>
        </p:nvSpPr>
        <p:spPr bwMode="auto">
          <a:xfrm>
            <a:off x="1285852" y="3857628"/>
            <a:ext cx="1214446" cy="642941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lin ang="2700000" scaled="1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sz="1000" b="1" dirty="0">
              <a:solidFill>
                <a:srgbClr val="A50021"/>
              </a:solidFill>
              <a:latin typeface="Tahoma" pitchFamily="34" charset="0"/>
            </a:endParaRPr>
          </a:p>
        </p:txBody>
      </p:sp>
      <p:sp>
        <p:nvSpPr>
          <p:cNvPr id="229" name="Rectangle 20"/>
          <p:cNvSpPr>
            <a:spLocks noChangeArrowheads="1"/>
          </p:cNvSpPr>
          <p:nvPr/>
        </p:nvSpPr>
        <p:spPr bwMode="auto">
          <a:xfrm>
            <a:off x="1214414" y="3929066"/>
            <a:ext cx="1403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336600"/>
                </a:solidFill>
              </a:rPr>
              <a:t>анализ ключевого</a:t>
            </a:r>
          </a:p>
          <a:p>
            <a:pPr algn="ctr"/>
            <a:r>
              <a:rPr lang="ru-RU" sz="1200" b="1" dirty="0" smtClean="0">
                <a:solidFill>
                  <a:srgbClr val="336600"/>
                </a:solidFill>
              </a:rPr>
              <a:t> </a:t>
            </a:r>
            <a:r>
              <a:rPr lang="ru-RU" sz="1200" b="1" dirty="0">
                <a:solidFill>
                  <a:srgbClr val="336600"/>
                </a:solidFill>
              </a:rPr>
              <a:t>информанта</a:t>
            </a:r>
          </a:p>
        </p:txBody>
      </p:sp>
      <p:sp>
        <p:nvSpPr>
          <p:cNvPr id="245" name="Rectangle 12"/>
          <p:cNvSpPr>
            <a:spLocks noChangeArrowheads="1"/>
          </p:cNvSpPr>
          <p:nvPr/>
        </p:nvSpPr>
        <p:spPr bwMode="auto">
          <a:xfrm>
            <a:off x="2571736" y="3857628"/>
            <a:ext cx="1428760" cy="64294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lin ang="2700000" scaled="1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200" b="1" dirty="0" smtClean="0">
                <a:solidFill>
                  <a:srgbClr val="336600"/>
                </a:solidFill>
              </a:rPr>
              <a:t>метод рефлексии </a:t>
            </a:r>
            <a:endParaRPr lang="ru-RU" sz="1200" b="1" dirty="0">
              <a:solidFill>
                <a:srgbClr val="A50021"/>
              </a:solidFill>
              <a:latin typeface="Tahoma" pitchFamily="34" charset="0"/>
            </a:endParaRPr>
          </a:p>
        </p:txBody>
      </p:sp>
      <p:sp>
        <p:nvSpPr>
          <p:cNvPr id="246" name="Rectangle 12"/>
          <p:cNvSpPr>
            <a:spLocks noChangeArrowheads="1"/>
          </p:cNvSpPr>
          <p:nvPr/>
        </p:nvSpPr>
        <p:spPr bwMode="auto">
          <a:xfrm>
            <a:off x="4071934" y="3857628"/>
            <a:ext cx="1428760" cy="64294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lin ang="2700000" scaled="1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000" b="1" dirty="0" smtClean="0">
                <a:solidFill>
                  <a:srgbClr val="336600"/>
                </a:solidFill>
                <a:latin typeface="Tahoma" pitchFamily="34" charset="0"/>
              </a:rPr>
              <a:t>корпоративное </a:t>
            </a:r>
          </a:p>
          <a:p>
            <a:pPr algn="ctr">
              <a:defRPr/>
            </a:pPr>
            <a:r>
              <a:rPr lang="ru-RU" sz="1000" b="1" dirty="0" smtClean="0">
                <a:solidFill>
                  <a:srgbClr val="336600"/>
                </a:solidFill>
                <a:latin typeface="Tahoma" pitchFamily="34" charset="0"/>
              </a:rPr>
              <a:t>обучение</a:t>
            </a:r>
            <a:endParaRPr lang="ru-RU" sz="1000" b="1" dirty="0">
              <a:solidFill>
                <a:srgbClr val="A50021"/>
              </a:solidFill>
              <a:latin typeface="Tahoma" pitchFamily="34" charset="0"/>
            </a:endParaRPr>
          </a:p>
        </p:txBody>
      </p:sp>
      <p:sp>
        <p:nvSpPr>
          <p:cNvPr id="247" name="Rectangle 12"/>
          <p:cNvSpPr>
            <a:spLocks noChangeArrowheads="1"/>
          </p:cNvSpPr>
          <p:nvPr/>
        </p:nvSpPr>
        <p:spPr bwMode="auto">
          <a:xfrm>
            <a:off x="5572132" y="3857628"/>
            <a:ext cx="1428760" cy="64294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lin ang="2700000" scaled="1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ru-RU" sz="1200" b="1" dirty="0">
              <a:solidFill>
                <a:srgbClr val="A50021"/>
              </a:solidFill>
              <a:latin typeface="Tahoma" pitchFamily="34" charset="0"/>
            </a:endParaRPr>
          </a:p>
        </p:txBody>
      </p:sp>
      <p:sp>
        <p:nvSpPr>
          <p:cNvPr id="228" name="Rectangle 19"/>
          <p:cNvSpPr>
            <a:spLocks noChangeArrowheads="1"/>
          </p:cNvSpPr>
          <p:nvPr/>
        </p:nvSpPr>
        <p:spPr bwMode="auto">
          <a:xfrm>
            <a:off x="5597038" y="3857628"/>
            <a:ext cx="133241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336600"/>
                </a:solidFill>
              </a:rPr>
              <a:t>анализ</a:t>
            </a:r>
          </a:p>
          <a:p>
            <a:pPr algn="ctr"/>
            <a:r>
              <a:rPr lang="ru-RU" sz="1000" b="1" dirty="0" smtClean="0">
                <a:solidFill>
                  <a:srgbClr val="336600"/>
                </a:solidFill>
              </a:rPr>
              <a:t> </a:t>
            </a:r>
            <a:r>
              <a:rPr lang="ru-RU" sz="1000" b="1" dirty="0">
                <a:solidFill>
                  <a:srgbClr val="336600"/>
                </a:solidFill>
              </a:rPr>
              <a:t>профессиональных </a:t>
            </a:r>
          </a:p>
          <a:p>
            <a:pPr algn="ctr"/>
            <a:r>
              <a:rPr lang="ru-RU" sz="1000" b="1" dirty="0">
                <a:solidFill>
                  <a:srgbClr val="336600"/>
                </a:solidFill>
              </a:rPr>
              <a:t>инцидентов</a:t>
            </a:r>
          </a:p>
        </p:txBody>
      </p:sp>
      <p:sp>
        <p:nvSpPr>
          <p:cNvPr id="248" name="Rectangle 12"/>
          <p:cNvSpPr>
            <a:spLocks noChangeArrowheads="1"/>
          </p:cNvSpPr>
          <p:nvPr/>
        </p:nvSpPr>
        <p:spPr bwMode="auto">
          <a:xfrm>
            <a:off x="7072330" y="3857628"/>
            <a:ext cx="1785950" cy="64294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lin ang="2700000" scaled="1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ru-RU" sz="1200" b="1" dirty="0">
              <a:solidFill>
                <a:srgbClr val="A50021"/>
              </a:solidFill>
              <a:latin typeface="Tahoma" pitchFamily="34" charset="0"/>
            </a:endParaRPr>
          </a:p>
        </p:txBody>
      </p:sp>
      <p:sp>
        <p:nvSpPr>
          <p:cNvPr id="249" name="Rectangle 21"/>
          <p:cNvSpPr>
            <a:spLocks noChangeArrowheads="1"/>
          </p:cNvSpPr>
          <p:nvPr/>
        </p:nvSpPr>
        <p:spPr bwMode="auto">
          <a:xfrm>
            <a:off x="6429388" y="3786190"/>
            <a:ext cx="29527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336600"/>
                </a:solidFill>
              </a:rPr>
              <a:t>Анализ </a:t>
            </a:r>
          </a:p>
          <a:p>
            <a:pPr algn="ctr"/>
            <a:r>
              <a:rPr lang="ru-RU" sz="1000" b="1" dirty="0" smtClean="0">
                <a:solidFill>
                  <a:srgbClr val="336600"/>
                </a:solidFill>
              </a:rPr>
              <a:t>культурно-маркированных </a:t>
            </a:r>
            <a:endParaRPr lang="ru-RU" sz="1000" b="1" dirty="0">
              <a:solidFill>
                <a:srgbClr val="336600"/>
              </a:solidFill>
            </a:endParaRPr>
          </a:p>
          <a:p>
            <a:pPr algn="ctr"/>
            <a:r>
              <a:rPr lang="ru-RU" sz="1000" b="1" dirty="0">
                <a:solidFill>
                  <a:srgbClr val="336600"/>
                </a:solidFill>
              </a:rPr>
              <a:t>иноязычных средств </a:t>
            </a:r>
          </a:p>
          <a:p>
            <a:pPr algn="ctr"/>
            <a:r>
              <a:rPr lang="ru-RU" sz="1000" b="1" dirty="0" smtClean="0">
                <a:solidFill>
                  <a:srgbClr val="336600"/>
                </a:solidFill>
              </a:rPr>
              <a:t>проф. </a:t>
            </a:r>
            <a:r>
              <a:rPr lang="ru-RU" sz="1000" b="1" dirty="0">
                <a:solidFill>
                  <a:srgbClr val="336600"/>
                </a:solidFill>
              </a:rPr>
              <a:t>сферы</a:t>
            </a:r>
          </a:p>
        </p:txBody>
      </p:sp>
      <p:sp>
        <p:nvSpPr>
          <p:cNvPr id="250" name="Овал 249"/>
          <p:cNvSpPr/>
          <p:nvPr/>
        </p:nvSpPr>
        <p:spPr>
          <a:xfrm>
            <a:off x="1285852" y="4572008"/>
            <a:ext cx="1214446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33CC"/>
                </a:solidFill>
              </a:rPr>
              <a:t>ИЭОР как партнер-</a:t>
            </a:r>
          </a:p>
          <a:p>
            <a:pPr algn="ctr"/>
            <a:r>
              <a:rPr lang="ru-RU" sz="1000" b="1" dirty="0" smtClean="0">
                <a:solidFill>
                  <a:srgbClr val="0033CC"/>
                </a:solidFill>
              </a:rPr>
              <a:t>собеседник</a:t>
            </a:r>
          </a:p>
          <a:p>
            <a:pPr algn="ctr">
              <a:defRPr/>
            </a:pPr>
            <a:endParaRPr lang="ru-RU" sz="800" b="1" dirty="0">
              <a:solidFill>
                <a:srgbClr val="0033CC"/>
              </a:solidFill>
            </a:endParaRPr>
          </a:p>
        </p:txBody>
      </p:sp>
      <p:sp>
        <p:nvSpPr>
          <p:cNvPr id="251" name="Овал 250"/>
          <p:cNvSpPr/>
          <p:nvPr/>
        </p:nvSpPr>
        <p:spPr>
          <a:xfrm>
            <a:off x="2643174" y="4572008"/>
            <a:ext cx="1285884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 sz="800" b="1" dirty="0" smtClean="0">
              <a:solidFill>
                <a:srgbClr val="0033CC"/>
              </a:solidFill>
            </a:endParaRPr>
          </a:p>
          <a:p>
            <a:pPr algn="ctr">
              <a:defRPr/>
            </a:pPr>
            <a:endParaRPr lang="ru-RU" sz="800" b="1" dirty="0" smtClean="0">
              <a:solidFill>
                <a:srgbClr val="0033CC"/>
              </a:solidFill>
            </a:endParaRPr>
          </a:p>
          <a:p>
            <a:pPr algn="ctr">
              <a:defRPr/>
            </a:pPr>
            <a:r>
              <a:rPr lang="ru-RU" sz="800" b="1" dirty="0" smtClean="0">
                <a:solidFill>
                  <a:srgbClr val="0033CC"/>
                </a:solidFill>
              </a:rPr>
              <a:t>ИЭОР как источник </a:t>
            </a:r>
            <a:r>
              <a:rPr lang="ru-RU" sz="800" b="1" dirty="0" err="1" smtClean="0">
                <a:solidFill>
                  <a:srgbClr val="0033CC"/>
                </a:solidFill>
              </a:rPr>
              <a:t>лингво</a:t>
            </a:r>
            <a:r>
              <a:rPr lang="ru-RU" sz="800" b="1" dirty="0" smtClean="0">
                <a:solidFill>
                  <a:srgbClr val="0033CC"/>
                </a:solidFill>
              </a:rPr>
              <a:t>-, </a:t>
            </a:r>
          </a:p>
          <a:p>
            <a:pPr algn="ctr">
              <a:defRPr/>
            </a:pPr>
            <a:r>
              <a:rPr lang="ru-RU" sz="800" b="1" dirty="0" err="1" smtClean="0">
                <a:solidFill>
                  <a:srgbClr val="0033CC"/>
                </a:solidFill>
              </a:rPr>
              <a:t>социо-культурологической</a:t>
            </a:r>
            <a:r>
              <a:rPr lang="ru-RU" sz="800" b="1" dirty="0" smtClean="0">
                <a:solidFill>
                  <a:srgbClr val="0033CC"/>
                </a:solidFill>
              </a:rPr>
              <a:t> </a:t>
            </a:r>
          </a:p>
          <a:p>
            <a:pPr algn="ctr">
              <a:defRPr/>
            </a:pPr>
            <a:r>
              <a:rPr lang="ru-RU" sz="800" b="1" dirty="0" smtClean="0">
                <a:solidFill>
                  <a:srgbClr val="0033CC"/>
                </a:solidFill>
              </a:rPr>
              <a:t>информации</a:t>
            </a:r>
          </a:p>
          <a:p>
            <a:pPr algn="ctr"/>
            <a:endParaRPr lang="ru-RU" dirty="0"/>
          </a:p>
        </p:txBody>
      </p:sp>
      <p:sp>
        <p:nvSpPr>
          <p:cNvPr id="252" name="Овал 251"/>
          <p:cNvSpPr/>
          <p:nvPr/>
        </p:nvSpPr>
        <p:spPr>
          <a:xfrm>
            <a:off x="4143372" y="4572008"/>
            <a:ext cx="1285884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Сетевые </a:t>
            </a:r>
            <a:r>
              <a:rPr lang="ru-RU" sz="1200" b="1" dirty="0" err="1" smtClean="0">
                <a:solidFill>
                  <a:schemeClr val="tx2"/>
                </a:solidFill>
              </a:rPr>
              <a:t>сообщест-ва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253" name="Овал 252"/>
          <p:cNvSpPr/>
          <p:nvPr/>
        </p:nvSpPr>
        <p:spPr>
          <a:xfrm>
            <a:off x="5643570" y="4572008"/>
            <a:ext cx="1357322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 sz="1200" b="1" dirty="0" smtClean="0">
              <a:solidFill>
                <a:srgbClr val="0033CC"/>
              </a:solidFill>
            </a:endParaRPr>
          </a:p>
          <a:p>
            <a:pPr algn="ctr">
              <a:defRPr/>
            </a:pPr>
            <a:r>
              <a:rPr lang="ru-RU" sz="1200" b="1" dirty="0" err="1" smtClean="0">
                <a:solidFill>
                  <a:srgbClr val="0033CC"/>
                </a:solidFill>
              </a:rPr>
              <a:t>когниция</a:t>
            </a:r>
            <a:r>
              <a:rPr lang="ru-RU" sz="1200" b="1" dirty="0" smtClean="0">
                <a:solidFill>
                  <a:srgbClr val="0033CC"/>
                </a:solidFill>
              </a:rPr>
              <a:t> 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33CC"/>
                </a:solidFill>
              </a:rPr>
              <a:t>построения </a:t>
            </a:r>
            <a:r>
              <a:rPr lang="ru-RU" sz="1200" b="1" dirty="0" err="1" smtClean="0">
                <a:solidFill>
                  <a:srgbClr val="0033CC"/>
                </a:solidFill>
              </a:rPr>
              <a:t>визуальн</a:t>
            </a:r>
            <a:r>
              <a:rPr lang="ru-RU" sz="1200" b="1" dirty="0" smtClean="0">
                <a:solidFill>
                  <a:srgbClr val="0033CC"/>
                </a:solidFill>
              </a:rPr>
              <a:t>.</a:t>
            </a:r>
          </a:p>
          <a:p>
            <a:pPr algn="ctr">
              <a:defRPr/>
            </a:pPr>
            <a:r>
              <a:rPr lang="ru-RU" sz="1200" b="1" dirty="0" err="1" smtClean="0">
                <a:solidFill>
                  <a:srgbClr val="0033CC"/>
                </a:solidFill>
              </a:rPr>
              <a:t>оразов</a:t>
            </a:r>
            <a:endParaRPr lang="ru-RU" sz="1200" b="1" dirty="0" smtClean="0">
              <a:solidFill>
                <a:srgbClr val="0033CC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254" name="Овал 253"/>
          <p:cNvSpPr/>
          <p:nvPr/>
        </p:nvSpPr>
        <p:spPr>
          <a:xfrm>
            <a:off x="7143768" y="4572008"/>
            <a:ext cx="1643074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33CC"/>
                </a:solidFill>
              </a:rPr>
              <a:t>Интернет-ресурсы</a:t>
            </a:r>
          </a:p>
          <a:p>
            <a:pPr algn="ctr"/>
            <a:endParaRPr lang="ru-RU" dirty="0"/>
          </a:p>
        </p:txBody>
      </p:sp>
      <p:sp>
        <p:nvSpPr>
          <p:cNvPr id="255" name="Блок-схема: сохраненные данные 254"/>
          <p:cNvSpPr/>
          <p:nvPr/>
        </p:nvSpPr>
        <p:spPr>
          <a:xfrm>
            <a:off x="55179" y="5829996"/>
            <a:ext cx="1302111" cy="879815"/>
          </a:xfrm>
          <a:prstGeom prst="flowChartOnlineStorag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ОЦЕНОЧНЫЙ БЛОК</a:t>
            </a:r>
            <a:endParaRPr lang="ru-RU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" name="Скругленный прямоугольник 255"/>
          <p:cNvSpPr/>
          <p:nvPr/>
        </p:nvSpPr>
        <p:spPr>
          <a:xfrm>
            <a:off x="1214414" y="5809014"/>
            <a:ext cx="7715304" cy="928694"/>
          </a:xfrm>
          <a:prstGeom prst="roundRect">
            <a:avLst/>
          </a:prstGeom>
          <a:solidFill>
            <a:schemeClr val="bg1">
              <a:lumMod val="75000"/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СИСТЕМА ПЕРЕЗАЧЕТА КРЕДИТОВ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258" name="Прямая со стрелкой 257"/>
          <p:cNvCxnSpPr>
            <a:stCxn id="207" idx="2"/>
            <a:endCxn id="250" idx="0"/>
          </p:cNvCxnSpPr>
          <p:nvPr/>
        </p:nvCxnSpPr>
        <p:spPr>
          <a:xfrm rot="5400000">
            <a:off x="1857356" y="4536288"/>
            <a:ext cx="7143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Прямая со стрелкой 259"/>
          <p:cNvCxnSpPr>
            <a:stCxn id="245" idx="2"/>
            <a:endCxn id="251" idx="0"/>
          </p:cNvCxnSpPr>
          <p:nvPr/>
        </p:nvCxnSpPr>
        <p:spPr>
          <a:xfrm rot="5400000">
            <a:off x="3250397" y="4536289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Прямая со стрелкой 261"/>
          <p:cNvCxnSpPr>
            <a:stCxn id="246" idx="2"/>
            <a:endCxn id="252" idx="0"/>
          </p:cNvCxnSpPr>
          <p:nvPr/>
        </p:nvCxnSpPr>
        <p:spPr>
          <a:xfrm rot="5400000">
            <a:off x="4750595" y="4536289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Прямая со стрелкой 263"/>
          <p:cNvCxnSpPr/>
          <p:nvPr/>
        </p:nvCxnSpPr>
        <p:spPr>
          <a:xfrm rot="5400000">
            <a:off x="6286512" y="4570420"/>
            <a:ext cx="15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Прямая со стрелкой 265"/>
          <p:cNvCxnSpPr>
            <a:stCxn id="249" idx="2"/>
          </p:cNvCxnSpPr>
          <p:nvPr/>
        </p:nvCxnSpPr>
        <p:spPr>
          <a:xfrm rot="16200000" flipH="1">
            <a:off x="7914427" y="4485411"/>
            <a:ext cx="77932" cy="952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Стрелка вниз 266"/>
          <p:cNvSpPr/>
          <p:nvPr/>
        </p:nvSpPr>
        <p:spPr>
          <a:xfrm>
            <a:off x="4500562" y="2000240"/>
            <a:ext cx="285752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8" name="Стрелка вниз 267"/>
          <p:cNvSpPr/>
          <p:nvPr/>
        </p:nvSpPr>
        <p:spPr>
          <a:xfrm>
            <a:off x="4572000" y="3500438"/>
            <a:ext cx="285752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9" name="Стрелка вниз 268"/>
          <p:cNvSpPr/>
          <p:nvPr/>
        </p:nvSpPr>
        <p:spPr>
          <a:xfrm>
            <a:off x="4652962" y="5715016"/>
            <a:ext cx="285752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8388424" y="6401161"/>
            <a:ext cx="780052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№</a:t>
            </a:r>
            <a:r>
              <a:rPr lang="en-US" sz="1600" dirty="0">
                <a:solidFill>
                  <a:schemeClr val="tx1"/>
                </a:solidFill>
              </a:rPr>
              <a:t>6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302" y="799107"/>
            <a:ext cx="368242" cy="1129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-80907" y="2204864"/>
            <a:ext cx="548451" cy="1129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II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-31952" y="4005064"/>
            <a:ext cx="571504" cy="1129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III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-180528" y="5733256"/>
            <a:ext cx="615627" cy="100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IV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1438" y="100963"/>
            <a:ext cx="915987" cy="314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>
                <a:effectLst/>
                <a:latin typeface="Times New Roman"/>
                <a:ea typeface="Calibri"/>
                <a:cs typeface="Times New Roman"/>
              </a:rPr>
              <a:t>Тема </a:t>
            </a:r>
            <a:r>
              <a:rPr lang="en-US" sz="1400" b="1">
                <a:effectLst/>
                <a:latin typeface="Times New Roman"/>
                <a:ea typeface="Calibri"/>
                <a:cs typeface="Times New Roman"/>
              </a:rPr>
              <a:t>I</a:t>
            </a:r>
            <a:endParaRPr lang="ru-RU" sz="110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5433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68344" y="6472030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№1</a:t>
            </a:r>
            <a:r>
              <a:rPr lang="ru-RU" b="1" dirty="0"/>
              <a:t>5</a:t>
            </a:r>
            <a:endParaRPr lang="ru-RU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17525" y="157972"/>
            <a:ext cx="8330939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438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Модуль как самостоятельная единица образовательно-профессиональной программы включает в себя комплекс дисциплин, последовательно включаемых для формирования каждого блока компетенций.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38275" algn="l"/>
              </a:tabLst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Модульное структурирование содержания профобразования выстраивается сквозным по годам обучения 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технологически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обеспечивает формирование профессии 4-мя образовательными блоками: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17525" y="2564904"/>
            <a:ext cx="833093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Целевой блок,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определяющий объекты усвоения и формирования (состав, ступени формирования блока компетенций и перечень дисциплин, их обеспечивающего);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4382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Содержательный блок,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представленный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профконцептом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определяющим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единица – объем предметного содержания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образования.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4382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Процессуальный блок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отражающий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формирования этих компетенций в рамках каждого блока компетенций, путем создания специфических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технологических сред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(инфокоммуникационных,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профактульных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профкорпоративных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проектов, групповых рефлексий с приемами ситуативных технологий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профинцидентов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др.)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4382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Оценочный блок программы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 изучению и оценке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профзначимых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компетенций  в общей системе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модульной образовательной программе.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069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24328" y="6472030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№1</a:t>
            </a:r>
            <a:r>
              <a:rPr lang="ru-RU" b="1" dirty="0"/>
              <a:t>6</a:t>
            </a:r>
            <a:endParaRPr lang="ru-RU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92088" y="272535"/>
            <a:ext cx="815982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43827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Модульная образовательная программа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совокупность и последовательность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модулей, направленная на овладение определенными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компетенциями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необходимыми для присвоения квалификации.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38275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Компетентностная программа образования в модульно-кредитном формате (КТО)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документация по определению: целей, ожидаемых результатов, содержания и методов, качество подготовки специалистов по их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профобразовательной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программе с целью обеспечения их профессиональной готовности.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2332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02"/>
          <p:cNvSpPr txBox="1">
            <a:spLocks noChangeArrowheads="1"/>
          </p:cNvSpPr>
          <p:nvPr/>
        </p:nvSpPr>
        <p:spPr bwMode="auto">
          <a:xfrm>
            <a:off x="2000250" y="71438"/>
            <a:ext cx="5715000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11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4110" y="1770546"/>
            <a:ext cx="2214578" cy="4174562"/>
          </a:xfrm>
          <a:prstGeom prst="roundRect">
            <a:avLst/>
          </a:prstGeom>
          <a:solidFill>
            <a:schemeClr val="accent1">
              <a:alpha val="19000"/>
            </a:schemeClr>
          </a:solidFill>
          <a:scene3d>
            <a:camera prst="orthographicFront"/>
            <a:lightRig rig="threePt" dir="t"/>
          </a:scene3d>
          <a:sp3d prstMaterial="plastic">
            <a:bevelT w="139700" h="1397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2316478" y="1770546"/>
            <a:ext cx="2500330" cy="4174562"/>
          </a:xfrm>
          <a:prstGeom prst="roundRect">
            <a:avLst/>
          </a:prstGeom>
          <a:solidFill>
            <a:schemeClr val="accent1">
              <a:alpha val="19000"/>
            </a:schemeClr>
          </a:solidFill>
          <a:scene3d>
            <a:camera prst="orthographicFront"/>
            <a:lightRig rig="threePt" dir="t"/>
          </a:scene3d>
          <a:sp3d prstMaterial="plastic">
            <a:bevelT w="139700" h="1397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888246" y="1772816"/>
            <a:ext cx="2071702" cy="4172292"/>
          </a:xfrm>
          <a:prstGeom prst="roundRect">
            <a:avLst/>
          </a:prstGeom>
          <a:solidFill>
            <a:schemeClr val="accent1">
              <a:alpha val="19000"/>
            </a:schemeClr>
          </a:solidFill>
          <a:scene3d>
            <a:camera prst="orthographicFront"/>
            <a:lightRig rig="threePt" dir="t"/>
          </a:scene3d>
          <a:sp3d prstMaterial="plastic">
            <a:bevelT w="139700" h="1397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/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7017738" y="1773533"/>
            <a:ext cx="2071702" cy="4171650"/>
          </a:xfrm>
          <a:prstGeom prst="roundRect">
            <a:avLst/>
          </a:prstGeom>
          <a:solidFill>
            <a:schemeClr val="accent1">
              <a:alpha val="19000"/>
            </a:schemeClr>
          </a:solidFill>
          <a:scene3d>
            <a:camera prst="orthographicFront"/>
            <a:lightRig rig="threePt" dir="t"/>
          </a:scene3d>
          <a:sp3d prstMaterial="plastic">
            <a:bevelT w="139700" h="1397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/>
          </a:p>
        </p:txBody>
      </p:sp>
      <p:cxnSp>
        <p:nvCxnSpPr>
          <p:cNvPr id="8207" name="Прямая соединительная линия 120"/>
          <p:cNvCxnSpPr>
            <a:cxnSpLocks noChangeShapeType="1"/>
          </p:cNvCxnSpPr>
          <p:nvPr/>
        </p:nvCxnSpPr>
        <p:spPr bwMode="auto">
          <a:xfrm>
            <a:off x="1258888" y="1543050"/>
            <a:ext cx="6786562" cy="1588"/>
          </a:xfrm>
          <a:prstGeom prst="line">
            <a:avLst/>
          </a:prstGeom>
          <a:noFill/>
          <a:ln w="25400" algn="ctr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8208" name="Группа 134"/>
          <p:cNvGrpSpPr>
            <a:grpSpLocks/>
          </p:cNvGrpSpPr>
          <p:nvPr/>
        </p:nvGrpSpPr>
        <p:grpSpPr bwMode="auto">
          <a:xfrm>
            <a:off x="71438" y="1500188"/>
            <a:ext cx="8929687" cy="1100137"/>
            <a:chOff x="71406" y="1317301"/>
            <a:chExt cx="8929750" cy="1092467"/>
          </a:xfrm>
        </p:grpSpPr>
        <p:sp>
          <p:nvSpPr>
            <p:cNvPr id="10" name="Овал 9"/>
            <p:cNvSpPr/>
            <p:nvPr/>
          </p:nvSpPr>
          <p:spPr>
            <a:xfrm>
              <a:off x="71406" y="1317301"/>
              <a:ext cx="2143140" cy="730952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 err="1"/>
                <a:t>Межкультурно-коммуникативная</a:t>
              </a:r>
              <a:r>
                <a:rPr lang="ru-RU" sz="1200" dirty="0"/>
                <a:t> компетенция</a:t>
              </a:r>
            </a:p>
          </p:txBody>
        </p:sp>
        <p:sp>
          <p:nvSpPr>
            <p:cNvPr id="11" name="Овал 10"/>
            <p:cNvSpPr/>
            <p:nvPr/>
          </p:nvSpPr>
          <p:spPr>
            <a:xfrm>
              <a:off x="2357422" y="1333981"/>
              <a:ext cx="2365551" cy="75330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/>
                <a:t>Профессионально-ориентированная компетенция</a:t>
              </a:r>
            </a:p>
          </p:txBody>
        </p:sp>
        <p:sp>
          <p:nvSpPr>
            <p:cNvPr id="12" name="Овал 11"/>
            <p:cNvSpPr/>
            <p:nvPr/>
          </p:nvSpPr>
          <p:spPr>
            <a:xfrm>
              <a:off x="4921127" y="1349816"/>
              <a:ext cx="2067518" cy="733301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/>
                <a:t>Профессионально-базируемая компетенция</a:t>
              </a:r>
            </a:p>
          </p:txBody>
        </p:sp>
        <p:cxnSp>
          <p:nvCxnSpPr>
            <p:cNvPr id="104" name="Прямая со стрелкой 103"/>
            <p:cNvCxnSpPr>
              <a:stCxn id="10" idx="4"/>
            </p:cNvCxnSpPr>
            <p:nvPr/>
          </p:nvCxnSpPr>
          <p:spPr>
            <a:xfrm rot="5400000">
              <a:off x="963268" y="2228473"/>
              <a:ext cx="36100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Овал 77"/>
            <p:cNvSpPr/>
            <p:nvPr/>
          </p:nvSpPr>
          <p:spPr>
            <a:xfrm>
              <a:off x="7072330" y="1367747"/>
              <a:ext cx="1928826" cy="66367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8209" name="TextBox 130"/>
          <p:cNvSpPr txBox="1">
            <a:spLocks noChangeArrowheads="1"/>
          </p:cNvSpPr>
          <p:nvPr/>
        </p:nvSpPr>
        <p:spPr bwMode="auto">
          <a:xfrm>
            <a:off x="7072313" y="1571625"/>
            <a:ext cx="1928812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200">
                <a:solidFill>
                  <a:srgbClr val="FFFFFF"/>
                </a:solidFill>
                <a:latin typeface="Calibri" pitchFamily="34" charset="0"/>
              </a:rPr>
              <a:t>Профессионально-идентифицирующая компетенция</a:t>
            </a:r>
          </a:p>
          <a:p>
            <a:pPr algn="ctr" eaLnBrk="1" hangingPunct="1"/>
            <a:endParaRPr lang="ru-RU" sz="12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5000625" y="3500438"/>
            <a:ext cx="1928813" cy="6000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</a:t>
            </a:r>
            <a:r>
              <a:rPr lang="ru-RU" sz="1000" dirty="0"/>
              <a:t> </a:t>
            </a:r>
            <a:r>
              <a:rPr lang="ru-RU" sz="1000" dirty="0">
                <a:solidFill>
                  <a:schemeClr val="tx2">
                    <a:lumMod val="75000"/>
                  </a:schemeClr>
                </a:solidFill>
              </a:rPr>
              <a:t>ТЕОР. ПРОФЕССИОНАЛЬНОЙ ПОДГОТОВКИ</a:t>
            </a:r>
            <a:r>
              <a:rPr lang="ru-RU" sz="10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</a:t>
            </a:r>
          </a:p>
        </p:txBody>
      </p:sp>
      <p:sp>
        <p:nvSpPr>
          <p:cNvPr id="130" name="Прямоугольник 129"/>
          <p:cNvSpPr/>
          <p:nvPr/>
        </p:nvSpPr>
        <p:spPr>
          <a:xfrm>
            <a:off x="5000625" y="4248150"/>
            <a:ext cx="1928813" cy="10747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ДИСЦИПЛИНЫ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133" name="Прямоугольник 132"/>
          <p:cNvSpPr/>
          <p:nvPr/>
        </p:nvSpPr>
        <p:spPr>
          <a:xfrm>
            <a:off x="5000625" y="5435600"/>
            <a:ext cx="1876425" cy="3460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cs typeface="Arial" pitchFamily="34" charset="0"/>
              </a:rPr>
              <a:t>_ </a:t>
            </a: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кредитов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39" name="Прямоугольник 138"/>
          <p:cNvSpPr/>
          <p:nvPr/>
        </p:nvSpPr>
        <p:spPr>
          <a:xfrm>
            <a:off x="7092950" y="3500438"/>
            <a:ext cx="981075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 </a:t>
            </a:r>
          </a:p>
        </p:txBody>
      </p:sp>
      <p:sp>
        <p:nvSpPr>
          <p:cNvPr id="140" name="Прямоугольник 139"/>
          <p:cNvSpPr/>
          <p:nvPr/>
        </p:nvSpPr>
        <p:spPr>
          <a:xfrm>
            <a:off x="8027988" y="3500438"/>
            <a:ext cx="973137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 </a:t>
            </a:r>
          </a:p>
        </p:txBody>
      </p:sp>
      <p:sp>
        <p:nvSpPr>
          <p:cNvPr id="143" name="Прямоугольник 142"/>
          <p:cNvSpPr/>
          <p:nvPr/>
        </p:nvSpPr>
        <p:spPr>
          <a:xfrm>
            <a:off x="4000500" y="4248150"/>
            <a:ext cx="723900" cy="10747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ДИСЦИП-ЛИНЫ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144" name="Прямоугольник 143"/>
          <p:cNvSpPr/>
          <p:nvPr/>
        </p:nvSpPr>
        <p:spPr>
          <a:xfrm>
            <a:off x="4000500" y="3500438"/>
            <a:ext cx="912813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 </a:t>
            </a:r>
          </a:p>
        </p:txBody>
      </p:sp>
      <p:sp>
        <p:nvSpPr>
          <p:cNvPr id="155" name="Прямоугольник 154"/>
          <p:cNvSpPr/>
          <p:nvPr/>
        </p:nvSpPr>
        <p:spPr>
          <a:xfrm>
            <a:off x="3995738" y="5448300"/>
            <a:ext cx="863600" cy="346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cs typeface="Arial" pitchFamily="34" charset="0"/>
              </a:rPr>
              <a:t>_ </a:t>
            </a: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кредитов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214688" y="4248150"/>
            <a:ext cx="758825" cy="10747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ДИСЦИП-ЛИНЫ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161" name="Прямоугольник 160"/>
          <p:cNvSpPr/>
          <p:nvPr/>
        </p:nvSpPr>
        <p:spPr>
          <a:xfrm>
            <a:off x="3132138" y="3500438"/>
            <a:ext cx="935037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 </a:t>
            </a:r>
          </a:p>
        </p:txBody>
      </p:sp>
      <p:sp>
        <p:nvSpPr>
          <p:cNvPr id="162" name="Прямоугольник 161"/>
          <p:cNvSpPr/>
          <p:nvPr/>
        </p:nvSpPr>
        <p:spPr>
          <a:xfrm>
            <a:off x="3132138" y="5435600"/>
            <a:ext cx="906462" cy="346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cs typeface="Arial" pitchFamily="34" charset="0"/>
              </a:rPr>
              <a:t>_ </a:t>
            </a: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кредитов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63" name="Прямоугольник 162"/>
          <p:cNvSpPr/>
          <p:nvPr/>
        </p:nvSpPr>
        <p:spPr>
          <a:xfrm>
            <a:off x="2428875" y="4248150"/>
            <a:ext cx="771525" cy="10747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ДИСЦИП-ЛИНЫ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164" name="Прямоугольник 163"/>
          <p:cNvSpPr/>
          <p:nvPr/>
        </p:nvSpPr>
        <p:spPr>
          <a:xfrm>
            <a:off x="2268538" y="3500438"/>
            <a:ext cx="941387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 </a:t>
            </a:r>
          </a:p>
        </p:txBody>
      </p:sp>
      <p:sp>
        <p:nvSpPr>
          <p:cNvPr id="169" name="Прямоугольник 168"/>
          <p:cNvSpPr/>
          <p:nvPr/>
        </p:nvSpPr>
        <p:spPr>
          <a:xfrm>
            <a:off x="2268538" y="5435600"/>
            <a:ext cx="874712" cy="346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cs typeface="Arial" pitchFamily="34" charset="0"/>
              </a:rPr>
              <a:t>_ </a:t>
            </a: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кредитов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1285875" y="4248150"/>
            <a:ext cx="1000125" cy="10747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ДИСЦИП-ЛИНЫ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173" name="Прямоугольник 172"/>
          <p:cNvSpPr/>
          <p:nvPr/>
        </p:nvSpPr>
        <p:spPr>
          <a:xfrm>
            <a:off x="1214438" y="3500438"/>
            <a:ext cx="1042987" cy="6000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«</a:t>
            </a:r>
            <a:r>
              <a:rPr lang="ru-RU" sz="1000" dirty="0" err="1">
                <a:solidFill>
                  <a:schemeClr val="tx1"/>
                </a:solidFill>
                <a:cs typeface="Arial" pitchFamily="34" charset="0"/>
              </a:rPr>
              <a:t>Профессио-нал</a:t>
            </a: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. язык»</a:t>
            </a:r>
          </a:p>
        </p:txBody>
      </p:sp>
      <p:sp>
        <p:nvSpPr>
          <p:cNvPr id="175" name="Прямоугольник 174"/>
          <p:cNvSpPr/>
          <p:nvPr/>
        </p:nvSpPr>
        <p:spPr>
          <a:xfrm>
            <a:off x="1285875" y="5435600"/>
            <a:ext cx="928688" cy="3460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cs typeface="Arial" pitchFamily="34" charset="0"/>
              </a:rPr>
              <a:t>_ </a:t>
            </a: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кредитов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77" name="Прямоугольник 176"/>
          <p:cNvSpPr/>
          <p:nvPr/>
        </p:nvSpPr>
        <p:spPr>
          <a:xfrm>
            <a:off x="0" y="4248150"/>
            <a:ext cx="1009650" cy="10747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ДИСЦИПЛИНЫ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179" name="Прямоугольник 178"/>
          <p:cNvSpPr/>
          <p:nvPr/>
        </p:nvSpPr>
        <p:spPr>
          <a:xfrm>
            <a:off x="71438" y="3500438"/>
            <a:ext cx="962025" cy="6000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«Основы языковой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подготовки» </a:t>
            </a:r>
          </a:p>
        </p:txBody>
      </p:sp>
      <p:sp>
        <p:nvSpPr>
          <p:cNvPr id="181" name="Прямоугольник 180"/>
          <p:cNvSpPr/>
          <p:nvPr/>
        </p:nvSpPr>
        <p:spPr>
          <a:xfrm>
            <a:off x="0" y="5435600"/>
            <a:ext cx="1116013" cy="3460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cs typeface="Arial" pitchFamily="34" charset="0"/>
              </a:rPr>
              <a:t>_ </a:t>
            </a: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кредитов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92" name="Овал 191"/>
          <p:cNvSpPr/>
          <p:nvPr/>
        </p:nvSpPr>
        <p:spPr>
          <a:xfrm>
            <a:off x="0" y="2500306"/>
            <a:ext cx="2285984" cy="857256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Цикл специальной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языковой подготовки</a:t>
            </a:r>
          </a:p>
        </p:txBody>
      </p:sp>
      <p:sp>
        <p:nvSpPr>
          <p:cNvPr id="199" name="Овал 198"/>
          <p:cNvSpPr/>
          <p:nvPr/>
        </p:nvSpPr>
        <p:spPr>
          <a:xfrm>
            <a:off x="3929026" y="2357430"/>
            <a:ext cx="714348" cy="104225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2">
                    <a:lumMod val="75000"/>
                  </a:schemeClr>
                </a:solidFill>
              </a:rPr>
              <a:t>Цикл </a:t>
            </a:r>
            <a:r>
              <a:rPr lang="ru-RU" sz="800" dirty="0" err="1">
                <a:solidFill>
                  <a:schemeClr val="tx2">
                    <a:lumMod val="75000"/>
                  </a:schemeClr>
                </a:solidFill>
              </a:rPr>
              <a:t>мировозренчески-методолог</a:t>
            </a:r>
            <a:r>
              <a:rPr lang="ru-RU" sz="800" dirty="0">
                <a:solidFill>
                  <a:schemeClr val="tx2">
                    <a:lumMod val="75000"/>
                  </a:schemeClr>
                </a:solidFill>
              </a:rPr>
              <a:t> подготовки</a:t>
            </a:r>
          </a:p>
        </p:txBody>
      </p:sp>
      <p:sp>
        <p:nvSpPr>
          <p:cNvPr id="200" name="Овал 199"/>
          <p:cNvSpPr/>
          <p:nvPr/>
        </p:nvSpPr>
        <p:spPr>
          <a:xfrm>
            <a:off x="2428860" y="2357430"/>
            <a:ext cx="714348" cy="104225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2">
                    <a:lumMod val="75000"/>
                  </a:schemeClr>
                </a:solidFill>
              </a:rPr>
              <a:t>Цикл </a:t>
            </a:r>
            <a:r>
              <a:rPr lang="ru-RU" sz="800" dirty="0" err="1">
                <a:solidFill>
                  <a:schemeClr val="tx2">
                    <a:lumMod val="75000"/>
                  </a:schemeClr>
                </a:solidFill>
              </a:rPr>
              <a:t>общеобразов.теоретич.подготовки</a:t>
            </a:r>
            <a:endParaRPr lang="ru-RU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1" name="Овал 200"/>
          <p:cNvSpPr/>
          <p:nvPr/>
        </p:nvSpPr>
        <p:spPr>
          <a:xfrm>
            <a:off x="3214646" y="2357430"/>
            <a:ext cx="714348" cy="104225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2">
                    <a:lumMod val="75000"/>
                  </a:schemeClr>
                </a:solidFill>
              </a:rPr>
              <a:t>Цикл </a:t>
            </a:r>
            <a:r>
              <a:rPr lang="ru-RU" sz="800" dirty="0" err="1">
                <a:solidFill>
                  <a:schemeClr val="tx2">
                    <a:lumMod val="75000"/>
                  </a:schemeClr>
                </a:solidFill>
              </a:rPr>
              <a:t>проф.пропедевтикии</a:t>
            </a:r>
            <a:endParaRPr lang="ru-RU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7" name="Овал 206"/>
          <p:cNvSpPr/>
          <p:nvPr/>
        </p:nvSpPr>
        <p:spPr>
          <a:xfrm>
            <a:off x="4929190" y="2500306"/>
            <a:ext cx="2000264" cy="899374"/>
          </a:xfrm>
          <a:prstGeom prst="ellipse">
            <a:avLst/>
          </a:prstGeom>
          <a:solidFill>
            <a:srgbClr val="0099FF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dirty="0"/>
              <a:t>ЦИКЛ ТЕОР.ПРОФЕССИОНАЛЬНОЙ ПОДГОТОВКИ</a:t>
            </a:r>
          </a:p>
        </p:txBody>
      </p:sp>
      <p:sp>
        <p:nvSpPr>
          <p:cNvPr id="213" name="Овал 212"/>
          <p:cNvSpPr/>
          <p:nvPr/>
        </p:nvSpPr>
        <p:spPr>
          <a:xfrm>
            <a:off x="7072330" y="2500306"/>
            <a:ext cx="1928826" cy="857256"/>
          </a:xfrm>
          <a:prstGeom prst="ellipse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dirty="0"/>
              <a:t>ЦИКЛ ИНТЕГРИРОВАННОЙ ПРАКТИЧЕСКОЙ ПРОФ.ПОДГОТОВКИ</a:t>
            </a:r>
          </a:p>
        </p:txBody>
      </p:sp>
      <p:cxnSp>
        <p:nvCxnSpPr>
          <p:cNvPr id="217" name="Прямая со стрелкой 216"/>
          <p:cNvCxnSpPr/>
          <p:nvPr/>
        </p:nvCxnSpPr>
        <p:spPr>
          <a:xfrm rot="5400000">
            <a:off x="3500437" y="2286001"/>
            <a:ext cx="1428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Прямая со стрелкой 217"/>
          <p:cNvCxnSpPr/>
          <p:nvPr/>
        </p:nvCxnSpPr>
        <p:spPr>
          <a:xfrm rot="16200000" flipH="1">
            <a:off x="4000500" y="2214563"/>
            <a:ext cx="142875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Прямая со стрелкой 218"/>
          <p:cNvCxnSpPr/>
          <p:nvPr/>
        </p:nvCxnSpPr>
        <p:spPr>
          <a:xfrm rot="10800000" flipV="1">
            <a:off x="2928938" y="2214563"/>
            <a:ext cx="214312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Прямая со стрелкой 219"/>
          <p:cNvCxnSpPr/>
          <p:nvPr/>
        </p:nvCxnSpPr>
        <p:spPr>
          <a:xfrm rot="5400000">
            <a:off x="5805488" y="2374900"/>
            <a:ext cx="24923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7" name="AutoShape 125"/>
          <p:cNvSpPr>
            <a:spLocks noChangeArrowheads="1"/>
          </p:cNvSpPr>
          <p:nvPr/>
        </p:nvSpPr>
        <p:spPr bwMode="auto">
          <a:xfrm>
            <a:off x="1187450" y="0"/>
            <a:ext cx="6985000" cy="571500"/>
          </a:xfrm>
          <a:prstGeom prst="flowChart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dirty="0">
                <a:latin typeface="Arial" pitchFamily="34" charset="0"/>
              </a:rPr>
              <a:t>Моделирование </a:t>
            </a:r>
            <a:r>
              <a:rPr lang="ru-RU" dirty="0" err="1">
                <a:latin typeface="Arial" pitchFamily="34" charset="0"/>
              </a:rPr>
              <a:t>компетентностно-модульной</a:t>
            </a:r>
            <a:r>
              <a:rPr lang="ru-RU" dirty="0">
                <a:latin typeface="Arial" pitchFamily="34" charset="0"/>
              </a:rPr>
              <a:t> </a:t>
            </a:r>
          </a:p>
          <a:p>
            <a:pPr algn="ctr">
              <a:defRPr/>
            </a:pPr>
            <a:r>
              <a:rPr lang="ru-RU" dirty="0">
                <a:latin typeface="Arial" pitchFamily="34" charset="0"/>
              </a:rPr>
              <a:t>образовательной программы</a:t>
            </a:r>
          </a:p>
        </p:txBody>
      </p:sp>
      <p:sp>
        <p:nvSpPr>
          <p:cNvPr id="8253" name="Line 127"/>
          <p:cNvSpPr>
            <a:spLocks noChangeShapeType="1"/>
          </p:cNvSpPr>
          <p:nvPr/>
        </p:nvSpPr>
        <p:spPr bwMode="auto">
          <a:xfrm>
            <a:off x="1258888" y="1577975"/>
            <a:ext cx="0" cy="169863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54" name="Line 128"/>
          <p:cNvSpPr>
            <a:spLocks noChangeShapeType="1"/>
          </p:cNvSpPr>
          <p:nvPr/>
        </p:nvSpPr>
        <p:spPr bwMode="auto">
          <a:xfrm>
            <a:off x="3563938" y="1577975"/>
            <a:ext cx="0" cy="169863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55" name="Line 130"/>
          <p:cNvSpPr>
            <a:spLocks noChangeShapeType="1"/>
          </p:cNvSpPr>
          <p:nvPr/>
        </p:nvSpPr>
        <p:spPr bwMode="auto">
          <a:xfrm>
            <a:off x="8027988" y="1577975"/>
            <a:ext cx="0" cy="169863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Прямоугольник 8"/>
          <p:cNvSpPr/>
          <p:nvPr/>
        </p:nvSpPr>
        <p:spPr>
          <a:xfrm>
            <a:off x="1187450" y="1285875"/>
            <a:ext cx="1655763" cy="1984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ООД</a:t>
            </a:r>
          </a:p>
        </p:txBody>
      </p:sp>
      <p:sp>
        <p:nvSpPr>
          <p:cNvPr id="3" name="Прямоугольник 8"/>
          <p:cNvSpPr/>
          <p:nvPr/>
        </p:nvSpPr>
        <p:spPr>
          <a:xfrm>
            <a:off x="3995738" y="1285875"/>
            <a:ext cx="1728787" cy="1984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БД</a:t>
            </a:r>
          </a:p>
        </p:txBody>
      </p:sp>
      <p:sp>
        <p:nvSpPr>
          <p:cNvPr id="4" name="Прямоугольник 8"/>
          <p:cNvSpPr/>
          <p:nvPr/>
        </p:nvSpPr>
        <p:spPr>
          <a:xfrm>
            <a:off x="6659563" y="1285875"/>
            <a:ext cx="1441450" cy="1984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ПД</a:t>
            </a:r>
          </a:p>
        </p:txBody>
      </p:sp>
      <p:cxnSp>
        <p:nvCxnSpPr>
          <p:cNvPr id="8259" name="Прямая соединительная линия 120"/>
          <p:cNvCxnSpPr>
            <a:cxnSpLocks noChangeShapeType="1"/>
          </p:cNvCxnSpPr>
          <p:nvPr/>
        </p:nvCxnSpPr>
        <p:spPr bwMode="auto">
          <a:xfrm>
            <a:off x="1908175" y="677863"/>
            <a:ext cx="5472113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60" name="Line 135"/>
          <p:cNvSpPr>
            <a:spLocks noChangeShapeType="1"/>
          </p:cNvSpPr>
          <p:nvPr/>
        </p:nvSpPr>
        <p:spPr bwMode="auto">
          <a:xfrm>
            <a:off x="1908175" y="677863"/>
            <a:ext cx="0" cy="112712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61" name="Line 137"/>
          <p:cNvSpPr>
            <a:spLocks noChangeShapeType="1"/>
          </p:cNvSpPr>
          <p:nvPr/>
        </p:nvSpPr>
        <p:spPr bwMode="auto">
          <a:xfrm>
            <a:off x="7380288" y="677863"/>
            <a:ext cx="0" cy="112712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62" name="Line 138"/>
          <p:cNvSpPr>
            <a:spLocks noChangeShapeType="1"/>
          </p:cNvSpPr>
          <p:nvPr/>
        </p:nvSpPr>
        <p:spPr bwMode="auto">
          <a:xfrm>
            <a:off x="4859338" y="1428750"/>
            <a:ext cx="0" cy="112713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63" name="Line 139"/>
          <p:cNvSpPr>
            <a:spLocks noChangeShapeType="1"/>
          </p:cNvSpPr>
          <p:nvPr/>
        </p:nvSpPr>
        <p:spPr bwMode="auto">
          <a:xfrm>
            <a:off x="1979613" y="1428750"/>
            <a:ext cx="0" cy="112713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64" name="Line 140"/>
          <p:cNvSpPr>
            <a:spLocks noChangeShapeType="1"/>
          </p:cNvSpPr>
          <p:nvPr/>
        </p:nvSpPr>
        <p:spPr bwMode="auto">
          <a:xfrm>
            <a:off x="7451725" y="1428750"/>
            <a:ext cx="0" cy="112713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" name="Прямоугольник 8"/>
          <p:cNvSpPr/>
          <p:nvPr/>
        </p:nvSpPr>
        <p:spPr>
          <a:xfrm>
            <a:off x="1071563" y="785813"/>
            <a:ext cx="1655762" cy="4286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Обязательный компонент</a:t>
            </a:r>
          </a:p>
        </p:txBody>
      </p:sp>
      <p:sp>
        <p:nvSpPr>
          <p:cNvPr id="94" name="Прямоугольник 8"/>
          <p:cNvSpPr/>
          <p:nvPr/>
        </p:nvSpPr>
        <p:spPr>
          <a:xfrm>
            <a:off x="6415088" y="785813"/>
            <a:ext cx="1728787" cy="4286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Компонент </a:t>
            </a:r>
            <a:br>
              <a:rPr lang="ru-RU" sz="1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 выбору</a:t>
            </a:r>
          </a:p>
        </p:txBody>
      </p:sp>
      <p:cxnSp>
        <p:nvCxnSpPr>
          <p:cNvPr id="109" name="Прямая со стрелкой 108"/>
          <p:cNvCxnSpPr>
            <a:stCxn id="93" idx="2"/>
          </p:cNvCxnSpPr>
          <p:nvPr/>
        </p:nvCxnSpPr>
        <p:spPr>
          <a:xfrm rot="5400000">
            <a:off x="1842294" y="1229519"/>
            <a:ext cx="71437" cy="41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>
            <a:stCxn id="93" idx="2"/>
            <a:endCxn id="3" idx="1"/>
          </p:cNvCxnSpPr>
          <p:nvPr/>
        </p:nvCxnSpPr>
        <p:spPr>
          <a:xfrm rot="16200000" flipH="1">
            <a:off x="2862263" y="250825"/>
            <a:ext cx="169862" cy="2097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>
            <a:stCxn id="94" idx="2"/>
            <a:endCxn id="3" idx="3"/>
          </p:cNvCxnSpPr>
          <p:nvPr/>
        </p:nvCxnSpPr>
        <p:spPr>
          <a:xfrm rot="5400000">
            <a:off x="6417469" y="521494"/>
            <a:ext cx="169862" cy="155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 стрелкой 114"/>
          <p:cNvCxnSpPr>
            <a:stCxn id="94" idx="2"/>
          </p:cNvCxnSpPr>
          <p:nvPr/>
        </p:nvCxnSpPr>
        <p:spPr>
          <a:xfrm rot="16200000" flipH="1">
            <a:off x="7247731" y="1246982"/>
            <a:ext cx="71437" cy="6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Прямоугольник 101"/>
          <p:cNvSpPr/>
          <p:nvPr/>
        </p:nvSpPr>
        <p:spPr>
          <a:xfrm>
            <a:off x="7092950" y="4143375"/>
            <a:ext cx="981075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УЧЕБНО-ОЗНАКОМИ-ТЕЛЬНАЯ ПРАКТИКА 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8027988" y="4143375"/>
            <a:ext cx="973137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ПЕДАГОГИ-ЧЕСКАЯ ПРАКТИКА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7092950" y="4786313"/>
            <a:ext cx="981075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ПРОФЕССИО-НАЛЬНАЯ ПРАКТИКА 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8027988" y="4786313"/>
            <a:ext cx="973137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643313" y="620688"/>
            <a:ext cx="2286000" cy="3429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Блоки ГОСО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41928" y="0"/>
            <a:ext cx="1145696" cy="36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Тема 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8172450" y="6429396"/>
            <a:ext cx="97155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 </a:t>
            </a:r>
            <a:r>
              <a:rPr lang="en-US" sz="1600" dirty="0">
                <a:solidFill>
                  <a:schemeClr val="tx1"/>
                </a:solidFill>
              </a:rPr>
              <a:t>7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82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24328" y="6472030"/>
            <a:ext cx="13681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 Слайд №1</a:t>
            </a:r>
            <a:r>
              <a:rPr lang="ru-RU" sz="1400" b="1" dirty="0"/>
              <a:t>7</a:t>
            </a:r>
            <a:endParaRPr lang="ru-RU" sz="14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6675" y="8514715"/>
            <a:ext cx="990600" cy="2857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№13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23528" y="-4464"/>
            <a:ext cx="801162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539750" algn="l"/>
                <a:tab pos="8096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 строится как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единое целое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интегративно обеспечивая использование системы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компетенций,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обеспечиваемые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модулями,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измеряемые по качеству их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кредитов в 3-х подпрограммах КТО: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  <a:tab pos="80962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8096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1) основная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обязательная образовательная программа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(ОООП), обеспечивающая основную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профподготовки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(98 кредитов);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8096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2)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элективные образовательные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(ЭОНС) направления и подпрограммы (профили и подпрограммы по выбору)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 кредитов;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8096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3)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дополнительные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элективно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-образовательные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подпрограммы (ДЭПП)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 предметов, на выбор современно-востребованных и актуальных подпрограмм по смежным специальностям.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10903" y="4653136"/>
            <a:ext cx="842493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8096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Следовательно,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профготовность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понимается как 4-х ступенчатая модульно-блочная программа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профкомпетенций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обеспечиваемая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единой программой КТО,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состоящей из 3-х подпрограмм: основной,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элективно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-образовательной и дополнительно-элективной.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5299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12360" y="6453336"/>
            <a:ext cx="1331640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14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4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1</a:t>
            </a:r>
            <a:r>
              <a:rPr lang="ru-RU" sz="14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8</a:t>
            </a:r>
            <a:endParaRPr lang="ru-RU" sz="14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ffectLst/>
              <a:ea typeface="Calibri"/>
              <a:cs typeface="Times New Roman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764704"/>
            <a:ext cx="866807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структурирования и уровневого ранжирования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предметного содержания иноязычного образования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включает: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уровневое структурирование предметного содержания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двум формам коммуникации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(устной и письменной);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моделирование интегративного взаимодействия компонентов КЛК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международно-адаптивную национальную модель уровней языковых компетенций.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indent="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Представлена </a:t>
            </a: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уровневого структурирования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предметного содержания иноязычного образования по двум формам коммуникации (устной и письменной).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marR="0" lvl="0" indent="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582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928" y="6429396"/>
            <a:ext cx="1145696" cy="36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Тема 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705395"/>
              </p:ext>
            </p:extLst>
          </p:nvPr>
        </p:nvGraphicFramePr>
        <p:xfrm>
          <a:off x="0" y="19990"/>
          <a:ext cx="9102070" cy="6838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1560"/>
                <a:gridCol w="2160240"/>
                <a:gridCol w="2406343"/>
                <a:gridCol w="454263"/>
                <a:gridCol w="768719"/>
                <a:gridCol w="793242"/>
                <a:gridCol w="1907703"/>
              </a:tblGrid>
              <a:tr h="21268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ОЕК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Уровни адаптационные модели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Устная коммуникация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Письменная коммуникация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</a:tr>
              <a:tr h="2126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монолог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Диалог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537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А1, А2</a:t>
                      </a:r>
                    </a:p>
                  </a:txBody>
                  <a:tcPr marL="10662" marR="10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Минимально-достаточный уровень 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-НС</a:t>
                      </a:r>
                    </a:p>
                  </a:txBody>
                  <a:tcPr marL="10662" marR="10662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</a:tr>
              <a:tr h="182304"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Уровень </a:t>
                      </a:r>
                      <a:r>
                        <a:rPr lang="ru-RU" sz="1400" dirty="0" smtClean="0">
                          <a:effectLst/>
                        </a:rPr>
                        <a:t>базовой</a:t>
                      </a:r>
                      <a:endParaRPr lang="en-US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достаточности </a:t>
                      </a:r>
                      <a:r>
                        <a:rPr lang="en-US" sz="1400" dirty="0">
                          <a:effectLst/>
                        </a:rPr>
                        <a:t>II</a:t>
                      </a:r>
                      <a:r>
                        <a:rPr lang="ru-RU" sz="1400" dirty="0">
                          <a:effectLst/>
                        </a:rPr>
                        <a:t>-НС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gridSpan="4">
                  <a:txBody>
                    <a:bodyPr/>
                    <a:lstStyle/>
                    <a:p>
                      <a:pPr marL="228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Речевые типы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Электронное письмо личного характера, текст, сообщение, изложение, автобиография, </a:t>
                      </a:r>
                      <a:r>
                        <a:rPr lang="en-US" sz="1200">
                          <a:effectLst/>
                        </a:rPr>
                        <a:t>CV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662" marR="10662" marT="0" marB="0"/>
                </a:tc>
              </a:tr>
              <a:tr h="7724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Повествование, описание, сообщение,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28600" indent="-2286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1125" algn="l"/>
                        </a:tabLst>
                      </a:pPr>
                      <a:r>
                        <a:rPr lang="ru-RU" sz="1200">
                          <a:effectLst/>
                        </a:rPr>
                        <a:t>Диалог –расспрос;</a:t>
                      </a:r>
                    </a:p>
                    <a:p>
                      <a:pPr marL="228600" indent="-2286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1125" algn="l"/>
                        </a:tabLst>
                      </a:pPr>
                      <a:r>
                        <a:rPr lang="ru-RU" sz="1200">
                          <a:effectLst/>
                        </a:rPr>
                        <a:t>Диалог-обмен мнениями;</a:t>
                      </a:r>
                    </a:p>
                    <a:p>
                      <a:pPr marL="228600" indent="-2286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1125" algn="l"/>
                        </a:tabLst>
                      </a:pPr>
                      <a:r>
                        <a:rPr lang="ru-RU" sz="1200">
                          <a:effectLst/>
                        </a:rPr>
                        <a:t>Диалог-беседа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Формы коммуникации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</a:tr>
              <a:tr h="364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описание, повествование, рассуждение, сообщение с элементами рассуждения; объяснение, определение, оценка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304"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Уровень базовой </a:t>
                      </a:r>
                      <a:endParaRPr lang="en-US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стандартности </a:t>
                      </a:r>
                      <a:r>
                        <a:rPr lang="en-US" sz="1400" dirty="0">
                          <a:effectLst/>
                        </a:rPr>
                        <a:t>III</a:t>
                      </a:r>
                      <a:r>
                        <a:rPr lang="ru-RU" sz="1400" dirty="0">
                          <a:effectLst/>
                        </a:rPr>
                        <a:t>-НС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gridSpan="4">
                  <a:txBody>
                    <a:bodyPr/>
                    <a:lstStyle/>
                    <a:p>
                      <a:pPr marL="241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Речевые типы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CV</a:t>
                      </a:r>
                      <a:r>
                        <a:rPr lang="ru-RU" sz="1200">
                          <a:effectLst/>
                        </a:rPr>
                        <a:t>, телефакс, официальное письмо, тезисы доклада, эссе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</a:tr>
              <a:tr h="1093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Повествование, описание, сообщение с элементами рассуждения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Диалог –расспрос;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Диалог-обмен мнениями;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Диалог-беседа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полилог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Формы коммуникации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Беседа, интервью, дискуссия; интерпретация; комментирование; обзор; резюме, оценка;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304"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Уровень </a:t>
                      </a:r>
                      <a:endParaRPr lang="en-US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сверх-базовой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стандартности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IV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–НС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Речевые типы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Частное и официально письмо, отзыв; Доклады, Эссе (на общественно – политические, педагогические и страноведческие темы, а также с опорой на сентенции, максимы, пословицы, цитаты).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662" marR="10662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3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Повествование, описание, сообщение, рассуждение.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662" marR="10662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Свободная беседа, полемика, дискуссия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Формы коммуникации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6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Интервью,   свободная беседа, полемика, дискуссия, диспут, аргументированная оценка, интерпретация; комментирование; обзор; резюме, оценка; полемика- аргументация и их сочетание.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806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Максимально-достаточный уровень – </a:t>
                      </a:r>
                      <a:endParaRPr lang="en-US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V</a:t>
                      </a:r>
                      <a:r>
                        <a:rPr lang="ru-RU" sz="1400" dirty="0">
                          <a:effectLst/>
                        </a:rPr>
                        <a:t>-НС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501090" y="6429396"/>
            <a:ext cx="64291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№</a:t>
            </a:r>
            <a:r>
              <a:rPr lang="en-US" sz="1600" dirty="0" smtClean="0">
                <a:solidFill>
                  <a:schemeClr val="tx1"/>
                </a:solidFill>
              </a:rPr>
              <a:t>8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1435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3"/>
          <p:cNvSpPr>
            <a:spLocks noChangeArrowheads="1"/>
          </p:cNvSpPr>
          <p:nvPr/>
        </p:nvSpPr>
        <p:spPr bwMode="auto">
          <a:xfrm rot="16200000">
            <a:off x="-162288" y="1884396"/>
            <a:ext cx="1447812" cy="11079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/>
            <a:r>
              <a:rPr lang="ru-RU" sz="1100" b="1" dirty="0" smtClean="0">
                <a:latin typeface="Times New Roman" pitchFamily="18" charset="0"/>
              </a:rPr>
              <a:t>Стадия Формирования </a:t>
            </a:r>
            <a:r>
              <a:rPr lang="ru-RU" sz="1100" b="1" dirty="0" err="1" smtClean="0">
                <a:latin typeface="Times New Roman" pitchFamily="18" charset="0"/>
              </a:rPr>
              <a:t>рече-коммуникативного</a:t>
            </a:r>
            <a:r>
              <a:rPr lang="ru-RU" sz="1100" b="1" dirty="0" smtClean="0">
                <a:latin typeface="Times New Roman" pitchFamily="18" charset="0"/>
              </a:rPr>
              <a:t> аспекта содержания КК</a:t>
            </a:r>
            <a:endParaRPr lang="ru-RU" sz="1100" b="1" dirty="0">
              <a:latin typeface="Times New Roman" pitchFamily="18" charset="0"/>
            </a:endParaRPr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 rot="-5394469">
            <a:off x="-234985" y="3558969"/>
            <a:ext cx="1441450" cy="971621"/>
          </a:xfrm>
          <a:prstGeom prst="rect">
            <a:avLst/>
          </a:prstGeom>
          <a:noFill/>
          <a:ln w="3810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0" hangingPunct="0"/>
            <a:endParaRPr lang="ru-RU" sz="1200" b="1">
              <a:latin typeface="Times New Roman" pitchFamily="18" charset="0"/>
            </a:endParaRPr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 rot="16205531">
            <a:off x="-207532" y="2017801"/>
            <a:ext cx="1461148" cy="972742"/>
          </a:xfrm>
          <a:prstGeom prst="rect">
            <a:avLst/>
          </a:prstGeom>
          <a:noFill/>
          <a:ln w="3810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1034054" y="104775"/>
            <a:ext cx="79671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Моделирования контекстно-базируемого содержания коммуникативных комплексов (КК) при формировании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межкультурно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- коммуникативных компетенций </a:t>
            </a:r>
            <a:endParaRPr lang="ru-RU" sz="1600" b="1" dirty="0">
              <a:latin typeface="Times New Roman" pitchFamily="18" charset="0"/>
            </a:endParaRPr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 rot="16200000">
            <a:off x="-349121" y="5276631"/>
            <a:ext cx="1522412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/>
            <a:r>
              <a:rPr lang="ru-RU" sz="1200" b="1" dirty="0">
                <a:latin typeface="Times New Roman" pitchFamily="18" charset="0"/>
              </a:rPr>
              <a:t>Стадия</a:t>
            </a:r>
            <a:r>
              <a:rPr lang="en-US" sz="1200" b="1" dirty="0">
                <a:latin typeface="Times New Roman" pitchFamily="18" charset="0"/>
              </a:rPr>
              <a:t> </a:t>
            </a:r>
            <a:r>
              <a:rPr lang="en-US" sz="1200" b="1" dirty="0" err="1" smtClean="0">
                <a:latin typeface="Times New Roman" pitchFamily="18" charset="0"/>
              </a:rPr>
              <a:t>предметного</a:t>
            </a:r>
            <a:r>
              <a:rPr lang="en-US" sz="1200" b="1" dirty="0" smtClean="0">
                <a:latin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</a:rPr>
              <a:t>аспекта с</a:t>
            </a:r>
            <a:r>
              <a:rPr lang="en-US" sz="1200" b="1" dirty="0" err="1">
                <a:latin typeface="Times New Roman" pitchFamily="18" charset="0"/>
              </a:rPr>
              <a:t>одержания</a:t>
            </a:r>
            <a:r>
              <a:rPr lang="en-US" sz="1200" b="1" dirty="0">
                <a:latin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</a:rPr>
              <a:t>КК</a:t>
            </a:r>
            <a:endParaRPr lang="ru-RU" sz="1200" b="1" dirty="0">
              <a:latin typeface="Times New Roman" pitchFamily="18" charset="0"/>
            </a:endParaRPr>
          </a:p>
        </p:txBody>
      </p:sp>
      <p:sp>
        <p:nvSpPr>
          <p:cNvPr id="1035" name="Rectangle 8"/>
          <p:cNvSpPr>
            <a:spLocks noChangeArrowheads="1"/>
          </p:cNvSpPr>
          <p:nvPr/>
        </p:nvSpPr>
        <p:spPr bwMode="auto">
          <a:xfrm rot="16205531">
            <a:off x="-268678" y="5320688"/>
            <a:ext cx="1437313" cy="826653"/>
          </a:xfrm>
          <a:prstGeom prst="rect">
            <a:avLst/>
          </a:prstGeom>
          <a:noFill/>
          <a:ln w="3810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6" name="AutoShape 9"/>
          <p:cNvSpPr>
            <a:spLocks noChangeArrowheads="1"/>
          </p:cNvSpPr>
          <p:nvPr/>
        </p:nvSpPr>
        <p:spPr bwMode="auto">
          <a:xfrm>
            <a:off x="928662" y="962025"/>
            <a:ext cx="4143404" cy="762000"/>
          </a:xfrm>
          <a:prstGeom prst="bevel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endParaRPr lang="ru-RU" sz="1300" b="1" i="1" dirty="0">
              <a:latin typeface="Times New Roman" pitchFamily="18" charset="0"/>
            </a:endParaRPr>
          </a:p>
          <a:p>
            <a:pPr algn="ctr" eaLnBrk="0" hangingPunct="0"/>
            <a:r>
              <a:rPr lang="ru-RU" sz="1300" b="1" i="1" dirty="0" smtClean="0">
                <a:latin typeface="Times New Roman" pitchFamily="18" charset="0"/>
              </a:rPr>
              <a:t>Этап- подготовительный контекстно-базируемому</a:t>
            </a:r>
          </a:p>
          <a:p>
            <a:pPr algn="ctr" eaLnBrk="0" hangingPunct="0"/>
            <a:r>
              <a:rPr lang="ru-RU" sz="1300" b="1" i="1" dirty="0" smtClean="0">
                <a:latin typeface="Times New Roman" pitchFamily="18" charset="0"/>
              </a:rPr>
              <a:t> общению </a:t>
            </a:r>
            <a:endParaRPr lang="ru-RU" sz="1300" dirty="0">
              <a:latin typeface="Times New Roman" pitchFamily="18" charset="0"/>
            </a:endParaRPr>
          </a:p>
          <a:p>
            <a:pPr algn="ctr" eaLnBrk="0" hangingPunct="0"/>
            <a:endParaRPr lang="ru-RU" sz="1300" dirty="0">
              <a:latin typeface="Times New Roman" pitchFamily="18" charset="0"/>
            </a:endParaRPr>
          </a:p>
        </p:txBody>
      </p:sp>
      <p:sp>
        <p:nvSpPr>
          <p:cNvPr id="1037" name="AutoShape 10"/>
          <p:cNvSpPr>
            <a:spLocks noChangeArrowheads="1"/>
          </p:cNvSpPr>
          <p:nvPr/>
        </p:nvSpPr>
        <p:spPr bwMode="auto">
          <a:xfrm>
            <a:off x="1214414" y="2143116"/>
            <a:ext cx="1785950" cy="1069984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Исполнительско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репродуктивная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степень исполнительской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фазы  речевой 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деятельности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9" name="AutoShape 16"/>
          <p:cNvSpPr>
            <a:spLocks noChangeArrowheads="1"/>
          </p:cNvSpPr>
          <p:nvPr/>
        </p:nvSpPr>
        <p:spPr bwMode="auto">
          <a:xfrm>
            <a:off x="7500958" y="2214554"/>
            <a:ext cx="1643041" cy="857256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Полемико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Аргументационная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функциональная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направленность общения 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0" name="AutoShape 18"/>
          <p:cNvSpPr>
            <a:spLocks noChangeArrowheads="1"/>
          </p:cNvSpPr>
          <p:nvPr/>
        </p:nvSpPr>
        <p:spPr bwMode="auto">
          <a:xfrm>
            <a:off x="1282700" y="3643314"/>
            <a:ext cx="1789102" cy="857255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Понятийно-когнитивная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стадия усвоения предметного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содержания КК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2" name="AutoShape 24"/>
          <p:cNvSpPr>
            <a:spLocks noChangeArrowheads="1"/>
          </p:cNvSpPr>
          <p:nvPr/>
        </p:nvSpPr>
        <p:spPr bwMode="auto">
          <a:xfrm>
            <a:off x="7572396" y="3429000"/>
            <a:ext cx="1571604" cy="928694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Аналитико-оценочная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функциональная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направленность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общения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3" name="AutoShape 26"/>
          <p:cNvSpPr>
            <a:spLocks noChangeArrowheads="1"/>
          </p:cNvSpPr>
          <p:nvPr/>
        </p:nvSpPr>
        <p:spPr bwMode="auto">
          <a:xfrm>
            <a:off x="1285853" y="5143512"/>
            <a:ext cx="1785949" cy="1143008"/>
          </a:xfrm>
          <a:prstGeom prst="foldedCorner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4" name="Text Box 27"/>
          <p:cNvSpPr txBox="1">
            <a:spLocks noChangeArrowheads="1"/>
          </p:cNvSpPr>
          <p:nvPr/>
        </p:nvSpPr>
        <p:spPr bwMode="auto">
          <a:xfrm>
            <a:off x="1285852" y="5143512"/>
            <a:ext cx="1928826" cy="93871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/>
            <a:r>
              <a:rPr lang="ru-RU" sz="1100" dirty="0" smtClean="0">
                <a:latin typeface="Times New Roman" pitchFamily="18" charset="0"/>
              </a:rPr>
              <a:t>Метаязыковые </a:t>
            </a:r>
          </a:p>
          <a:p>
            <a:pPr algn="ctr" eaLnBrk="0" hangingPunct="0"/>
            <a:r>
              <a:rPr lang="ru-RU" sz="1100" dirty="0" smtClean="0">
                <a:latin typeface="Times New Roman" pitchFamily="18" charset="0"/>
              </a:rPr>
              <a:t>коммуникативные умения (ТТЕ) понятийно-когнитивного предметного содержания КК</a:t>
            </a:r>
            <a:endParaRPr lang="ru-RU" sz="1100" dirty="0">
              <a:latin typeface="Times New Roman" pitchFamily="18" charset="0"/>
            </a:endParaRPr>
          </a:p>
        </p:txBody>
      </p:sp>
      <p:sp>
        <p:nvSpPr>
          <p:cNvPr id="1045" name="AutoShape 32"/>
          <p:cNvSpPr>
            <a:spLocks noChangeArrowheads="1"/>
          </p:cNvSpPr>
          <p:nvPr/>
        </p:nvSpPr>
        <p:spPr bwMode="auto">
          <a:xfrm>
            <a:off x="7643834" y="4643446"/>
            <a:ext cx="1500166" cy="857256"/>
          </a:xfrm>
          <a:prstGeom prst="foldedCorner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6" name="Line 34"/>
          <p:cNvSpPr>
            <a:spLocks noChangeShapeType="1"/>
          </p:cNvSpPr>
          <p:nvPr/>
        </p:nvSpPr>
        <p:spPr bwMode="auto">
          <a:xfrm flipV="1">
            <a:off x="2357422" y="450057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8" name="Line 46"/>
          <p:cNvSpPr>
            <a:spLocks noChangeShapeType="1"/>
          </p:cNvSpPr>
          <p:nvPr/>
        </p:nvSpPr>
        <p:spPr bwMode="auto">
          <a:xfrm flipH="1" flipV="1">
            <a:off x="2409825" y="3213100"/>
            <a:ext cx="1588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026" name="Object 52"/>
          <p:cNvGraphicFramePr>
            <a:graphicFrameLocks noChangeAspect="1"/>
          </p:cNvGraphicFramePr>
          <p:nvPr/>
        </p:nvGraphicFramePr>
        <p:xfrm>
          <a:off x="900113" y="2135188"/>
          <a:ext cx="2667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Документ" r:id="rId4" imgW="5486400" imgH="160560" progId="Word.Document.8">
                  <p:embed/>
                </p:oleObj>
              </mc:Choice>
              <mc:Fallback>
                <p:oleObj name="Документ" r:id="rId4" imgW="5486400" imgH="160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135188"/>
                        <a:ext cx="2667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3"/>
          <p:cNvGraphicFramePr>
            <a:graphicFrameLocks noChangeAspect="1"/>
          </p:cNvGraphicFramePr>
          <p:nvPr/>
        </p:nvGraphicFramePr>
        <p:xfrm>
          <a:off x="938213" y="3430588"/>
          <a:ext cx="2667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Документ" r:id="rId7" imgW="5486400" imgH="160560" progId="Word.Document.8">
                  <p:embed/>
                </p:oleObj>
              </mc:Choice>
              <mc:Fallback>
                <p:oleObj name="Документ" r:id="rId7" imgW="5486400" imgH="160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213" y="3430588"/>
                        <a:ext cx="2667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54"/>
          <p:cNvGraphicFramePr>
            <a:graphicFrameLocks noChangeAspect="1"/>
          </p:cNvGraphicFramePr>
          <p:nvPr/>
        </p:nvGraphicFramePr>
        <p:xfrm>
          <a:off x="938213" y="4954588"/>
          <a:ext cx="2667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Документ" r:id="rId9" imgW="5486400" imgH="160560" progId="Word.Document.8">
                  <p:embed/>
                </p:oleObj>
              </mc:Choice>
              <mc:Fallback>
                <p:oleObj name="Документ" r:id="rId9" imgW="5486400" imgH="160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213" y="4954588"/>
                        <a:ext cx="2667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0" name="Oval 55"/>
          <p:cNvSpPr>
            <a:spLocks noChangeArrowheads="1"/>
          </p:cNvSpPr>
          <p:nvPr/>
        </p:nvSpPr>
        <p:spPr bwMode="auto">
          <a:xfrm>
            <a:off x="7215206" y="642918"/>
            <a:ext cx="1800225" cy="1295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ru-RU" sz="1300" b="1" i="1" dirty="0" smtClean="0">
                <a:latin typeface="Times New Roman" pitchFamily="18" charset="0"/>
              </a:rPr>
              <a:t>Этап-</a:t>
            </a:r>
          </a:p>
          <a:p>
            <a:pPr algn="ctr" eaLnBrk="0" hangingPunct="0"/>
            <a:r>
              <a:rPr lang="ru-RU" sz="1300" b="1" i="1" dirty="0" err="1" smtClean="0">
                <a:latin typeface="Times New Roman" pitchFamily="18" charset="0"/>
              </a:rPr>
              <a:t>межкультурно</a:t>
            </a:r>
            <a:r>
              <a:rPr lang="ru-RU" sz="1300" b="1" i="1" dirty="0" smtClean="0">
                <a:latin typeface="Times New Roman" pitchFamily="18" charset="0"/>
              </a:rPr>
              <a:t>-</a:t>
            </a:r>
            <a:endParaRPr lang="ru-RU" sz="1300" b="1" i="1" dirty="0">
              <a:latin typeface="Times New Roman" pitchFamily="18" charset="0"/>
            </a:endParaRPr>
          </a:p>
          <a:p>
            <a:pPr algn="ctr" eaLnBrk="0" hangingPunct="0"/>
            <a:r>
              <a:rPr lang="ru-RU" sz="1300" b="1" i="1" dirty="0" smtClean="0">
                <a:latin typeface="Times New Roman" pitchFamily="18" charset="0"/>
              </a:rPr>
              <a:t>коммуникативного</a:t>
            </a:r>
            <a:endParaRPr lang="ru-RU" sz="1300" b="1" i="1" dirty="0">
              <a:latin typeface="Times New Roman" pitchFamily="18" charset="0"/>
            </a:endParaRPr>
          </a:p>
          <a:p>
            <a:pPr algn="ctr" eaLnBrk="0" hangingPunct="0"/>
            <a:r>
              <a:rPr lang="ru-RU" sz="1300" b="1" i="1" dirty="0" smtClean="0">
                <a:latin typeface="Times New Roman" pitchFamily="18" charset="0"/>
              </a:rPr>
              <a:t>общения </a:t>
            </a:r>
            <a:endParaRPr lang="ru-RU" sz="1300" b="1" i="1" dirty="0">
              <a:latin typeface="Times New Roman" pitchFamily="18" charset="0"/>
            </a:endParaRPr>
          </a:p>
        </p:txBody>
      </p:sp>
      <p:sp>
        <p:nvSpPr>
          <p:cNvPr id="1051" name="Rectangle 56"/>
          <p:cNvSpPr>
            <a:spLocks noChangeArrowheads="1"/>
          </p:cNvSpPr>
          <p:nvPr/>
        </p:nvSpPr>
        <p:spPr bwMode="auto">
          <a:xfrm rot="16238963">
            <a:off x="-297200" y="3613405"/>
            <a:ext cx="1628455" cy="10156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/>
            <a:r>
              <a:rPr lang="en-US" sz="900" b="1" dirty="0" err="1">
                <a:latin typeface="Times New Roman" pitchFamily="18" charset="0"/>
              </a:rPr>
              <a:t>Стадии</a:t>
            </a:r>
            <a:r>
              <a:rPr lang="en-US" sz="900" b="1" dirty="0">
                <a:latin typeface="Times New Roman" pitchFamily="18" charset="0"/>
              </a:rPr>
              <a:t> </a:t>
            </a:r>
            <a:r>
              <a:rPr lang="en-US" sz="1200" b="1" dirty="0" err="1">
                <a:latin typeface="Times New Roman" pitchFamily="18" charset="0"/>
              </a:rPr>
              <a:t>усвоения</a:t>
            </a:r>
            <a:endParaRPr lang="en-US" sz="1200" b="1" dirty="0">
              <a:latin typeface="Times New Roman" pitchFamily="18" charset="0"/>
            </a:endParaRPr>
          </a:p>
          <a:p>
            <a:pPr algn="ctr" eaLnBrk="0" hangingPunct="0"/>
            <a:r>
              <a:rPr lang="en-US" sz="1200" b="1" dirty="0">
                <a:latin typeface="Times New Roman" pitchFamily="18" charset="0"/>
              </a:rPr>
              <a:t> </a:t>
            </a:r>
            <a:r>
              <a:rPr lang="en-US" sz="1200" b="1" dirty="0" err="1" smtClean="0">
                <a:latin typeface="Times New Roman" pitchFamily="18" charset="0"/>
              </a:rPr>
              <a:t>предметно</a:t>
            </a:r>
            <a:r>
              <a:rPr lang="ru-RU" sz="1200" b="1" dirty="0" smtClean="0">
                <a:latin typeface="Times New Roman" pitchFamily="18" charset="0"/>
              </a:rPr>
              <a:t>- </a:t>
            </a:r>
            <a:r>
              <a:rPr lang="ru-RU" sz="1200" b="1" dirty="0" err="1" smtClean="0">
                <a:latin typeface="Times New Roman" pitchFamily="18" charset="0"/>
              </a:rPr>
              <a:t>прцессуального</a:t>
            </a:r>
            <a:r>
              <a:rPr lang="ru-RU" sz="1200" b="1" dirty="0" smtClean="0">
                <a:latin typeface="Times New Roman" pitchFamily="18" charset="0"/>
              </a:rPr>
              <a:t> </a:t>
            </a:r>
          </a:p>
          <a:p>
            <a:pPr algn="ctr" eaLnBrk="0" hangingPunct="0"/>
            <a:r>
              <a:rPr lang="ru-RU" sz="1200" b="1" dirty="0" smtClean="0">
                <a:latin typeface="Times New Roman" pitchFamily="18" charset="0"/>
              </a:rPr>
              <a:t>аспекта </a:t>
            </a:r>
            <a:endParaRPr lang="en-US" sz="1200" b="1" dirty="0">
              <a:latin typeface="Times New Roman" pitchFamily="18" charset="0"/>
            </a:endParaRPr>
          </a:p>
          <a:p>
            <a:pPr algn="ctr" eaLnBrk="0" hangingPunct="0"/>
            <a:r>
              <a:rPr lang="en-US" sz="1200" b="1" dirty="0" err="1">
                <a:latin typeface="Times New Roman" pitchFamily="18" charset="0"/>
              </a:rPr>
              <a:t>содержания</a:t>
            </a:r>
            <a:r>
              <a:rPr lang="en-US" sz="1200" b="1" dirty="0">
                <a:latin typeface="Times New Roman" pitchFamily="18" charset="0"/>
              </a:rPr>
              <a:t> КК</a:t>
            </a:r>
            <a:endParaRPr lang="ru-RU" sz="1200" b="1" dirty="0">
              <a:latin typeface="Times New Roman" pitchFamily="18" charset="0"/>
            </a:endParaRPr>
          </a:p>
        </p:txBody>
      </p:sp>
      <p:sp>
        <p:nvSpPr>
          <p:cNvPr id="1052" name="AutoShape 57"/>
          <p:cNvSpPr>
            <a:spLocks noChangeArrowheads="1"/>
          </p:cNvSpPr>
          <p:nvPr/>
        </p:nvSpPr>
        <p:spPr bwMode="auto">
          <a:xfrm>
            <a:off x="6429388" y="2214554"/>
            <a:ext cx="1000132" cy="928694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новых 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вариантов 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базовой 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модели 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3" name="AutoShape 58"/>
          <p:cNvSpPr>
            <a:spLocks noChangeArrowheads="1"/>
          </p:cNvSpPr>
          <p:nvPr/>
        </p:nvSpPr>
        <p:spPr bwMode="auto">
          <a:xfrm>
            <a:off x="6429388" y="3429000"/>
            <a:ext cx="1071570" cy="1000132"/>
          </a:xfrm>
          <a:prstGeom prst="foldedCorner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7" name="Rectangle 62"/>
          <p:cNvSpPr>
            <a:spLocks noChangeArrowheads="1"/>
          </p:cNvSpPr>
          <p:nvPr/>
        </p:nvSpPr>
        <p:spPr bwMode="auto">
          <a:xfrm>
            <a:off x="5286380" y="928670"/>
            <a:ext cx="1871663" cy="842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8" name="Text Box 63"/>
          <p:cNvSpPr txBox="1">
            <a:spLocks noChangeArrowheads="1"/>
          </p:cNvSpPr>
          <p:nvPr/>
        </p:nvSpPr>
        <p:spPr bwMode="auto">
          <a:xfrm>
            <a:off x="5500694" y="857233"/>
            <a:ext cx="1643074" cy="89255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300" b="1" i="1" dirty="0" smtClean="0">
                <a:latin typeface="Times New Roman" pitchFamily="18" charset="0"/>
              </a:rPr>
              <a:t>Этап -моделирующий типичные ситуации общения </a:t>
            </a:r>
            <a:endParaRPr lang="ru-RU" sz="1300" b="1" i="1" dirty="0">
              <a:latin typeface="Times New Roman" pitchFamily="18" charset="0"/>
            </a:endParaRPr>
          </a:p>
        </p:txBody>
      </p:sp>
      <p:sp>
        <p:nvSpPr>
          <p:cNvPr id="1061" name="Text Box 66"/>
          <p:cNvSpPr txBox="1">
            <a:spLocks noChangeArrowheads="1"/>
          </p:cNvSpPr>
          <p:nvPr/>
        </p:nvSpPr>
        <p:spPr bwMode="auto">
          <a:xfrm>
            <a:off x="6500826" y="3429000"/>
            <a:ext cx="1000132" cy="9002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1050" dirty="0" smtClean="0">
              <a:latin typeface="Times New Roman" pitchFamily="18" charset="0"/>
            </a:endParaRPr>
          </a:p>
          <a:p>
            <a:pPr algn="ctr"/>
            <a:r>
              <a:rPr lang="ru-RU" sz="1050" dirty="0" smtClean="0">
                <a:latin typeface="Times New Roman" pitchFamily="18" charset="0"/>
              </a:rPr>
              <a:t>Вариативные трансформации базовой модели </a:t>
            </a:r>
            <a:endParaRPr lang="ru-RU" sz="1050" dirty="0">
              <a:latin typeface="Times New Roman" pitchFamily="18" charset="0"/>
            </a:endParaRPr>
          </a:p>
        </p:txBody>
      </p:sp>
      <p:sp>
        <p:nvSpPr>
          <p:cNvPr id="1063" name="Line 68"/>
          <p:cNvSpPr>
            <a:spLocks noChangeShapeType="1"/>
          </p:cNvSpPr>
          <p:nvPr/>
        </p:nvSpPr>
        <p:spPr bwMode="auto">
          <a:xfrm flipV="1">
            <a:off x="2357422" y="1714488"/>
            <a:ext cx="714380" cy="4286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66" name="Text Box 75"/>
          <p:cNvSpPr txBox="1">
            <a:spLocks noChangeArrowheads="1"/>
          </p:cNvSpPr>
          <p:nvPr/>
        </p:nvSpPr>
        <p:spPr bwMode="auto">
          <a:xfrm>
            <a:off x="7643834" y="4643446"/>
            <a:ext cx="1500166" cy="9002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/>
            <a:r>
              <a:rPr lang="ru-RU" sz="1050" dirty="0" err="1">
                <a:latin typeface="Times New Roman" pitchFamily="18" charset="0"/>
              </a:rPr>
              <a:t>Регуляционно</a:t>
            </a:r>
            <a:r>
              <a:rPr lang="ru-RU" sz="1050" dirty="0">
                <a:latin typeface="Times New Roman" pitchFamily="18" charset="0"/>
              </a:rPr>
              <a:t>-</a:t>
            </a:r>
          </a:p>
          <a:p>
            <a:pPr algn="ctr" eaLnBrk="0" hangingPunct="0"/>
            <a:r>
              <a:rPr lang="ru-RU" sz="1050" dirty="0">
                <a:latin typeface="Times New Roman" pitchFamily="18" charset="0"/>
              </a:rPr>
              <a:t>коммуникативная</a:t>
            </a:r>
          </a:p>
          <a:p>
            <a:pPr algn="ctr" eaLnBrk="0" hangingPunct="0"/>
            <a:r>
              <a:rPr lang="ru-RU" sz="1050" dirty="0">
                <a:latin typeface="Times New Roman" pitchFamily="18" charset="0"/>
              </a:rPr>
              <a:t>функциональная направленность общения  </a:t>
            </a:r>
          </a:p>
        </p:txBody>
      </p:sp>
      <p:sp>
        <p:nvSpPr>
          <p:cNvPr id="1067" name="Line 76"/>
          <p:cNvSpPr>
            <a:spLocks noChangeShapeType="1"/>
          </p:cNvSpPr>
          <p:nvPr/>
        </p:nvSpPr>
        <p:spPr bwMode="auto">
          <a:xfrm flipV="1">
            <a:off x="8358214" y="200024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3" name="AutoShape 58"/>
          <p:cNvSpPr>
            <a:spLocks noChangeArrowheads="1"/>
          </p:cNvSpPr>
          <p:nvPr/>
        </p:nvSpPr>
        <p:spPr bwMode="auto">
          <a:xfrm>
            <a:off x="6429388" y="4643446"/>
            <a:ext cx="1143008" cy="8382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Ознакомление с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типовыми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моделями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ситуации общения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AutoShape 10"/>
          <p:cNvSpPr>
            <a:spLocks noChangeArrowheads="1"/>
          </p:cNvSpPr>
          <p:nvPr/>
        </p:nvSpPr>
        <p:spPr bwMode="auto">
          <a:xfrm>
            <a:off x="3071802" y="2214554"/>
            <a:ext cx="1643074" cy="998546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6" name="AutoShape 10"/>
          <p:cNvSpPr>
            <a:spLocks noChangeArrowheads="1"/>
          </p:cNvSpPr>
          <p:nvPr/>
        </p:nvSpPr>
        <p:spPr bwMode="auto">
          <a:xfrm>
            <a:off x="4786314" y="2214554"/>
            <a:ext cx="1571636" cy="998546"/>
          </a:xfrm>
          <a:prstGeom prst="foldedCorner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8" name="Прямая со стрелкой 57"/>
          <p:cNvCxnSpPr/>
          <p:nvPr/>
        </p:nvCxnSpPr>
        <p:spPr>
          <a:xfrm rot="16200000" flipV="1">
            <a:off x="3339694" y="1446595"/>
            <a:ext cx="500066" cy="10358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56" idx="0"/>
            <a:endCxn id="1036" idx="2"/>
          </p:cNvCxnSpPr>
          <p:nvPr/>
        </p:nvCxnSpPr>
        <p:spPr>
          <a:xfrm rot="16200000" flipV="1">
            <a:off x="4040984" y="683406"/>
            <a:ext cx="490529" cy="2571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3143240" y="2143117"/>
            <a:ext cx="15716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Исполнительско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рецептивная ступень исполнительской фазы речевой деятельности 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4857752" y="2214554"/>
            <a:ext cx="1428760" cy="10618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Исполнительско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 algn="ctr"/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Продуктивная ступень исполнительской фазы речевой деятельности </a:t>
            </a:r>
          </a:p>
        </p:txBody>
      </p:sp>
      <p:sp>
        <p:nvSpPr>
          <p:cNvPr id="75" name="AutoShape 18"/>
          <p:cNvSpPr>
            <a:spLocks noChangeArrowheads="1"/>
          </p:cNvSpPr>
          <p:nvPr/>
        </p:nvSpPr>
        <p:spPr bwMode="auto">
          <a:xfrm>
            <a:off x="3143240" y="3643314"/>
            <a:ext cx="1643074" cy="857256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Информационно-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аккумулятивная стадия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усвоения предметного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содержания КК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AutoShape 18"/>
          <p:cNvSpPr>
            <a:spLocks noChangeArrowheads="1"/>
          </p:cNvSpPr>
          <p:nvPr/>
        </p:nvSpPr>
        <p:spPr bwMode="auto">
          <a:xfrm>
            <a:off x="4857752" y="3643314"/>
            <a:ext cx="1500198" cy="857256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Прагматико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Репрезентирующая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стадия усвоения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предметного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содержания КК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Line 46"/>
          <p:cNvSpPr>
            <a:spLocks noChangeShapeType="1"/>
          </p:cNvSpPr>
          <p:nvPr/>
        </p:nvSpPr>
        <p:spPr bwMode="auto">
          <a:xfrm flipH="1" flipV="1">
            <a:off x="4000496" y="3214686"/>
            <a:ext cx="1588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8" name="Line 46"/>
          <p:cNvSpPr>
            <a:spLocks noChangeShapeType="1"/>
          </p:cNvSpPr>
          <p:nvPr/>
        </p:nvSpPr>
        <p:spPr bwMode="auto">
          <a:xfrm flipH="1" flipV="1">
            <a:off x="5643570" y="3214686"/>
            <a:ext cx="1588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" name="Line 46"/>
          <p:cNvSpPr>
            <a:spLocks noChangeShapeType="1"/>
          </p:cNvSpPr>
          <p:nvPr/>
        </p:nvSpPr>
        <p:spPr bwMode="auto">
          <a:xfrm flipH="1" flipV="1">
            <a:off x="8358214" y="3071810"/>
            <a:ext cx="1588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" name="Line 46"/>
          <p:cNvSpPr>
            <a:spLocks noChangeShapeType="1"/>
          </p:cNvSpPr>
          <p:nvPr/>
        </p:nvSpPr>
        <p:spPr bwMode="auto">
          <a:xfrm flipH="1" flipV="1">
            <a:off x="8358214" y="4286256"/>
            <a:ext cx="1588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3" name="Line 76"/>
          <p:cNvSpPr>
            <a:spLocks noChangeShapeType="1"/>
          </p:cNvSpPr>
          <p:nvPr/>
        </p:nvSpPr>
        <p:spPr bwMode="auto">
          <a:xfrm flipV="1">
            <a:off x="7000892" y="442913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86" name="AutoShape 26"/>
          <p:cNvSpPr>
            <a:spLocks noChangeArrowheads="1"/>
          </p:cNvSpPr>
          <p:nvPr/>
        </p:nvSpPr>
        <p:spPr bwMode="auto">
          <a:xfrm>
            <a:off x="6500826" y="5715016"/>
            <a:ext cx="2500330" cy="10160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Метаконтекстно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коммуникативные умения (ТТЕ)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Контекстно-коммуникативного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Предметного содержания КК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AutoShape 26"/>
          <p:cNvSpPr>
            <a:spLocks noChangeArrowheads="1"/>
          </p:cNvSpPr>
          <p:nvPr/>
        </p:nvSpPr>
        <p:spPr bwMode="auto">
          <a:xfrm>
            <a:off x="3143240" y="5143512"/>
            <a:ext cx="1714512" cy="1143008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Метаречевые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умения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(ТТЕ) Информационно-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аккумулятивного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предметного содержания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AutoShape 26"/>
          <p:cNvSpPr>
            <a:spLocks noChangeArrowheads="1"/>
          </p:cNvSpPr>
          <p:nvPr/>
        </p:nvSpPr>
        <p:spPr bwMode="auto">
          <a:xfrm>
            <a:off x="4929190" y="5143512"/>
            <a:ext cx="1428760" cy="1143008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Метапраг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мокоммуникативные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умения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(ТТЕ)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прагматико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Репрезентирующего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предметного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содержания КК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Line 34"/>
          <p:cNvSpPr>
            <a:spLocks noChangeShapeType="1"/>
          </p:cNvSpPr>
          <p:nvPr/>
        </p:nvSpPr>
        <p:spPr bwMode="auto">
          <a:xfrm flipV="1">
            <a:off x="3929058" y="450057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0" name="Line 34"/>
          <p:cNvSpPr>
            <a:spLocks noChangeShapeType="1"/>
          </p:cNvSpPr>
          <p:nvPr/>
        </p:nvSpPr>
        <p:spPr bwMode="auto">
          <a:xfrm flipV="1">
            <a:off x="5643570" y="450057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1" name="Line 76"/>
          <p:cNvSpPr>
            <a:spLocks noChangeShapeType="1"/>
          </p:cNvSpPr>
          <p:nvPr/>
        </p:nvSpPr>
        <p:spPr bwMode="auto">
          <a:xfrm flipV="1">
            <a:off x="7000892" y="3214686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92" name="Line 76"/>
          <p:cNvSpPr>
            <a:spLocks noChangeShapeType="1"/>
          </p:cNvSpPr>
          <p:nvPr/>
        </p:nvSpPr>
        <p:spPr bwMode="auto">
          <a:xfrm flipV="1">
            <a:off x="7072330" y="550070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93" name="Line 76"/>
          <p:cNvSpPr>
            <a:spLocks noChangeShapeType="1"/>
          </p:cNvSpPr>
          <p:nvPr/>
        </p:nvSpPr>
        <p:spPr bwMode="auto">
          <a:xfrm flipV="1">
            <a:off x="8358214" y="550070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104425" y="104775"/>
            <a:ext cx="1145696" cy="36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Тема 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8610600" y="6429396"/>
            <a:ext cx="53340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№</a:t>
            </a:r>
            <a:r>
              <a:rPr lang="en-US" sz="1600" dirty="0" smtClean="0">
                <a:solidFill>
                  <a:schemeClr val="tx1"/>
                </a:solidFill>
              </a:rPr>
              <a:t>9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92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56376" y="6453336"/>
            <a:ext cx="1187624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19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9197" y="425594"/>
            <a:ext cx="8639497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30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Моделирование процессуально-содержательных аспектов в формировании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межкультурно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-коммуникативных компетенций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представляет собой как модель контекстно-базируемой процессуально-содержательной системы формирования МКК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- 3-этапную систему управления формированием коммуникативных комплексов (КК) со следующим ранжированием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этап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подготовительный к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контекстно-базируемому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общению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этап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моделирующий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типичные ситуации общения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этап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межкультурно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-коммуникативного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общения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этап включает в себя: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преемственную по нарастанию сложности дидактическую модель реализующей 4 типа комплексов через систему ТТЕ: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понятийно-когнитивное ТТЕ предметного содержания КК (коммуникативного комплекса);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информационно-аккумулятивное ТТЕ предметного содержания КК;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прагматико-репрезентирующее ТТЕ предметного содержания КК;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контекстно-коммуникативное ТТЕ предметного содержания КК.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Постадийно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-процессуальную систему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соответствии с дидактически-обоснованной преемственностью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формирования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-коммуникативных уровней владения: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исполнительско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-рецептивная фаза;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исполнительско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-репродуктивная фаза;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исполнительско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-продуктивная фаза.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Поэтапную структуру в формировании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содержательно-коммуникативных основ МКК: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понятийно-когнитивная стадия усвоения ТТЕ;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информационно-аккумулятивная стадия усвоения ТТЕ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прагмо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-репрезентирующая стадия усвоения ТТЕ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2616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56376" y="6453336"/>
            <a:ext cx="1187624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20</a:t>
            </a: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365384"/>
              </p:ext>
            </p:extLst>
          </p:nvPr>
        </p:nvGraphicFramePr>
        <p:xfrm>
          <a:off x="186801" y="762503"/>
          <a:ext cx="8244915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09755"/>
                <a:gridCol w="53351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2.1. Высшая ступень </a:t>
                      </a:r>
                      <a:r>
                        <a:rPr lang="ru-RU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сформированности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Создание новых вариантов базовой модели типичных ситуаций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2.2.Ступень формирования трансформационной гибкости умений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Вариативные трансформации базовых ситуаций путем изменения его компонентного состава: условий, состава участников, ролей участников и т.д.</a:t>
                      </a:r>
                      <a:endParaRPr lang="ru-RU" sz="1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Начальная ступень первичного восприятия</a:t>
                      </a:r>
                      <a:endParaRPr lang="ru-RU" sz="1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Ознакомление с базовой моделью ситуаций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flipV="1">
            <a:off x="4454525" y="3354388"/>
            <a:ext cx="0" cy="238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473575" y="4043363"/>
            <a:ext cx="0" cy="257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11456"/>
            <a:ext cx="86049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этап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моделирующий типичные ситуации общения представляет собой: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трехстадийную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последовательную структуру: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7166" y="2530823"/>
            <a:ext cx="8424936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этап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межкультурно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-коммуникативного общения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Поэтапного и фу</a:t>
            </a: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кционально-коммуникативного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диф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ференцирования через: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регулятивно-коммуникативно-функциональную направленность общения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заданность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модели и условий);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аналитико-оценочную функциональную направленность общения;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полемико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-аргументационную направленность общения.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образом, объектами моделирования в иноязычном образовании могут выступать: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всей системы иноязычного образования как образовательной теории и практики;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процессов овладения языком (описание механизмов и процессов овладения ИЯ);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методическая модель как система обучения;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общения как образец многоступенчатого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континиума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актов общения;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модель отдельных ситуаций общения.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064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682625" y="549275"/>
            <a:ext cx="1873250" cy="503238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66"/>
                </a:solidFill>
              </a:rPr>
              <a:t>МОДЕЛИРОВАНИЕ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12725" y="-26988"/>
            <a:ext cx="8643938" cy="581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1600" b="1" dirty="0">
                <a:solidFill>
                  <a:srgbClr val="990000"/>
                </a:solidFill>
              </a:rPr>
              <a:t>ФУНКЦИОНАЛЬНО-ГНОСЕОЛОГИЧЕСКИЕ ХАРАКТЕРИСТИКИ «МОДЕЛИРОВАНИЯ» </a:t>
            </a:r>
          </a:p>
          <a:p>
            <a:pPr algn="ctr"/>
            <a:r>
              <a:rPr lang="ru-RU" sz="1600" b="1" dirty="0" smtClean="0">
                <a:solidFill>
                  <a:srgbClr val="990000"/>
                </a:solidFill>
              </a:rPr>
              <a:t>КАК МЕТОДА </a:t>
            </a:r>
            <a:r>
              <a:rPr lang="en-US" sz="1600" b="1" dirty="0" smtClean="0">
                <a:solidFill>
                  <a:srgbClr val="990000"/>
                </a:solidFill>
              </a:rPr>
              <a:t> </a:t>
            </a:r>
            <a:r>
              <a:rPr lang="ru-RU" sz="1600" b="1" dirty="0" smtClean="0">
                <a:solidFill>
                  <a:srgbClr val="990000"/>
                </a:solidFill>
              </a:rPr>
              <a:t>ПОЗНАНИЯ</a:t>
            </a:r>
            <a:endParaRPr lang="ru-RU" sz="1600" b="1" dirty="0">
              <a:solidFill>
                <a:srgbClr val="990000"/>
              </a:solidFill>
            </a:endParaRPr>
          </a:p>
        </p:txBody>
      </p:sp>
      <p:sp>
        <p:nvSpPr>
          <p:cNvPr id="31748" name="Rectangle 6"/>
          <p:cNvSpPr>
            <a:spLocks noChangeArrowheads="1"/>
          </p:cNvSpPr>
          <p:nvPr/>
        </p:nvSpPr>
        <p:spPr bwMode="auto">
          <a:xfrm>
            <a:off x="107950" y="1268413"/>
            <a:ext cx="2879725" cy="8636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EA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Моделирование – теория подобия; </a:t>
            </a:r>
          </a:p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наличие соответствия между оригиналом </a:t>
            </a:r>
          </a:p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и аналогом</a:t>
            </a:r>
            <a:endParaRPr lang="ru-RU" sz="1100" b="1" dirty="0">
              <a:solidFill>
                <a:srgbClr val="000066"/>
              </a:solidFill>
            </a:endParaRPr>
          </a:p>
        </p:txBody>
      </p:sp>
      <p:sp>
        <p:nvSpPr>
          <p:cNvPr id="31749" name="Rectangle 9"/>
          <p:cNvSpPr>
            <a:spLocks noChangeArrowheads="1"/>
          </p:cNvSpPr>
          <p:nvPr/>
        </p:nvSpPr>
        <p:spPr bwMode="auto">
          <a:xfrm>
            <a:off x="129606" y="4793279"/>
            <a:ext cx="2879725" cy="201612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EA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100" b="1" dirty="0">
              <a:solidFill>
                <a:srgbClr val="000066"/>
              </a:solidFill>
            </a:endParaRPr>
          </a:p>
          <a:p>
            <a:pPr algn="ctr"/>
            <a:r>
              <a:rPr lang="ru-RU" sz="1100" b="1" dirty="0">
                <a:solidFill>
                  <a:srgbClr val="000066"/>
                </a:solidFill>
              </a:rPr>
              <a:t>Обязательные характеристики и</a:t>
            </a:r>
          </a:p>
          <a:p>
            <a:pPr algn="ctr"/>
            <a:r>
              <a:rPr lang="ru-RU" sz="1100" b="1" dirty="0">
                <a:solidFill>
                  <a:srgbClr val="000066"/>
                </a:solidFill>
              </a:rPr>
              <a:t> этапы  моделирования</a:t>
            </a:r>
            <a:r>
              <a:rPr lang="ru-RU" sz="1100" b="1" dirty="0" smtClean="0">
                <a:solidFill>
                  <a:srgbClr val="000066"/>
                </a:solidFill>
              </a:rPr>
              <a:t>:</a:t>
            </a:r>
          </a:p>
          <a:p>
            <a:pPr marL="171450" indent="-171450">
              <a:buFontTx/>
              <a:buChar char="-"/>
            </a:pPr>
            <a:r>
              <a:rPr lang="ru-RU" sz="1100" b="1" dirty="0" smtClean="0">
                <a:solidFill>
                  <a:srgbClr val="000066"/>
                </a:solidFill>
              </a:rPr>
              <a:t>системность </a:t>
            </a:r>
            <a:r>
              <a:rPr lang="ru-RU" sz="1100" b="1" dirty="0">
                <a:solidFill>
                  <a:srgbClr val="000066"/>
                </a:solidFill>
              </a:rPr>
              <a:t>процессов и познания</a:t>
            </a:r>
            <a:r>
              <a:rPr lang="ru-RU" sz="1100" b="1" dirty="0" smtClean="0">
                <a:solidFill>
                  <a:srgbClr val="000066"/>
                </a:solidFill>
              </a:rPr>
              <a:t>; </a:t>
            </a:r>
          </a:p>
          <a:p>
            <a:r>
              <a:rPr lang="ru-RU" sz="1100" b="1" dirty="0" smtClean="0">
                <a:solidFill>
                  <a:srgbClr val="000066"/>
                </a:solidFill>
              </a:rPr>
              <a:t>-</a:t>
            </a:r>
            <a:r>
              <a:rPr lang="ru-RU" sz="1100" b="1" dirty="0">
                <a:solidFill>
                  <a:srgbClr val="000066"/>
                </a:solidFill>
              </a:rPr>
              <a:t>целостность </a:t>
            </a:r>
            <a:r>
              <a:rPr lang="ru-RU" sz="1100" b="1" dirty="0" smtClean="0">
                <a:solidFill>
                  <a:srgbClr val="000066"/>
                </a:solidFill>
              </a:rPr>
              <a:t>аналога;</a:t>
            </a:r>
            <a:endParaRPr lang="ru-RU" sz="1100" b="1" dirty="0">
              <a:solidFill>
                <a:srgbClr val="000066"/>
              </a:solidFill>
            </a:endParaRPr>
          </a:p>
          <a:p>
            <a:r>
              <a:rPr lang="ru-RU" sz="1100" b="1" dirty="0" smtClean="0">
                <a:solidFill>
                  <a:srgbClr val="000066"/>
                </a:solidFill>
              </a:rPr>
              <a:t>-универсальность </a:t>
            </a:r>
            <a:r>
              <a:rPr lang="ru-RU" sz="1100" b="1" dirty="0">
                <a:solidFill>
                  <a:srgbClr val="000066"/>
                </a:solidFill>
              </a:rPr>
              <a:t>процессов и познания</a:t>
            </a:r>
            <a:r>
              <a:rPr lang="ru-RU" sz="1100" b="1" dirty="0" smtClean="0">
                <a:solidFill>
                  <a:srgbClr val="000066"/>
                </a:solidFill>
              </a:rPr>
              <a:t>;</a:t>
            </a:r>
            <a:endParaRPr lang="ru-RU" sz="1100" b="1" dirty="0">
              <a:solidFill>
                <a:srgbClr val="000066"/>
              </a:solidFill>
            </a:endParaRPr>
          </a:p>
          <a:p>
            <a:pPr>
              <a:buFontTx/>
              <a:buChar char="-"/>
            </a:pPr>
            <a:r>
              <a:rPr lang="ru-RU" sz="1100" b="1" dirty="0" err="1">
                <a:solidFill>
                  <a:srgbClr val="000066"/>
                </a:solidFill>
              </a:rPr>
              <a:t>прогностичность</a:t>
            </a:r>
            <a:r>
              <a:rPr lang="ru-RU" sz="1100" b="1" dirty="0">
                <a:solidFill>
                  <a:srgbClr val="000066"/>
                </a:solidFill>
              </a:rPr>
              <a:t> моделируемого </a:t>
            </a:r>
          </a:p>
          <a:p>
            <a:r>
              <a:rPr lang="ru-RU" sz="1100" b="1" dirty="0">
                <a:solidFill>
                  <a:srgbClr val="000066"/>
                </a:solidFill>
              </a:rPr>
              <a:t>объекта;</a:t>
            </a:r>
          </a:p>
          <a:p>
            <a:r>
              <a:rPr lang="ru-RU" sz="1100" b="1" dirty="0" smtClean="0">
                <a:solidFill>
                  <a:srgbClr val="000066"/>
                </a:solidFill>
              </a:rPr>
              <a:t>- познавательно-формирующая </a:t>
            </a:r>
            <a:endParaRPr lang="ru-RU" sz="1100" b="1" dirty="0">
              <a:solidFill>
                <a:srgbClr val="000066"/>
              </a:solidFill>
            </a:endParaRPr>
          </a:p>
          <a:p>
            <a:r>
              <a:rPr lang="ru-RU" sz="1100" b="1" dirty="0" smtClean="0">
                <a:solidFill>
                  <a:srgbClr val="000066"/>
                </a:solidFill>
              </a:rPr>
              <a:t>способность</a:t>
            </a:r>
            <a:endParaRPr lang="ru-RU" sz="1100" b="1" dirty="0">
              <a:solidFill>
                <a:srgbClr val="000066"/>
              </a:solidFill>
            </a:endParaRPr>
          </a:p>
          <a:p>
            <a:pPr algn="ctr">
              <a:buFontTx/>
              <a:buChar char="-"/>
            </a:pPr>
            <a:endParaRPr lang="ru-RU" sz="1100" b="1" dirty="0">
              <a:solidFill>
                <a:srgbClr val="000066"/>
              </a:solidFill>
            </a:endParaRPr>
          </a:p>
        </p:txBody>
      </p:sp>
      <p:sp>
        <p:nvSpPr>
          <p:cNvPr id="31750" name="AutoShape 18"/>
          <p:cNvSpPr>
            <a:spLocks noChangeArrowheads="1"/>
          </p:cNvSpPr>
          <p:nvPr/>
        </p:nvSpPr>
        <p:spPr bwMode="auto">
          <a:xfrm>
            <a:off x="1403350" y="1054100"/>
            <a:ext cx="215900" cy="2143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1" name="Rectangle 27"/>
          <p:cNvSpPr>
            <a:spLocks noChangeArrowheads="1"/>
          </p:cNvSpPr>
          <p:nvPr/>
        </p:nvSpPr>
        <p:spPr bwMode="auto">
          <a:xfrm>
            <a:off x="6516688" y="1557338"/>
            <a:ext cx="2482850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Модель выступает как </a:t>
            </a:r>
            <a:r>
              <a:rPr lang="ru-RU" sz="1100" b="1" u="sng">
                <a:solidFill>
                  <a:srgbClr val="000066"/>
                </a:solidFill>
              </a:rPr>
              <a:t>объект </a:t>
            </a:r>
            <a:r>
              <a:rPr lang="ru-RU" sz="1100" b="1">
                <a:solidFill>
                  <a:srgbClr val="000066"/>
                </a:solidFill>
              </a:rPr>
              <a:t>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познания, и как </a:t>
            </a:r>
            <a:r>
              <a:rPr lang="ru-RU" sz="1100" b="1" u="sng">
                <a:solidFill>
                  <a:srgbClr val="000066"/>
                </a:solidFill>
              </a:rPr>
              <a:t>инструмент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преобразования оригинала</a:t>
            </a:r>
          </a:p>
        </p:txBody>
      </p:sp>
      <p:sp>
        <p:nvSpPr>
          <p:cNvPr id="394281" name="Oval 41"/>
          <p:cNvSpPr>
            <a:spLocks noChangeArrowheads="1"/>
          </p:cNvSpPr>
          <p:nvPr/>
        </p:nvSpPr>
        <p:spPr bwMode="auto">
          <a:xfrm>
            <a:off x="3276600" y="2205038"/>
            <a:ext cx="3024188" cy="1798637"/>
          </a:xfrm>
          <a:prstGeom prst="ellipse">
            <a:avLst/>
          </a:prstGeom>
          <a:gradFill rotWithShape="1">
            <a:gsLst>
              <a:gs pos="24000">
                <a:schemeClr val="tx2"/>
              </a:gs>
              <a:gs pos="0">
                <a:schemeClr val="accent1"/>
              </a:gs>
              <a:gs pos="71000">
                <a:schemeClr val="tx2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b="1">
              <a:solidFill>
                <a:srgbClr val="000066"/>
              </a:solidFill>
            </a:endParaRPr>
          </a:p>
          <a:p>
            <a:pPr algn="ctr">
              <a:defRPr/>
            </a:pPr>
            <a:r>
              <a:rPr lang="ru-RU" b="1">
                <a:solidFill>
                  <a:srgbClr val="000066"/>
                </a:solidFill>
              </a:rPr>
              <a:t>МОДЕЛИРОВАНИЕ</a:t>
            </a:r>
          </a:p>
          <a:p>
            <a:pPr algn="ctr">
              <a:defRPr/>
            </a:pPr>
            <a:r>
              <a:rPr lang="ru-RU" b="1">
                <a:solidFill>
                  <a:srgbClr val="000066"/>
                </a:solidFill>
              </a:rPr>
              <a:t>     МОДЕЛЬ</a:t>
            </a:r>
          </a:p>
          <a:p>
            <a:pPr algn="ctr">
              <a:defRPr/>
            </a:pPr>
            <a:endParaRPr lang="ru-RU">
              <a:solidFill>
                <a:srgbClr val="003399"/>
              </a:solidFill>
            </a:endParaRPr>
          </a:p>
        </p:txBody>
      </p:sp>
      <p:sp>
        <p:nvSpPr>
          <p:cNvPr id="31753" name="Rectangle 45"/>
          <p:cNvSpPr>
            <a:spLocks noChangeArrowheads="1"/>
          </p:cNvSpPr>
          <p:nvPr/>
        </p:nvSpPr>
        <p:spPr bwMode="auto">
          <a:xfrm>
            <a:off x="6802438" y="620713"/>
            <a:ext cx="1873250" cy="503237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rgbClr val="FFFFFF"/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66"/>
                </a:solidFill>
              </a:rPr>
              <a:t>МОДЕЛЬ</a:t>
            </a:r>
          </a:p>
        </p:txBody>
      </p:sp>
      <p:sp>
        <p:nvSpPr>
          <p:cNvPr id="31754" name="AutoShape 46"/>
          <p:cNvSpPr>
            <a:spLocks noChangeArrowheads="1"/>
          </p:cNvSpPr>
          <p:nvPr/>
        </p:nvSpPr>
        <p:spPr bwMode="auto">
          <a:xfrm>
            <a:off x="3779838" y="3141663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gradFill rotWithShape="1">
            <a:gsLst>
              <a:gs pos="0">
                <a:schemeClr val="accent1"/>
              </a:gs>
              <a:gs pos="100000">
                <a:srgbClr val="FF3300"/>
              </a:gs>
            </a:gsLst>
            <a:lin ang="0" scaled="1"/>
          </a:gra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5" name="Rectangle 47"/>
          <p:cNvSpPr>
            <a:spLocks noChangeArrowheads="1"/>
          </p:cNvSpPr>
          <p:nvPr/>
        </p:nvSpPr>
        <p:spPr bwMode="auto">
          <a:xfrm>
            <a:off x="107950" y="3120979"/>
            <a:ext cx="2879725" cy="6477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EA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100" b="1" dirty="0" err="1">
                <a:solidFill>
                  <a:srgbClr val="000066"/>
                </a:solidFill>
              </a:rPr>
              <a:t>Гнеосологическая</a:t>
            </a:r>
            <a:r>
              <a:rPr lang="ru-RU" sz="1100" b="1" dirty="0">
                <a:solidFill>
                  <a:srgbClr val="000066"/>
                </a:solidFill>
              </a:rPr>
              <a:t> сущность </a:t>
            </a:r>
          </a:p>
          <a:p>
            <a:pPr algn="ctr"/>
            <a:r>
              <a:rPr lang="ru-RU" sz="1100" b="1" dirty="0">
                <a:solidFill>
                  <a:srgbClr val="000066"/>
                </a:solidFill>
              </a:rPr>
              <a:t>моделирования – метод познания </a:t>
            </a:r>
          </a:p>
          <a:p>
            <a:pPr algn="ctr"/>
            <a:r>
              <a:rPr lang="ru-RU" sz="1100" b="1" dirty="0">
                <a:solidFill>
                  <a:srgbClr val="000066"/>
                </a:solidFill>
              </a:rPr>
              <a:t>сложных объектов</a:t>
            </a:r>
          </a:p>
        </p:txBody>
      </p:sp>
      <p:sp>
        <p:nvSpPr>
          <p:cNvPr id="31756" name="Rectangle 48"/>
          <p:cNvSpPr>
            <a:spLocks noChangeArrowheads="1"/>
          </p:cNvSpPr>
          <p:nvPr/>
        </p:nvSpPr>
        <p:spPr bwMode="auto">
          <a:xfrm>
            <a:off x="107949" y="4041775"/>
            <a:ext cx="2879725" cy="5762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EA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Функция моделирования-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создаваемый искусственный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 конструкт для исследования</a:t>
            </a:r>
          </a:p>
        </p:txBody>
      </p:sp>
      <p:sp>
        <p:nvSpPr>
          <p:cNvPr id="31757" name="Rectangle 49"/>
          <p:cNvSpPr>
            <a:spLocks noChangeArrowheads="1"/>
          </p:cNvSpPr>
          <p:nvPr/>
        </p:nvSpPr>
        <p:spPr bwMode="auto">
          <a:xfrm>
            <a:off x="71437" y="2325463"/>
            <a:ext cx="2879725" cy="57626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EA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Цель моделирования – создать </a:t>
            </a:r>
            <a:r>
              <a:rPr lang="ru-RU" sz="1100" b="1" u="sng">
                <a:solidFill>
                  <a:srgbClr val="000066"/>
                </a:solidFill>
              </a:rPr>
              <a:t>аналог,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отражающий в системной взаимосвязи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все свойства оригинала</a:t>
            </a:r>
            <a:endParaRPr lang="ru-RU" sz="1100" b="1" u="sng">
              <a:solidFill>
                <a:srgbClr val="000066"/>
              </a:solidFill>
            </a:endParaRPr>
          </a:p>
        </p:txBody>
      </p:sp>
      <p:sp>
        <p:nvSpPr>
          <p:cNvPr id="31758" name="AutoShape 51"/>
          <p:cNvSpPr>
            <a:spLocks noChangeArrowheads="1"/>
          </p:cNvSpPr>
          <p:nvPr/>
        </p:nvSpPr>
        <p:spPr bwMode="auto">
          <a:xfrm>
            <a:off x="1331913" y="2133600"/>
            <a:ext cx="215900" cy="2143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9" name="AutoShape 52"/>
          <p:cNvSpPr>
            <a:spLocks noChangeArrowheads="1"/>
          </p:cNvSpPr>
          <p:nvPr/>
        </p:nvSpPr>
        <p:spPr bwMode="auto">
          <a:xfrm>
            <a:off x="1331913" y="2901726"/>
            <a:ext cx="215900" cy="2143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60" name="AutoShape 53"/>
          <p:cNvSpPr>
            <a:spLocks noChangeArrowheads="1"/>
          </p:cNvSpPr>
          <p:nvPr/>
        </p:nvSpPr>
        <p:spPr bwMode="auto">
          <a:xfrm>
            <a:off x="1331913" y="3799919"/>
            <a:ext cx="215900" cy="2143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61" name="AutoShape 54"/>
          <p:cNvSpPr>
            <a:spLocks noChangeArrowheads="1"/>
          </p:cNvSpPr>
          <p:nvPr/>
        </p:nvSpPr>
        <p:spPr bwMode="auto">
          <a:xfrm>
            <a:off x="1304904" y="4578966"/>
            <a:ext cx="215900" cy="2143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62" name="Rectangle 55"/>
          <p:cNvSpPr>
            <a:spLocks noChangeArrowheads="1"/>
          </p:cNvSpPr>
          <p:nvPr/>
        </p:nvSpPr>
        <p:spPr bwMode="auto">
          <a:xfrm>
            <a:off x="6516688" y="2636838"/>
            <a:ext cx="2482850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Целью и результатом </a:t>
            </a:r>
          </a:p>
          <a:p>
            <a:pPr algn="ctr"/>
            <a:r>
              <a:rPr lang="ru-RU" sz="1100" b="1" u="sng">
                <a:solidFill>
                  <a:srgbClr val="000066"/>
                </a:solidFill>
              </a:rPr>
              <a:t>моделирования </a:t>
            </a:r>
            <a:r>
              <a:rPr lang="ru-RU" sz="1100" b="1">
                <a:solidFill>
                  <a:srgbClr val="000066"/>
                </a:solidFill>
              </a:rPr>
              <a:t>является модель</a:t>
            </a:r>
          </a:p>
        </p:txBody>
      </p:sp>
      <p:sp>
        <p:nvSpPr>
          <p:cNvPr id="31763" name="Rectangle 56"/>
          <p:cNvSpPr>
            <a:spLocks noChangeArrowheads="1"/>
          </p:cNvSpPr>
          <p:nvPr/>
        </p:nvSpPr>
        <p:spPr bwMode="auto">
          <a:xfrm>
            <a:off x="6516688" y="3717925"/>
            <a:ext cx="2482850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Модель позволяет добывать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новые  информации об объекте </a:t>
            </a:r>
          </a:p>
        </p:txBody>
      </p:sp>
      <p:sp>
        <p:nvSpPr>
          <p:cNvPr id="31764" name="Rectangle 57"/>
          <p:cNvSpPr>
            <a:spLocks noChangeArrowheads="1"/>
          </p:cNvSpPr>
          <p:nvPr/>
        </p:nvSpPr>
        <p:spPr bwMode="auto">
          <a:xfrm>
            <a:off x="6516688" y="4868863"/>
            <a:ext cx="2482850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100" b="1" u="sng">
                <a:solidFill>
                  <a:srgbClr val="000066"/>
                </a:solidFill>
              </a:rPr>
              <a:t>Структура модели </a:t>
            </a:r>
            <a:r>
              <a:rPr lang="ru-RU" sz="1100" b="1">
                <a:solidFill>
                  <a:srgbClr val="000066"/>
                </a:solidFill>
              </a:rPr>
              <a:t> - сложно-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Организованная система модулей</a:t>
            </a:r>
            <a:endParaRPr lang="ru-RU" sz="1100" b="1" u="sng">
              <a:solidFill>
                <a:srgbClr val="000066"/>
              </a:solidFill>
            </a:endParaRPr>
          </a:p>
        </p:txBody>
      </p:sp>
      <p:sp>
        <p:nvSpPr>
          <p:cNvPr id="31765" name="Rectangle 58"/>
          <p:cNvSpPr>
            <a:spLocks noChangeArrowheads="1"/>
          </p:cNvSpPr>
          <p:nvPr/>
        </p:nvSpPr>
        <p:spPr bwMode="auto">
          <a:xfrm>
            <a:off x="6553200" y="5949280"/>
            <a:ext cx="2482850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100" b="1" u="sng">
                <a:solidFill>
                  <a:srgbClr val="000066"/>
                </a:solidFill>
              </a:rPr>
              <a:t>Каждый модуль модели </a:t>
            </a:r>
            <a:r>
              <a:rPr lang="ru-RU" sz="1100" b="1">
                <a:solidFill>
                  <a:srgbClr val="000066"/>
                </a:solidFill>
              </a:rPr>
              <a:t>– это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существенная характеристика </a:t>
            </a:r>
            <a:endParaRPr lang="ru-RU" sz="1100" b="1" u="sng">
              <a:solidFill>
                <a:srgbClr val="000066"/>
              </a:solidFill>
            </a:endParaRPr>
          </a:p>
          <a:p>
            <a:pPr algn="ctr"/>
            <a:r>
              <a:rPr lang="ru-RU" sz="1100" b="1" u="sng">
                <a:solidFill>
                  <a:srgbClr val="000066"/>
                </a:solidFill>
              </a:rPr>
              <a:t>содержания модели</a:t>
            </a:r>
          </a:p>
        </p:txBody>
      </p:sp>
      <p:sp>
        <p:nvSpPr>
          <p:cNvPr id="31766" name="AutoShape 59"/>
          <p:cNvSpPr>
            <a:spLocks noChangeArrowheads="1"/>
          </p:cNvSpPr>
          <p:nvPr/>
        </p:nvSpPr>
        <p:spPr bwMode="auto">
          <a:xfrm>
            <a:off x="7570788" y="5518150"/>
            <a:ext cx="241300" cy="431800"/>
          </a:xfrm>
          <a:prstGeom prst="downArrow">
            <a:avLst>
              <a:gd name="adj1" fmla="val 50000"/>
              <a:gd name="adj2" fmla="val 44737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67" name="AutoShape 60"/>
          <p:cNvSpPr>
            <a:spLocks noChangeArrowheads="1"/>
          </p:cNvSpPr>
          <p:nvPr/>
        </p:nvSpPr>
        <p:spPr bwMode="auto">
          <a:xfrm>
            <a:off x="7570788" y="4437063"/>
            <a:ext cx="241300" cy="431800"/>
          </a:xfrm>
          <a:prstGeom prst="downArrow">
            <a:avLst>
              <a:gd name="adj1" fmla="val 50000"/>
              <a:gd name="adj2" fmla="val 44737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68" name="AutoShape 61"/>
          <p:cNvSpPr>
            <a:spLocks noChangeArrowheads="1"/>
          </p:cNvSpPr>
          <p:nvPr/>
        </p:nvSpPr>
        <p:spPr bwMode="auto">
          <a:xfrm>
            <a:off x="7570788" y="3284538"/>
            <a:ext cx="241300" cy="431800"/>
          </a:xfrm>
          <a:prstGeom prst="downArrow">
            <a:avLst>
              <a:gd name="adj1" fmla="val 50000"/>
              <a:gd name="adj2" fmla="val 44737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69" name="AutoShape 62"/>
          <p:cNvSpPr>
            <a:spLocks noChangeArrowheads="1"/>
          </p:cNvSpPr>
          <p:nvPr/>
        </p:nvSpPr>
        <p:spPr bwMode="auto">
          <a:xfrm>
            <a:off x="7524750" y="2205038"/>
            <a:ext cx="241300" cy="431800"/>
          </a:xfrm>
          <a:prstGeom prst="downArrow">
            <a:avLst>
              <a:gd name="adj1" fmla="val 50000"/>
              <a:gd name="adj2" fmla="val 44737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70" name="AutoShape 63"/>
          <p:cNvSpPr>
            <a:spLocks noChangeArrowheads="1"/>
          </p:cNvSpPr>
          <p:nvPr/>
        </p:nvSpPr>
        <p:spPr bwMode="auto">
          <a:xfrm>
            <a:off x="7524750" y="1125538"/>
            <a:ext cx="241300" cy="431800"/>
          </a:xfrm>
          <a:prstGeom prst="downArrow">
            <a:avLst>
              <a:gd name="adj1" fmla="val 50000"/>
              <a:gd name="adj2" fmla="val 44737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1928" y="185351"/>
            <a:ext cx="1145696" cy="36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Тема 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525566" y="6528788"/>
            <a:ext cx="642910" cy="428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№</a:t>
            </a:r>
            <a:r>
              <a:rPr lang="ru-RU" sz="1600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6173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56376" y="6453336"/>
            <a:ext cx="1187624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21</a:t>
            </a: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7150" y="7905750"/>
            <a:ext cx="990600" cy="2857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№16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59532" y="620688"/>
            <a:ext cx="842493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Следовательно, продемонстрированная в лекции возможность моделирования всей системы иноязычного образования и представление его как целостной модели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 структурированием всех элементов системы в системной взаимосвязи и взаимозависимости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еще одно подтверждение объективной базируемости и обоснованности выделения в качестве современной иноязычной основы когнитивно-лингвокультурологической парадигмы в качестве самостоятельной педагогической отрасли как иноязычное образование.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35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53400" y="6453336"/>
            <a:ext cx="990600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2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7897" y="528936"/>
            <a:ext cx="8460432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Моделирование – как метод познания характеризуется: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Системностью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процесса познания;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Целостностью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построенной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Универсальностью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прогностической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моделируемостью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создаваемого аналога объекта;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Возможностью применения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абстрактно-логических процедур;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Способностью выполнять в единстве познавательно-формирующие функции.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097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53400" y="6453336"/>
            <a:ext cx="990600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3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51520" y="116632"/>
            <a:ext cx="837813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как результат моделирования и воспроизводство аналога выступает как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9567" y="1412776"/>
            <a:ext cx="8002909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познания и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инструмент преобразования оригинала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модели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сложно-организованная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 модулей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позволяет добывать новую информацию об объекте;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каждый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модели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существенная характеристика содержания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926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53400" y="6453336"/>
            <a:ext cx="990600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4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50" y="7982585"/>
            <a:ext cx="990600" cy="2857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№4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5041" y="267254"/>
            <a:ext cx="8820472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Моделирование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иноязычном образовании как категория преобразования может использоваться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для построения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аналога,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 как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инструмент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описания теоретически-преобразованного существующего объекта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оригинала, т.е. существующей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обучения.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 дидактических систем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теоретические описательные конструкты сложных объектов, отражающие концептуально-методологическую основу предлагаемого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нового образца объекта-оригинала, с новой информацией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нем и не всегда требующей реконструкции или формализации объекта.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926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94710" y="6453336"/>
            <a:ext cx="1115616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5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95741" y="723558"/>
            <a:ext cx="855251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Объектами моделирования в иноязычном образовании могут выступать: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процессов овладения языком (описание механизмов и процессов овладения ИЯ);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методическая модель как система обучения;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модель общения как образец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многоступечатого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континиума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актов общения;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модель отдельных ситуаций общения.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926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53400" y="6453336"/>
            <a:ext cx="990600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6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7804" y="228600"/>
            <a:ext cx="853244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моделировании такой самостоятельной образовательно-дидактической системы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иноязычное образование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создается необходимость представить в отдельных, но системно-зависимых моделях базовые составляющие целостной дидактической системы, как то: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моделирование современной методологии иноязычного образования;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функционально-компетентностную модель и структуру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межкультурно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-коммуникативной компетенции (МКК) (табл. №3).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моделирование предметного содержания иноязычного образования и процессно-реализационный механизм его формирования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(табл. №4).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926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40654" y="69850"/>
            <a:ext cx="81996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</a:rPr>
              <a:t>Функционально-компетентностная структура «межкультурной компетенции (МКК)»</a:t>
            </a:r>
            <a:endParaRPr lang="ru-RU" sz="1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4221163"/>
            <a:ext cx="457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ru-RU" b="1">
              <a:latin typeface="Tahoma" pitchFamily="34" charset="0"/>
            </a:endParaRPr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4859338" y="4221163"/>
            <a:ext cx="4105275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60" name="Picture 2" descr="bg"/>
          <p:cNvPicPr>
            <a:picLocks noChangeAspect="1" noChangeArrowheads="1"/>
          </p:cNvPicPr>
          <p:nvPr/>
        </p:nvPicPr>
        <p:blipFill>
          <a:blip r:embed="rId2">
            <a:lum brigh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250"/>
            <a:ext cx="9144000" cy="638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Oval 10"/>
          <p:cNvSpPr>
            <a:spLocks noChangeArrowheads="1"/>
          </p:cNvSpPr>
          <p:nvPr/>
        </p:nvSpPr>
        <p:spPr bwMode="auto">
          <a:xfrm>
            <a:off x="0" y="2492375"/>
            <a:ext cx="1296988" cy="1223963"/>
          </a:xfrm>
          <a:prstGeom prst="ellipse">
            <a:avLst/>
          </a:prstGeom>
          <a:gradFill rotWithShape="1">
            <a:gsLst>
              <a:gs pos="0">
                <a:srgbClr val="FF7C8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>
                <a:solidFill>
                  <a:srgbClr val="990000"/>
                </a:solidFill>
              </a:rPr>
              <a:t>МКК</a:t>
            </a:r>
          </a:p>
        </p:txBody>
      </p:sp>
      <p:grpSp>
        <p:nvGrpSpPr>
          <p:cNvPr id="62" name="Группа 61"/>
          <p:cNvGrpSpPr/>
          <p:nvPr/>
        </p:nvGrpSpPr>
        <p:grpSpPr>
          <a:xfrm>
            <a:off x="1547813" y="763588"/>
            <a:ext cx="1584325" cy="5761037"/>
            <a:chOff x="1547813" y="763588"/>
            <a:chExt cx="1584325" cy="5761037"/>
          </a:xfrm>
        </p:grpSpPr>
        <p:sp>
          <p:nvSpPr>
            <p:cNvPr id="63" name="Rectangle 11"/>
            <p:cNvSpPr>
              <a:spLocks noChangeArrowheads="1"/>
            </p:cNvSpPr>
            <p:nvPr/>
          </p:nvSpPr>
          <p:spPr bwMode="auto">
            <a:xfrm>
              <a:off x="1619250" y="763588"/>
              <a:ext cx="1512888" cy="647700"/>
            </a:xfrm>
            <a:prstGeom prst="rect">
              <a:avLst/>
            </a:prstGeom>
            <a:gradFill rotWithShape="1">
              <a:gsLst>
                <a:gs pos="0">
                  <a:srgbClr val="FF99FF"/>
                </a:gs>
                <a:gs pos="50000">
                  <a:srgbClr val="FFFFFF"/>
                </a:gs>
                <a:gs pos="100000">
                  <a:srgbClr val="FF99FF"/>
                </a:gs>
              </a:gsLst>
              <a:lin ang="540000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200" dirty="0" err="1">
                  <a:solidFill>
                    <a:srgbClr val="990000"/>
                  </a:solidFill>
                </a:rPr>
                <a:t>Лингво</a:t>
              </a:r>
              <a:r>
                <a:rPr lang="ru-RU" sz="1200" dirty="0">
                  <a:solidFill>
                    <a:srgbClr val="990000"/>
                  </a:solidFill>
                </a:rPr>
                <a:t>-</a:t>
              </a:r>
            </a:p>
            <a:p>
              <a:pPr algn="ctr"/>
              <a:r>
                <a:rPr lang="ru-RU" sz="1200" dirty="0">
                  <a:solidFill>
                    <a:srgbClr val="990000"/>
                  </a:solidFill>
                </a:rPr>
                <a:t>культурологическая</a:t>
              </a:r>
            </a:p>
          </p:txBody>
        </p:sp>
        <p:sp>
          <p:nvSpPr>
            <p:cNvPr id="64" name="Rectangle 12"/>
            <p:cNvSpPr>
              <a:spLocks noChangeArrowheads="1"/>
            </p:cNvSpPr>
            <p:nvPr/>
          </p:nvSpPr>
          <p:spPr bwMode="auto">
            <a:xfrm>
              <a:off x="1619250" y="1700213"/>
              <a:ext cx="1512888" cy="647700"/>
            </a:xfrm>
            <a:prstGeom prst="rect">
              <a:avLst/>
            </a:prstGeom>
            <a:gradFill rotWithShape="1">
              <a:gsLst>
                <a:gs pos="0">
                  <a:srgbClr val="FF99FF"/>
                </a:gs>
                <a:gs pos="50000">
                  <a:srgbClr val="FFFFFF"/>
                </a:gs>
                <a:gs pos="100000">
                  <a:srgbClr val="FF99FF"/>
                </a:gs>
              </a:gsLst>
              <a:lin ang="540000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200" dirty="0" err="1">
                  <a:solidFill>
                    <a:srgbClr val="990000"/>
                  </a:solidFill>
                </a:rPr>
                <a:t>Социо</a:t>
              </a:r>
              <a:r>
                <a:rPr lang="ru-RU" sz="1200" dirty="0">
                  <a:solidFill>
                    <a:srgbClr val="990000"/>
                  </a:solidFill>
                </a:rPr>
                <a:t>-</a:t>
              </a:r>
            </a:p>
            <a:p>
              <a:pPr algn="ctr"/>
              <a:r>
                <a:rPr lang="ru-RU" sz="1200" dirty="0">
                  <a:solidFill>
                    <a:srgbClr val="990000"/>
                  </a:solidFill>
                </a:rPr>
                <a:t>культурологическая</a:t>
              </a:r>
            </a:p>
          </p:txBody>
        </p:sp>
        <p:sp>
          <p:nvSpPr>
            <p:cNvPr id="65" name="Rectangle 13"/>
            <p:cNvSpPr>
              <a:spLocks noChangeArrowheads="1"/>
            </p:cNvSpPr>
            <p:nvPr/>
          </p:nvSpPr>
          <p:spPr bwMode="auto">
            <a:xfrm>
              <a:off x="1619250" y="2708275"/>
              <a:ext cx="1512888" cy="647700"/>
            </a:xfrm>
            <a:prstGeom prst="rect">
              <a:avLst/>
            </a:prstGeom>
            <a:gradFill rotWithShape="1">
              <a:gsLst>
                <a:gs pos="0">
                  <a:srgbClr val="FF99FF"/>
                </a:gs>
                <a:gs pos="50000">
                  <a:srgbClr val="FFFFFF"/>
                </a:gs>
                <a:gs pos="100000">
                  <a:srgbClr val="FF99FF"/>
                </a:gs>
              </a:gsLst>
              <a:lin ang="540000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200" dirty="0">
                  <a:solidFill>
                    <a:srgbClr val="990000"/>
                  </a:solidFill>
                </a:rPr>
                <a:t>концептуальная</a:t>
              </a:r>
            </a:p>
          </p:txBody>
        </p:sp>
        <p:sp>
          <p:nvSpPr>
            <p:cNvPr id="66" name="Rectangle 14"/>
            <p:cNvSpPr>
              <a:spLocks noChangeArrowheads="1"/>
            </p:cNvSpPr>
            <p:nvPr/>
          </p:nvSpPr>
          <p:spPr bwMode="auto">
            <a:xfrm>
              <a:off x="1547813" y="3787775"/>
              <a:ext cx="1512887" cy="647700"/>
            </a:xfrm>
            <a:prstGeom prst="rect">
              <a:avLst/>
            </a:prstGeom>
            <a:gradFill rotWithShape="1">
              <a:gsLst>
                <a:gs pos="0">
                  <a:srgbClr val="FF99FF"/>
                </a:gs>
                <a:gs pos="50000">
                  <a:srgbClr val="FFFFFF"/>
                </a:gs>
                <a:gs pos="100000">
                  <a:srgbClr val="FF99FF"/>
                </a:gs>
              </a:gsLst>
              <a:lin ang="540000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200">
                  <a:solidFill>
                    <a:srgbClr val="990000"/>
                  </a:solidFill>
                </a:rPr>
                <a:t>когнитивная</a:t>
              </a:r>
            </a:p>
          </p:txBody>
        </p:sp>
        <p:sp>
          <p:nvSpPr>
            <p:cNvPr id="67" name="Rectangle 15"/>
            <p:cNvSpPr>
              <a:spLocks noChangeArrowheads="1"/>
            </p:cNvSpPr>
            <p:nvPr/>
          </p:nvSpPr>
          <p:spPr bwMode="auto">
            <a:xfrm>
              <a:off x="1547813" y="4868863"/>
              <a:ext cx="1512887" cy="647700"/>
            </a:xfrm>
            <a:prstGeom prst="rect">
              <a:avLst/>
            </a:prstGeom>
            <a:gradFill rotWithShape="1">
              <a:gsLst>
                <a:gs pos="0">
                  <a:srgbClr val="FF99FF"/>
                </a:gs>
                <a:gs pos="50000">
                  <a:srgbClr val="FFFFFF"/>
                </a:gs>
                <a:gs pos="100000">
                  <a:srgbClr val="FF99FF"/>
                </a:gs>
              </a:gsLst>
              <a:lin ang="540000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200" dirty="0">
                  <a:solidFill>
                    <a:srgbClr val="990000"/>
                  </a:solidFill>
                </a:rPr>
                <a:t>Рефлексивно-</a:t>
              </a:r>
            </a:p>
            <a:p>
              <a:pPr algn="ctr"/>
              <a:r>
                <a:rPr lang="ru-RU" sz="1200" dirty="0">
                  <a:solidFill>
                    <a:srgbClr val="990000"/>
                  </a:solidFill>
                </a:rPr>
                <a:t>развивающая</a:t>
              </a:r>
            </a:p>
          </p:txBody>
        </p:sp>
        <p:sp>
          <p:nvSpPr>
            <p:cNvPr id="68" name="Rectangle 16"/>
            <p:cNvSpPr>
              <a:spLocks noChangeArrowheads="1"/>
            </p:cNvSpPr>
            <p:nvPr/>
          </p:nvSpPr>
          <p:spPr bwMode="auto">
            <a:xfrm>
              <a:off x="1547813" y="5876925"/>
              <a:ext cx="1512887" cy="647700"/>
            </a:xfrm>
            <a:prstGeom prst="rect">
              <a:avLst/>
            </a:prstGeom>
            <a:gradFill rotWithShape="1">
              <a:gsLst>
                <a:gs pos="0">
                  <a:srgbClr val="FF99FF"/>
                </a:gs>
                <a:gs pos="50000">
                  <a:srgbClr val="FFFFFF"/>
                </a:gs>
                <a:gs pos="100000">
                  <a:srgbClr val="FF99FF"/>
                </a:gs>
              </a:gsLst>
              <a:lin ang="540000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200" dirty="0">
                  <a:solidFill>
                    <a:srgbClr val="990000"/>
                  </a:solidFill>
                </a:rPr>
                <a:t>коммуникативная</a:t>
              </a:r>
            </a:p>
          </p:txBody>
        </p:sp>
      </p:grpSp>
      <p:cxnSp>
        <p:nvCxnSpPr>
          <p:cNvPr id="69" name="AutoShape 46"/>
          <p:cNvCxnSpPr>
            <a:cxnSpLocks noChangeShapeType="1"/>
            <a:stCxn id="61" idx="4"/>
            <a:endCxn id="68" idx="1"/>
          </p:cNvCxnSpPr>
          <p:nvPr/>
        </p:nvCxnSpPr>
        <p:spPr bwMode="auto">
          <a:xfrm>
            <a:off x="649288" y="3716338"/>
            <a:ext cx="898525" cy="2484437"/>
          </a:xfrm>
          <a:prstGeom prst="straightConnector1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AutoShape 47"/>
          <p:cNvCxnSpPr>
            <a:cxnSpLocks noChangeShapeType="1"/>
            <a:stCxn id="61" idx="4"/>
            <a:endCxn id="67" idx="1"/>
          </p:cNvCxnSpPr>
          <p:nvPr/>
        </p:nvCxnSpPr>
        <p:spPr bwMode="auto">
          <a:xfrm>
            <a:off x="649288" y="3716338"/>
            <a:ext cx="898525" cy="1476375"/>
          </a:xfrm>
          <a:prstGeom prst="straightConnector1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AutoShape 48"/>
          <p:cNvCxnSpPr>
            <a:cxnSpLocks noChangeShapeType="1"/>
            <a:stCxn id="61" idx="4"/>
            <a:endCxn id="66" idx="1"/>
          </p:cNvCxnSpPr>
          <p:nvPr/>
        </p:nvCxnSpPr>
        <p:spPr bwMode="auto">
          <a:xfrm>
            <a:off x="649288" y="3716338"/>
            <a:ext cx="898525" cy="395287"/>
          </a:xfrm>
          <a:prstGeom prst="straightConnector1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" name="AutoShape 50"/>
          <p:cNvCxnSpPr>
            <a:cxnSpLocks noChangeShapeType="1"/>
            <a:stCxn id="61" idx="7"/>
            <a:endCxn id="63" idx="1"/>
          </p:cNvCxnSpPr>
          <p:nvPr/>
        </p:nvCxnSpPr>
        <p:spPr bwMode="auto">
          <a:xfrm flipV="1">
            <a:off x="1106488" y="1087438"/>
            <a:ext cx="512762" cy="1584325"/>
          </a:xfrm>
          <a:prstGeom prst="straightConnector1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AutoShape 51"/>
          <p:cNvCxnSpPr>
            <a:cxnSpLocks noChangeShapeType="1"/>
            <a:stCxn id="61" idx="7"/>
            <a:endCxn id="64" idx="1"/>
          </p:cNvCxnSpPr>
          <p:nvPr/>
        </p:nvCxnSpPr>
        <p:spPr bwMode="auto">
          <a:xfrm flipV="1">
            <a:off x="1106488" y="2024063"/>
            <a:ext cx="512762" cy="647700"/>
          </a:xfrm>
          <a:prstGeom prst="straightConnector1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4" name="Группа 73"/>
          <p:cNvGrpSpPr/>
          <p:nvPr/>
        </p:nvGrpSpPr>
        <p:grpSpPr>
          <a:xfrm>
            <a:off x="3192444" y="740957"/>
            <a:ext cx="5842451" cy="5808430"/>
            <a:chOff x="41928" y="887769"/>
            <a:chExt cx="8992967" cy="5661618"/>
          </a:xfrm>
        </p:grpSpPr>
        <p:sp>
          <p:nvSpPr>
            <p:cNvPr id="75" name="Oval 3"/>
            <p:cNvSpPr>
              <a:spLocks noChangeArrowheads="1"/>
            </p:cNvSpPr>
            <p:nvPr/>
          </p:nvSpPr>
          <p:spPr bwMode="auto">
            <a:xfrm>
              <a:off x="3131840" y="2904959"/>
              <a:ext cx="3048000" cy="1766888"/>
            </a:xfrm>
            <a:prstGeom prst="ellipse">
              <a:avLst/>
            </a:prstGeom>
            <a:solidFill>
              <a:srgbClr val="99CCFF">
                <a:alpha val="61000"/>
              </a:srgbClr>
            </a:soli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 algn="ctr" eaLnBrk="1" hangingPunct="1"/>
              <a:r>
                <a:rPr lang="ru-RU" sz="1400" b="1">
                  <a:solidFill>
                    <a:schemeClr val="bg1"/>
                  </a:solidFill>
                </a:rPr>
                <a:t>МЕЖКУЛЬТУРНО-КОММУНИКАТИВНАЯ КОМПЕТЕНЦИЯ </a:t>
              </a:r>
            </a:p>
          </p:txBody>
        </p:sp>
        <p:sp>
          <p:nvSpPr>
            <p:cNvPr id="76" name="Oval 4"/>
            <p:cNvSpPr>
              <a:spLocks noChangeArrowheads="1"/>
            </p:cNvSpPr>
            <p:nvPr/>
          </p:nvSpPr>
          <p:spPr bwMode="auto">
            <a:xfrm>
              <a:off x="3131840" y="887769"/>
              <a:ext cx="3600450" cy="1511300"/>
            </a:xfrm>
            <a:prstGeom prst="ellipse">
              <a:avLst/>
            </a:prstGeom>
            <a:solidFill>
              <a:srgbClr val="99CCFF">
                <a:alpha val="61000"/>
              </a:srgbClr>
            </a:soli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107763" dir="135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 algn="ctr" eaLnBrk="1" hangingPunct="1"/>
              <a:endParaRPr lang="ru-RU" sz="1100" b="1" dirty="0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/>
              <a:r>
                <a:rPr lang="ru-RU" sz="1100" b="1" dirty="0" smtClean="0">
                  <a:solidFill>
                    <a:schemeClr val="bg1"/>
                  </a:solidFill>
                  <a:latin typeface="Tahoma" pitchFamily="34" charset="0"/>
                </a:rPr>
                <a:t>ЛИНГВОКУЛЬТУРОЛОГИЧЕСКАЯ </a:t>
              </a:r>
              <a:r>
                <a:rPr lang="ru-RU" sz="1100" b="1" dirty="0">
                  <a:solidFill>
                    <a:schemeClr val="bg1"/>
                  </a:solidFill>
                  <a:latin typeface="Tahoma" pitchFamily="34" charset="0"/>
                </a:rPr>
                <a:t>СУБКОМПЕТЕНЦИЯ </a:t>
              </a:r>
              <a:endParaRPr lang="ru-RU" sz="1100" b="1" i="1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77" name="Oval 5"/>
            <p:cNvSpPr>
              <a:spLocks noChangeArrowheads="1"/>
            </p:cNvSpPr>
            <p:nvPr/>
          </p:nvSpPr>
          <p:spPr bwMode="auto">
            <a:xfrm>
              <a:off x="539552" y="1588650"/>
              <a:ext cx="3120728" cy="1620837"/>
            </a:xfrm>
            <a:prstGeom prst="ellipse">
              <a:avLst/>
            </a:prstGeom>
            <a:solidFill>
              <a:srgbClr val="99CCFF">
                <a:alpha val="52000"/>
              </a:srgbClr>
            </a:soli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 algn="ctr" eaLnBrk="1" hangingPunct="1"/>
              <a:endParaRPr lang="ru-RU" sz="1100" b="1" dirty="0">
                <a:solidFill>
                  <a:schemeClr val="bg1"/>
                </a:solidFill>
                <a:latin typeface="Book Antiqua" pitchFamily="18" charset="0"/>
              </a:endParaRPr>
            </a:p>
            <a:p>
              <a:pPr algn="ctr" eaLnBrk="1" hangingPunct="1"/>
              <a:r>
                <a:rPr lang="ru-RU" sz="1100" b="1" dirty="0" smtClean="0">
                  <a:solidFill>
                    <a:schemeClr val="bg1"/>
                  </a:solidFill>
                  <a:latin typeface="Book Antiqua" pitchFamily="18" charset="0"/>
                </a:rPr>
                <a:t>КОММУНИКАТИВНАЯ</a:t>
              </a:r>
              <a:r>
                <a:rPr lang="en-US" sz="1100" b="1" dirty="0" smtClean="0">
                  <a:solidFill>
                    <a:schemeClr val="bg1"/>
                  </a:solidFill>
                  <a:latin typeface="Book Antiqua" pitchFamily="18" charset="0"/>
                </a:rPr>
                <a:t> </a:t>
              </a:r>
              <a:r>
                <a:rPr lang="ru-RU" sz="1100" b="1" dirty="0" smtClean="0">
                  <a:solidFill>
                    <a:schemeClr val="bg1"/>
                  </a:solidFill>
                  <a:latin typeface="Book Antiqua" pitchFamily="18" charset="0"/>
                </a:rPr>
                <a:t>СУБКОМПЕТЕНЦИЯ </a:t>
              </a:r>
              <a:endParaRPr lang="ru-RU" sz="1100" i="1" dirty="0">
                <a:solidFill>
                  <a:schemeClr val="bg1"/>
                </a:solidFill>
                <a:latin typeface="Book Antiqua" pitchFamily="18" charset="0"/>
              </a:endParaRPr>
            </a:p>
            <a:p>
              <a:pPr algn="ctr" eaLnBrk="1" hangingPunct="1"/>
              <a:endParaRPr lang="ru-RU" sz="1100" b="1" dirty="0">
                <a:solidFill>
                  <a:schemeClr val="bg1"/>
                </a:solidFill>
                <a:latin typeface="Book Antiqua" pitchFamily="18" charset="0"/>
              </a:endParaRPr>
            </a:p>
            <a:p>
              <a:pPr algn="ctr" eaLnBrk="1" hangingPunct="1"/>
              <a:endParaRPr lang="ru-RU" sz="1100" b="1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78" name="Oval 6"/>
            <p:cNvSpPr>
              <a:spLocks noChangeArrowheads="1"/>
            </p:cNvSpPr>
            <p:nvPr/>
          </p:nvSpPr>
          <p:spPr bwMode="auto">
            <a:xfrm>
              <a:off x="5976938" y="1695012"/>
              <a:ext cx="2987675" cy="1514475"/>
            </a:xfrm>
            <a:prstGeom prst="ellipse">
              <a:avLst/>
            </a:prstGeom>
            <a:solidFill>
              <a:srgbClr val="99CCFF">
                <a:alpha val="50999"/>
              </a:srgbClr>
            </a:soli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 algn="ctr" eaLnBrk="1" hangingPunct="1"/>
              <a:endParaRPr lang="ru-RU" sz="1100" b="1" dirty="0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/>
              <a:r>
                <a:rPr lang="ru-RU" sz="1100" b="1" dirty="0" smtClean="0">
                  <a:solidFill>
                    <a:schemeClr val="bg1"/>
                  </a:solidFill>
                  <a:latin typeface="Tahoma" pitchFamily="34" charset="0"/>
                </a:rPr>
                <a:t>СОЦИАЛЬНАЯ </a:t>
              </a:r>
              <a:r>
                <a:rPr lang="ru-RU" sz="1100" b="1" dirty="0">
                  <a:solidFill>
                    <a:schemeClr val="bg1"/>
                  </a:solidFill>
                  <a:latin typeface="Tahoma" pitchFamily="34" charset="0"/>
                </a:rPr>
                <a:t>СУБКОМПЕТЕНЦИЯ </a:t>
              </a:r>
              <a:endParaRPr lang="ru-RU" sz="1100" i="1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79" name="Oval 7"/>
            <p:cNvSpPr>
              <a:spLocks noChangeArrowheads="1"/>
            </p:cNvSpPr>
            <p:nvPr/>
          </p:nvSpPr>
          <p:spPr bwMode="auto">
            <a:xfrm>
              <a:off x="1289137" y="4663891"/>
              <a:ext cx="3486150" cy="1727200"/>
            </a:xfrm>
            <a:prstGeom prst="ellipse">
              <a:avLst/>
            </a:prstGeom>
            <a:solidFill>
              <a:srgbClr val="99CCFF">
                <a:alpha val="61000"/>
              </a:srgbClr>
            </a:soli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 algn="ctr" eaLnBrk="1" hangingPunct="1"/>
              <a:endParaRPr lang="ru-RU" sz="11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/>
              <a:r>
                <a:rPr lang="ru-RU" sz="1100" b="1">
                  <a:solidFill>
                    <a:schemeClr val="bg1"/>
                  </a:solidFill>
                  <a:latin typeface="Tahoma" pitchFamily="34" charset="0"/>
                </a:rPr>
                <a:t>ЛИЧНОСТНО-ЦЕНТРИРОВАННАЯ СУБКОМПЕТЕНЦИЯ </a:t>
              </a:r>
              <a:endParaRPr lang="ru-RU" sz="1100" i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80" name="Oval 8"/>
            <p:cNvSpPr>
              <a:spLocks noChangeArrowheads="1"/>
            </p:cNvSpPr>
            <p:nvPr/>
          </p:nvSpPr>
          <p:spPr bwMode="auto">
            <a:xfrm>
              <a:off x="4788024" y="4677724"/>
              <a:ext cx="3805983" cy="1871663"/>
            </a:xfrm>
            <a:prstGeom prst="ellipse">
              <a:avLst/>
            </a:prstGeom>
            <a:solidFill>
              <a:srgbClr val="99CCFF">
                <a:alpha val="61000"/>
              </a:srgbClr>
            </a:soli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 algn="ctr" eaLnBrk="1" hangingPunct="1"/>
              <a:endParaRPr lang="ru-RU" sz="11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/>
              <a:endParaRPr lang="ru-RU" sz="11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/>
              <a:r>
                <a:rPr lang="ru-RU" sz="1100" b="1">
                  <a:solidFill>
                    <a:schemeClr val="bg1"/>
                  </a:solidFill>
                  <a:latin typeface="Tahoma" pitchFamily="34" charset="0"/>
                </a:rPr>
                <a:t>КОНЦЕПТУАЛЬНАЯ СУБКОМПЕТЕНЦИЯ </a:t>
              </a:r>
              <a:endParaRPr lang="ru-RU" sz="1100" i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buFontTx/>
                <a:buChar char="-"/>
              </a:pPr>
              <a:endParaRPr lang="ru-RU" sz="110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81" name="Oval 5"/>
            <p:cNvSpPr>
              <a:spLocks noChangeArrowheads="1"/>
            </p:cNvSpPr>
            <p:nvPr/>
          </p:nvSpPr>
          <p:spPr bwMode="auto">
            <a:xfrm>
              <a:off x="41928" y="3152113"/>
              <a:ext cx="3453531" cy="1620837"/>
            </a:xfrm>
            <a:prstGeom prst="ellipse">
              <a:avLst/>
            </a:prstGeom>
            <a:solidFill>
              <a:srgbClr val="99CCFF">
                <a:alpha val="52000"/>
              </a:srgbClr>
            </a:soli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 algn="ctr" eaLnBrk="1" hangingPunct="1"/>
              <a:endParaRPr lang="ru-RU" sz="1100" b="1" dirty="0">
                <a:solidFill>
                  <a:schemeClr val="bg1"/>
                </a:solidFill>
                <a:latin typeface="Book Antiqua" pitchFamily="18" charset="0"/>
              </a:endParaRPr>
            </a:p>
            <a:p>
              <a:pPr algn="ctr" eaLnBrk="1" hangingPunct="1"/>
              <a:r>
                <a:rPr lang="ru-RU" sz="1100" b="1" dirty="0">
                  <a:solidFill>
                    <a:schemeClr val="bg1"/>
                  </a:solidFill>
                  <a:latin typeface="Book Antiqua" pitchFamily="18" charset="0"/>
                </a:rPr>
                <a:t>КОГНИТИВНАЯ </a:t>
              </a:r>
              <a:r>
                <a:rPr lang="ru-RU" sz="1100" b="1" dirty="0" smtClean="0">
                  <a:solidFill>
                    <a:schemeClr val="bg1"/>
                  </a:solidFill>
                  <a:latin typeface="Book Antiqua" pitchFamily="18" charset="0"/>
                </a:rPr>
                <a:t>СУБ-КОМПЕТЕНЦИЯ </a:t>
              </a:r>
              <a:endParaRPr lang="ru-RU" sz="1100" i="1" dirty="0">
                <a:solidFill>
                  <a:schemeClr val="bg1"/>
                </a:solidFill>
                <a:latin typeface="Book Antiqua" pitchFamily="18" charset="0"/>
              </a:endParaRPr>
            </a:p>
            <a:p>
              <a:pPr algn="ctr" eaLnBrk="1" hangingPunct="1"/>
              <a:endParaRPr lang="ru-RU" sz="1100" b="1" dirty="0">
                <a:solidFill>
                  <a:schemeClr val="bg1"/>
                </a:solidFill>
                <a:latin typeface="Book Antiqua" pitchFamily="18" charset="0"/>
              </a:endParaRPr>
            </a:p>
            <a:p>
              <a:pPr algn="ctr" eaLnBrk="1" hangingPunct="1"/>
              <a:endParaRPr lang="ru-RU" sz="1100" b="1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82" name="Oval 6"/>
            <p:cNvSpPr>
              <a:spLocks noChangeArrowheads="1"/>
            </p:cNvSpPr>
            <p:nvPr/>
          </p:nvSpPr>
          <p:spPr bwMode="auto">
            <a:xfrm>
              <a:off x="6047220" y="3163249"/>
              <a:ext cx="2987675" cy="1514475"/>
            </a:xfrm>
            <a:prstGeom prst="ellipse">
              <a:avLst/>
            </a:prstGeom>
            <a:solidFill>
              <a:srgbClr val="99CCFF">
                <a:alpha val="50999"/>
              </a:srgbClr>
            </a:soli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pPr algn="ctr" eaLnBrk="1" hangingPunct="1"/>
              <a:endParaRPr lang="ru-RU" sz="1100" b="1" dirty="0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/>
              <a:r>
                <a:rPr lang="ru-RU" sz="1100" b="1" dirty="0" smtClean="0">
                  <a:solidFill>
                    <a:schemeClr val="bg1"/>
                  </a:solidFill>
                  <a:latin typeface="Tahoma" pitchFamily="34" charset="0"/>
                </a:rPr>
                <a:t>СОЦИОКУЛЬТУРОЛОГИЧЕСКАЯ </a:t>
              </a:r>
              <a:r>
                <a:rPr lang="ru-RU" sz="1100" b="1" dirty="0">
                  <a:solidFill>
                    <a:schemeClr val="bg1"/>
                  </a:solidFill>
                  <a:latin typeface="Tahoma" pitchFamily="34" charset="0"/>
                </a:rPr>
                <a:t>СУБКОМПЕТЕНЦИЯ </a:t>
              </a:r>
              <a:endParaRPr lang="ru-RU" sz="1100" i="1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-30915" y="473383"/>
            <a:ext cx="1145696" cy="36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Тема 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525566" y="6381328"/>
            <a:ext cx="642910" cy="428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№3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296988" y="3075443"/>
            <a:ext cx="322262" cy="47437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61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445</TotalTime>
  <Words>2653</Words>
  <Application>Microsoft Office PowerPoint</Application>
  <PresentationFormat>Экран (4:3)</PresentationFormat>
  <Paragraphs>663</Paragraphs>
  <Slides>30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Воздушный поток</vt:lpstr>
      <vt:lpstr>Документ</vt:lpstr>
      <vt:lpstr>Функциональные характеристики «моделирования»  как метода познания: моделирование предметного содержания  иноязычного образования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31</cp:revision>
  <cp:lastPrinted>2016-12-14T04:41:26Z</cp:lastPrinted>
  <dcterms:modified xsi:type="dcterms:W3CDTF">2017-03-18T05:29:52Z</dcterms:modified>
</cp:coreProperties>
</file>