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1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3"/>
  </p:notesMasterIdLst>
  <p:handoutMasterIdLst>
    <p:handoutMasterId r:id="rId34"/>
  </p:handoutMasterIdLst>
  <p:sldIdLst>
    <p:sldId id="257" r:id="rId2"/>
    <p:sldId id="266" r:id="rId3"/>
    <p:sldId id="267" r:id="rId4"/>
    <p:sldId id="271" r:id="rId5"/>
    <p:sldId id="268" r:id="rId6"/>
    <p:sldId id="256" r:id="rId7"/>
    <p:sldId id="269" r:id="rId8"/>
    <p:sldId id="258" r:id="rId9"/>
    <p:sldId id="270" r:id="rId10"/>
    <p:sldId id="259" r:id="rId11"/>
    <p:sldId id="272" r:id="rId12"/>
    <p:sldId id="260" r:id="rId13"/>
    <p:sldId id="273" r:id="rId14"/>
    <p:sldId id="274" r:id="rId15"/>
    <p:sldId id="261" r:id="rId16"/>
    <p:sldId id="275" r:id="rId17"/>
    <p:sldId id="276" r:id="rId18"/>
    <p:sldId id="277" r:id="rId19"/>
    <p:sldId id="262" r:id="rId20"/>
    <p:sldId id="278" r:id="rId21"/>
    <p:sldId id="286" r:id="rId22"/>
    <p:sldId id="287" r:id="rId23"/>
    <p:sldId id="279" r:id="rId24"/>
    <p:sldId id="265" r:id="rId25"/>
    <p:sldId id="280" r:id="rId26"/>
    <p:sldId id="281" r:id="rId27"/>
    <p:sldId id="282" r:id="rId28"/>
    <p:sldId id="283" r:id="rId29"/>
    <p:sldId id="284" r:id="rId30"/>
    <p:sldId id="285" r:id="rId31"/>
    <p:sldId id="288" r:id="rId32"/>
  </p:sldIdLst>
  <p:sldSz cx="9144000" cy="6858000" type="screen4x3"/>
  <p:notesSz cx="9144000" cy="6858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728" autoAdjust="0"/>
  </p:normalViewPr>
  <p:slideViewPr>
    <p:cSldViewPr>
      <p:cViewPr varScale="1">
        <p:scale>
          <a:sx n="88" d="100"/>
          <a:sy n="88" d="100"/>
        </p:scale>
        <p:origin x="-1062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5">
  <dgm:title val=""/>
  <dgm:desc val=""/>
  <dgm:catLst>
    <dgm:cat type="accent1" pri="11500"/>
  </dgm:catLst>
  <dgm:styleLbl name="node0">
    <dgm:fillClrLst meth="cycle"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1">
        <a:alpha val="90000"/>
      </a:schemeClr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alpha val="90000"/>
      </a:schemeClr>
      <a:schemeClr val="accent1">
        <a:alpha val="5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/>
    <dgm:txEffectClrLst/>
  </dgm:styleLbl>
  <dgm:styleLbl name="lnNode1">
    <dgm:fillClrLst>
      <a:schemeClr val="accent1">
        <a:shade val="90000"/>
      </a:schemeClr>
      <a:schemeClr val="accent1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  <a:alpha val="90000"/>
      </a:schemeClr>
      <a:schemeClr val="accent1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1">
        <a:alpha val="90000"/>
        <a:tint val="40000"/>
      </a:schemeClr>
      <a:schemeClr val="accent1">
        <a:alpha val="5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5">
  <dgm:title val=""/>
  <dgm:desc val=""/>
  <dgm:catLst>
    <dgm:cat type="accent1" pri="11500"/>
  </dgm:catLst>
  <dgm:styleLbl name="node0">
    <dgm:fillClrLst meth="cycle"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1">
        <a:alpha val="90000"/>
      </a:schemeClr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alpha val="90000"/>
      </a:schemeClr>
      <a:schemeClr val="accent1">
        <a:alpha val="5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/>
    <dgm:txEffectClrLst/>
  </dgm:styleLbl>
  <dgm:styleLbl name="lnNode1">
    <dgm:fillClrLst>
      <a:schemeClr val="accent1">
        <a:shade val="90000"/>
      </a:schemeClr>
      <a:schemeClr val="accent1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  <a:alpha val="90000"/>
      </a:schemeClr>
      <a:schemeClr val="accent1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1">
        <a:alpha val="90000"/>
        <a:tint val="40000"/>
      </a:schemeClr>
      <a:schemeClr val="accent1">
        <a:alpha val="5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5">
  <dgm:title val=""/>
  <dgm:desc val=""/>
  <dgm:catLst>
    <dgm:cat type="accent1" pri="11500"/>
  </dgm:catLst>
  <dgm:styleLbl name="node0">
    <dgm:fillClrLst meth="cycle"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1">
        <a:alpha val="90000"/>
      </a:schemeClr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alpha val="90000"/>
      </a:schemeClr>
      <a:schemeClr val="accent1">
        <a:alpha val="5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/>
    <dgm:txEffectClrLst/>
  </dgm:styleLbl>
  <dgm:styleLbl name="lnNode1">
    <dgm:fillClrLst>
      <a:schemeClr val="accent1">
        <a:shade val="90000"/>
      </a:schemeClr>
      <a:schemeClr val="accent1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  <a:alpha val="90000"/>
      </a:schemeClr>
      <a:schemeClr val="accent1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1">
        <a:alpha val="90000"/>
        <a:tint val="40000"/>
      </a:schemeClr>
      <a:schemeClr val="accent1">
        <a:alpha val="5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4D66F94-E7F6-4592-BB44-8C0D8D508E4C}" type="doc">
      <dgm:prSet loTypeId="urn:microsoft.com/office/officeart/2005/8/layout/hierarchy1" loCatId="hierarchy" qsTypeId="urn:microsoft.com/office/officeart/2005/8/quickstyle/3d2" qsCatId="3D" csTypeId="urn:microsoft.com/office/officeart/2005/8/colors/accent1_5" csCatId="accent1" phldr="1"/>
      <dgm:spPr/>
      <dgm:t>
        <a:bodyPr/>
        <a:lstStyle/>
        <a:p>
          <a:endParaRPr lang="ru-RU"/>
        </a:p>
      </dgm:t>
    </dgm:pt>
    <dgm:pt modelId="{84307CF3-D420-4793-862A-3AA20777740F}">
      <dgm:prSet phldrT="[Текст]" custT="1"/>
      <dgm:spPr/>
      <dgm:t>
        <a:bodyPr/>
        <a:lstStyle/>
        <a:p>
          <a:r>
            <a:rPr lang="ru-RU" sz="2800" b="1" dirty="0" smtClean="0">
              <a:solidFill>
                <a:schemeClr val="accent4">
                  <a:lumMod val="75000"/>
                </a:schemeClr>
              </a:solidFill>
              <a:latin typeface="Times New Roman" pitchFamily="18" charset="0"/>
            </a:rPr>
            <a:t>Структура НСК</a:t>
          </a:r>
          <a:endParaRPr lang="ru-RU" sz="2800" dirty="0">
            <a:solidFill>
              <a:schemeClr val="accent4">
                <a:lumMod val="75000"/>
              </a:schemeClr>
            </a:solidFill>
          </a:endParaRPr>
        </a:p>
      </dgm:t>
    </dgm:pt>
    <dgm:pt modelId="{5E5AA415-F8A1-4F6C-9283-6B264E1E3E50}" type="parTrans" cxnId="{1D670C94-21F4-45CD-9884-40654616A075}">
      <dgm:prSet/>
      <dgm:spPr/>
      <dgm:t>
        <a:bodyPr/>
        <a:lstStyle/>
        <a:p>
          <a:endParaRPr lang="ru-RU"/>
        </a:p>
      </dgm:t>
    </dgm:pt>
    <dgm:pt modelId="{CFCA0C9A-6094-41FC-BA49-2B58FFE41970}" type="sibTrans" cxnId="{1D670C94-21F4-45CD-9884-40654616A075}">
      <dgm:prSet/>
      <dgm:spPr/>
      <dgm:t>
        <a:bodyPr/>
        <a:lstStyle/>
        <a:p>
          <a:endParaRPr lang="ru-RU"/>
        </a:p>
      </dgm:t>
    </dgm:pt>
    <dgm:pt modelId="{605DAE21-23E5-4E2E-9D57-462E81EEA2E7}">
      <dgm:prSet phldrT="[Текст]" custT="1"/>
      <dgm:spPr/>
      <dgm:t>
        <a:bodyPr/>
        <a:lstStyle/>
        <a:p>
          <a:r>
            <a:rPr lang="ru-RU" sz="1200" b="1" dirty="0" smtClean="0">
              <a:solidFill>
                <a:schemeClr val="accent4">
                  <a:lumMod val="75000"/>
                </a:schemeClr>
              </a:solidFill>
              <a:latin typeface="Times New Roman" pitchFamily="18" charset="0"/>
            </a:rPr>
            <a:t>Национальная рамка квалификаций </a:t>
          </a:r>
        </a:p>
        <a:p>
          <a:r>
            <a:rPr lang="ru-RU" sz="1200" b="1" dirty="0" smtClean="0">
              <a:solidFill>
                <a:schemeClr val="accent4">
                  <a:lumMod val="75000"/>
                </a:schemeClr>
              </a:solidFill>
              <a:latin typeface="Times New Roman" pitchFamily="18" charset="0"/>
            </a:rPr>
            <a:t>(НРК)</a:t>
          </a:r>
          <a:endParaRPr lang="ru-RU" sz="1200" dirty="0">
            <a:solidFill>
              <a:schemeClr val="accent4">
                <a:lumMod val="75000"/>
              </a:schemeClr>
            </a:solidFill>
          </a:endParaRPr>
        </a:p>
      </dgm:t>
    </dgm:pt>
    <dgm:pt modelId="{396A4423-3277-4C37-A3D3-F0E98E9FF191}" type="parTrans" cxnId="{6AB8332B-BDF3-4AE4-91F5-59A24EA0AB3A}">
      <dgm:prSet/>
      <dgm:spPr/>
      <dgm:t>
        <a:bodyPr/>
        <a:lstStyle/>
        <a:p>
          <a:endParaRPr lang="ru-RU"/>
        </a:p>
      </dgm:t>
    </dgm:pt>
    <dgm:pt modelId="{B00961E0-61F5-4E88-AB12-4EAD8F6BDFDF}" type="sibTrans" cxnId="{6AB8332B-BDF3-4AE4-91F5-59A24EA0AB3A}">
      <dgm:prSet/>
      <dgm:spPr/>
      <dgm:t>
        <a:bodyPr/>
        <a:lstStyle/>
        <a:p>
          <a:endParaRPr lang="ru-RU"/>
        </a:p>
      </dgm:t>
    </dgm:pt>
    <dgm:pt modelId="{53EB8D42-6CEB-422C-83E1-725A1608FE61}">
      <dgm:prSet phldrT="[Текст]" custT="1"/>
      <dgm:spPr/>
      <dgm:t>
        <a:bodyPr/>
        <a:lstStyle/>
        <a:p>
          <a:r>
            <a:rPr lang="ru-RU" sz="1200" b="1" dirty="0" smtClean="0">
              <a:solidFill>
                <a:schemeClr val="accent4">
                  <a:lumMod val="75000"/>
                </a:schemeClr>
              </a:solidFill>
              <a:latin typeface="Times New Roman" pitchFamily="18" charset="0"/>
            </a:rPr>
            <a:t>Отраслевые рамки квалификаций </a:t>
          </a:r>
        </a:p>
        <a:p>
          <a:r>
            <a:rPr lang="ru-RU" sz="1200" b="1" dirty="0" smtClean="0">
              <a:solidFill>
                <a:schemeClr val="accent4">
                  <a:lumMod val="75000"/>
                </a:schemeClr>
              </a:solidFill>
              <a:latin typeface="Times New Roman" pitchFamily="18" charset="0"/>
            </a:rPr>
            <a:t>(ОРК)</a:t>
          </a:r>
          <a:endParaRPr lang="ru-RU" sz="1200" dirty="0">
            <a:solidFill>
              <a:schemeClr val="accent4">
                <a:lumMod val="75000"/>
              </a:schemeClr>
            </a:solidFill>
          </a:endParaRPr>
        </a:p>
      </dgm:t>
    </dgm:pt>
    <dgm:pt modelId="{7EE22A15-3972-4AAE-9EC8-4136BE4AF0C9}" type="parTrans" cxnId="{061267F8-B9F1-437D-8349-BD196394B64E}">
      <dgm:prSet/>
      <dgm:spPr/>
      <dgm:t>
        <a:bodyPr/>
        <a:lstStyle/>
        <a:p>
          <a:endParaRPr lang="ru-RU"/>
        </a:p>
      </dgm:t>
    </dgm:pt>
    <dgm:pt modelId="{961AC38E-824F-4E5F-B4DB-7E7FEDA2F7E2}" type="sibTrans" cxnId="{061267F8-B9F1-437D-8349-BD196394B64E}">
      <dgm:prSet/>
      <dgm:spPr/>
      <dgm:t>
        <a:bodyPr/>
        <a:lstStyle/>
        <a:p>
          <a:endParaRPr lang="ru-RU"/>
        </a:p>
      </dgm:t>
    </dgm:pt>
    <dgm:pt modelId="{56335CEC-69BE-4FED-B9CB-0155866C1AC8}">
      <dgm:prSet phldrT="[Текст]" custT="1"/>
      <dgm:spPr/>
      <dgm:t>
        <a:bodyPr/>
        <a:lstStyle/>
        <a:p>
          <a:r>
            <a:rPr lang="ru-RU" sz="1200" b="1" dirty="0" smtClean="0">
              <a:solidFill>
                <a:schemeClr val="accent4">
                  <a:lumMod val="75000"/>
                </a:schemeClr>
              </a:solidFill>
              <a:latin typeface="Times New Roman" pitchFamily="18" charset="0"/>
            </a:rPr>
            <a:t>Профессиональные стандарты </a:t>
          </a:r>
        </a:p>
        <a:p>
          <a:r>
            <a:rPr lang="ru-RU" sz="1200" b="1" dirty="0" smtClean="0">
              <a:solidFill>
                <a:schemeClr val="accent4">
                  <a:lumMod val="75000"/>
                </a:schemeClr>
              </a:solidFill>
              <a:latin typeface="Times New Roman" pitchFamily="18" charset="0"/>
            </a:rPr>
            <a:t>(ПС)</a:t>
          </a:r>
          <a:endParaRPr lang="ru-RU" sz="1200" dirty="0">
            <a:solidFill>
              <a:schemeClr val="accent4">
                <a:lumMod val="75000"/>
              </a:schemeClr>
            </a:solidFill>
          </a:endParaRPr>
        </a:p>
      </dgm:t>
    </dgm:pt>
    <dgm:pt modelId="{4426C033-E25C-4A96-AE9E-B48166217CEC}" type="parTrans" cxnId="{279F8132-E223-4140-B5AD-69A101A86857}">
      <dgm:prSet/>
      <dgm:spPr/>
      <dgm:t>
        <a:bodyPr/>
        <a:lstStyle/>
        <a:p>
          <a:endParaRPr lang="ru-RU"/>
        </a:p>
      </dgm:t>
    </dgm:pt>
    <dgm:pt modelId="{26980673-9D04-40D5-AA69-0BC4399808E2}" type="sibTrans" cxnId="{279F8132-E223-4140-B5AD-69A101A86857}">
      <dgm:prSet/>
      <dgm:spPr/>
      <dgm:t>
        <a:bodyPr/>
        <a:lstStyle/>
        <a:p>
          <a:endParaRPr lang="ru-RU"/>
        </a:p>
      </dgm:t>
    </dgm:pt>
    <dgm:pt modelId="{C69EC4B9-6D53-4F5E-9063-4CFFB3054933}">
      <dgm:prSet custT="1"/>
      <dgm:spPr/>
      <dgm:t>
        <a:bodyPr/>
        <a:lstStyle/>
        <a:p>
          <a:r>
            <a:rPr lang="ru-RU" sz="1200" b="1" dirty="0" smtClean="0">
              <a:solidFill>
                <a:schemeClr val="accent4">
                  <a:lumMod val="75000"/>
                </a:schemeClr>
              </a:solidFill>
              <a:latin typeface="Times New Roman" pitchFamily="18" charset="0"/>
            </a:rPr>
            <a:t>Оценка </a:t>
          </a:r>
          <a:r>
            <a:rPr lang="ru-RU" sz="1200" b="1" dirty="0" err="1" smtClean="0">
              <a:solidFill>
                <a:schemeClr val="accent4">
                  <a:lumMod val="75000"/>
                </a:schemeClr>
              </a:solidFill>
              <a:latin typeface="Times New Roman" pitchFamily="18" charset="0"/>
            </a:rPr>
            <a:t>проф.подготовленности</a:t>
          </a:r>
          <a:r>
            <a:rPr lang="ru-RU" sz="1200" b="1" dirty="0" smtClean="0">
              <a:solidFill>
                <a:schemeClr val="accent4">
                  <a:lumMod val="75000"/>
                </a:schemeClr>
              </a:solidFill>
              <a:latin typeface="Times New Roman" pitchFamily="18" charset="0"/>
            </a:rPr>
            <a:t> (ОП)</a:t>
          </a:r>
          <a:endParaRPr lang="ru-RU" sz="1200" b="1" dirty="0">
            <a:solidFill>
              <a:schemeClr val="accent4">
                <a:lumMod val="75000"/>
              </a:schemeClr>
            </a:solidFill>
            <a:latin typeface="Times New Roman" pitchFamily="18" charset="0"/>
          </a:endParaRPr>
        </a:p>
      </dgm:t>
    </dgm:pt>
    <dgm:pt modelId="{03B322F8-BC93-423C-B3F7-5A15124741F4}" type="parTrans" cxnId="{FBCF7AB1-38F0-43A7-89FE-69E1330027BB}">
      <dgm:prSet/>
      <dgm:spPr/>
      <dgm:t>
        <a:bodyPr/>
        <a:lstStyle/>
        <a:p>
          <a:endParaRPr lang="ru-RU"/>
        </a:p>
      </dgm:t>
    </dgm:pt>
    <dgm:pt modelId="{47AF9D86-67C2-4C7B-A77C-041EE61E6B83}" type="sibTrans" cxnId="{FBCF7AB1-38F0-43A7-89FE-69E1330027BB}">
      <dgm:prSet/>
      <dgm:spPr/>
      <dgm:t>
        <a:bodyPr/>
        <a:lstStyle/>
        <a:p>
          <a:endParaRPr lang="ru-RU"/>
        </a:p>
      </dgm:t>
    </dgm:pt>
    <dgm:pt modelId="{1E1DF7B3-8493-417B-AB53-DE1B161FF73A}" type="pres">
      <dgm:prSet presAssocID="{44D66F94-E7F6-4592-BB44-8C0D8D508E4C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725B4182-71E2-4455-B345-5B3D4D9CF516}" type="pres">
      <dgm:prSet presAssocID="{84307CF3-D420-4793-862A-3AA20777740F}" presName="hierRoot1" presStyleCnt="0"/>
      <dgm:spPr/>
    </dgm:pt>
    <dgm:pt modelId="{24CA9F1C-EAE4-4AD4-AF72-756F17ABBE55}" type="pres">
      <dgm:prSet presAssocID="{84307CF3-D420-4793-862A-3AA20777740F}" presName="composite" presStyleCnt="0"/>
      <dgm:spPr/>
    </dgm:pt>
    <dgm:pt modelId="{8A9E547F-B402-4ED3-9E50-82493638A1D6}" type="pres">
      <dgm:prSet presAssocID="{84307CF3-D420-4793-862A-3AA20777740F}" presName="background" presStyleLbl="node0" presStyleIdx="0" presStyleCnt="1"/>
      <dgm:spPr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</dgm:pt>
    <dgm:pt modelId="{72BEFA98-C543-4626-9E0E-04472FE47A91}" type="pres">
      <dgm:prSet presAssocID="{84307CF3-D420-4793-862A-3AA20777740F}" presName="text" presStyleLbl="fgAcc0" presStyleIdx="0" presStyleCnt="1" custScaleX="179266" custLinFactNeighborX="-787" custLinFactNeighborY="-1186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EF77B7B4-0542-4FCC-B729-16DE0315A4C9}" type="pres">
      <dgm:prSet presAssocID="{84307CF3-D420-4793-862A-3AA20777740F}" presName="hierChild2" presStyleCnt="0"/>
      <dgm:spPr/>
    </dgm:pt>
    <dgm:pt modelId="{14A2D691-B17E-4FC8-968A-76688941C08E}" type="pres">
      <dgm:prSet presAssocID="{396A4423-3277-4C37-A3D3-F0E98E9FF191}" presName="Name10" presStyleLbl="parChTrans1D2" presStyleIdx="0" presStyleCnt="4"/>
      <dgm:spPr/>
      <dgm:t>
        <a:bodyPr/>
        <a:lstStyle/>
        <a:p>
          <a:endParaRPr lang="ru-RU"/>
        </a:p>
      </dgm:t>
    </dgm:pt>
    <dgm:pt modelId="{2E3B0CFA-5259-4A2F-B198-58519A8E31DA}" type="pres">
      <dgm:prSet presAssocID="{605DAE21-23E5-4E2E-9D57-462E81EEA2E7}" presName="hierRoot2" presStyleCnt="0"/>
      <dgm:spPr/>
    </dgm:pt>
    <dgm:pt modelId="{0BB500BD-1C83-4E59-BA76-97489D2EE8DB}" type="pres">
      <dgm:prSet presAssocID="{605DAE21-23E5-4E2E-9D57-462E81EEA2E7}" presName="composite2" presStyleCnt="0"/>
      <dgm:spPr/>
    </dgm:pt>
    <dgm:pt modelId="{33A2DB22-1BE6-48C7-9305-3EC88A9A47F8}" type="pres">
      <dgm:prSet presAssocID="{605DAE21-23E5-4E2E-9D57-462E81EEA2E7}" presName="background2" presStyleLbl="node2" presStyleIdx="0" presStyleCnt="4"/>
      <dgm:spPr/>
    </dgm:pt>
    <dgm:pt modelId="{74279C10-5A24-4023-B60C-DF71023ED4B8}" type="pres">
      <dgm:prSet presAssocID="{605DAE21-23E5-4E2E-9D57-462E81EEA2E7}" presName="text2" presStyleLbl="fgAcc2" presStyleIdx="0" presStyleCnt="4" custScaleX="150088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FBADF81-F9AA-40F9-BD0F-E0D0CCA7E795}" type="pres">
      <dgm:prSet presAssocID="{605DAE21-23E5-4E2E-9D57-462E81EEA2E7}" presName="hierChild3" presStyleCnt="0"/>
      <dgm:spPr/>
    </dgm:pt>
    <dgm:pt modelId="{5F33A02A-5CC7-4AEE-9C0A-BDBA1DEABCB3}" type="pres">
      <dgm:prSet presAssocID="{7EE22A15-3972-4AAE-9EC8-4136BE4AF0C9}" presName="Name10" presStyleLbl="parChTrans1D2" presStyleIdx="1" presStyleCnt="4"/>
      <dgm:spPr/>
      <dgm:t>
        <a:bodyPr/>
        <a:lstStyle/>
        <a:p>
          <a:endParaRPr lang="ru-RU"/>
        </a:p>
      </dgm:t>
    </dgm:pt>
    <dgm:pt modelId="{277E7531-53A7-49C0-B55B-CE00330FFA52}" type="pres">
      <dgm:prSet presAssocID="{53EB8D42-6CEB-422C-83E1-725A1608FE61}" presName="hierRoot2" presStyleCnt="0"/>
      <dgm:spPr/>
    </dgm:pt>
    <dgm:pt modelId="{ACEDFFEC-4432-437B-982C-B3FB2235473F}" type="pres">
      <dgm:prSet presAssocID="{53EB8D42-6CEB-422C-83E1-725A1608FE61}" presName="composite2" presStyleCnt="0"/>
      <dgm:spPr/>
    </dgm:pt>
    <dgm:pt modelId="{80084752-2255-4CB0-B795-E1F013396E22}" type="pres">
      <dgm:prSet presAssocID="{53EB8D42-6CEB-422C-83E1-725A1608FE61}" presName="background2" presStyleLbl="node2" presStyleIdx="1" presStyleCnt="4"/>
      <dgm:spPr/>
    </dgm:pt>
    <dgm:pt modelId="{549947CE-92DC-46EE-89A6-BE4161DE69E7}" type="pres">
      <dgm:prSet presAssocID="{53EB8D42-6CEB-422C-83E1-725A1608FE61}" presName="text2" presStyleLbl="fgAcc2" presStyleIdx="1" presStyleCnt="4" custScaleX="15461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C8EA8B7-56CD-46BA-BAD5-B1D75C58A470}" type="pres">
      <dgm:prSet presAssocID="{53EB8D42-6CEB-422C-83E1-725A1608FE61}" presName="hierChild3" presStyleCnt="0"/>
      <dgm:spPr/>
    </dgm:pt>
    <dgm:pt modelId="{5099844C-6C09-4FD1-91D5-520B7CA4215D}" type="pres">
      <dgm:prSet presAssocID="{4426C033-E25C-4A96-AE9E-B48166217CEC}" presName="Name10" presStyleLbl="parChTrans1D2" presStyleIdx="2" presStyleCnt="4"/>
      <dgm:spPr/>
      <dgm:t>
        <a:bodyPr/>
        <a:lstStyle/>
        <a:p>
          <a:endParaRPr lang="ru-RU"/>
        </a:p>
      </dgm:t>
    </dgm:pt>
    <dgm:pt modelId="{E7F5A17F-71F8-46E8-9B9A-CD5BD77A3F19}" type="pres">
      <dgm:prSet presAssocID="{56335CEC-69BE-4FED-B9CB-0155866C1AC8}" presName="hierRoot2" presStyleCnt="0"/>
      <dgm:spPr/>
    </dgm:pt>
    <dgm:pt modelId="{1F9647F5-585F-41FA-9EEC-6F6016D5313F}" type="pres">
      <dgm:prSet presAssocID="{56335CEC-69BE-4FED-B9CB-0155866C1AC8}" presName="composite2" presStyleCnt="0"/>
      <dgm:spPr/>
    </dgm:pt>
    <dgm:pt modelId="{AB11D8D3-EB96-4630-90EE-33EAC4407045}" type="pres">
      <dgm:prSet presAssocID="{56335CEC-69BE-4FED-B9CB-0155866C1AC8}" presName="background2" presStyleLbl="node2" presStyleIdx="2" presStyleCnt="4"/>
      <dgm:spPr/>
    </dgm:pt>
    <dgm:pt modelId="{E101741F-BDCA-40FF-B828-3B2BA39B517C}" type="pres">
      <dgm:prSet presAssocID="{56335CEC-69BE-4FED-B9CB-0155866C1AC8}" presName="text2" presStyleLbl="fgAcc2" presStyleIdx="2" presStyleCnt="4" custScaleX="15173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D5AAB8C7-32A4-4F62-AED7-A9F81284B124}" type="pres">
      <dgm:prSet presAssocID="{56335CEC-69BE-4FED-B9CB-0155866C1AC8}" presName="hierChild3" presStyleCnt="0"/>
      <dgm:spPr/>
    </dgm:pt>
    <dgm:pt modelId="{385F7F83-16A8-4E7D-AFBE-42F4F60583FE}" type="pres">
      <dgm:prSet presAssocID="{03B322F8-BC93-423C-B3F7-5A15124741F4}" presName="Name10" presStyleLbl="parChTrans1D2" presStyleIdx="3" presStyleCnt="4"/>
      <dgm:spPr/>
      <dgm:t>
        <a:bodyPr/>
        <a:lstStyle/>
        <a:p>
          <a:endParaRPr lang="ru-RU"/>
        </a:p>
      </dgm:t>
    </dgm:pt>
    <dgm:pt modelId="{1688AEEB-B85D-4896-B181-9E1E4607DE6E}" type="pres">
      <dgm:prSet presAssocID="{C69EC4B9-6D53-4F5E-9063-4CFFB3054933}" presName="hierRoot2" presStyleCnt="0"/>
      <dgm:spPr/>
    </dgm:pt>
    <dgm:pt modelId="{07367367-5610-4E0D-B747-A92858B8E9A9}" type="pres">
      <dgm:prSet presAssocID="{C69EC4B9-6D53-4F5E-9063-4CFFB3054933}" presName="composite2" presStyleCnt="0"/>
      <dgm:spPr/>
    </dgm:pt>
    <dgm:pt modelId="{8E2BD347-640B-4871-B0D6-8C08445BE615}" type="pres">
      <dgm:prSet presAssocID="{C69EC4B9-6D53-4F5E-9063-4CFFB3054933}" presName="background2" presStyleLbl="node2" presStyleIdx="3" presStyleCnt="4"/>
      <dgm:spPr/>
    </dgm:pt>
    <dgm:pt modelId="{CE212074-D0F2-4E93-B929-196528CD846A}" type="pres">
      <dgm:prSet presAssocID="{C69EC4B9-6D53-4F5E-9063-4CFFB3054933}" presName="text2" presStyleLbl="fgAcc2" presStyleIdx="3" presStyleCnt="4" custScaleX="16316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861A392A-FFBC-41BE-AAA6-A6ED968A7007}" type="pres">
      <dgm:prSet presAssocID="{C69EC4B9-6D53-4F5E-9063-4CFFB3054933}" presName="hierChild3" presStyleCnt="0"/>
      <dgm:spPr/>
    </dgm:pt>
  </dgm:ptLst>
  <dgm:cxnLst>
    <dgm:cxn modelId="{FBCF7AB1-38F0-43A7-89FE-69E1330027BB}" srcId="{84307CF3-D420-4793-862A-3AA20777740F}" destId="{C69EC4B9-6D53-4F5E-9063-4CFFB3054933}" srcOrd="3" destOrd="0" parTransId="{03B322F8-BC93-423C-B3F7-5A15124741F4}" sibTransId="{47AF9D86-67C2-4C7B-A77C-041EE61E6B83}"/>
    <dgm:cxn modelId="{41C33FB6-DC3F-483B-A9AB-7C61910994FB}" type="presOf" srcId="{03B322F8-BC93-423C-B3F7-5A15124741F4}" destId="{385F7F83-16A8-4E7D-AFBE-42F4F60583FE}" srcOrd="0" destOrd="0" presId="urn:microsoft.com/office/officeart/2005/8/layout/hierarchy1"/>
    <dgm:cxn modelId="{061267F8-B9F1-437D-8349-BD196394B64E}" srcId="{84307CF3-D420-4793-862A-3AA20777740F}" destId="{53EB8D42-6CEB-422C-83E1-725A1608FE61}" srcOrd="1" destOrd="0" parTransId="{7EE22A15-3972-4AAE-9EC8-4136BE4AF0C9}" sibTransId="{961AC38E-824F-4E5F-B4DB-7E7FEDA2F7E2}"/>
    <dgm:cxn modelId="{7A398F4E-C1E7-4A0B-9FCD-870ACFC8A5EA}" type="presOf" srcId="{56335CEC-69BE-4FED-B9CB-0155866C1AC8}" destId="{E101741F-BDCA-40FF-B828-3B2BA39B517C}" srcOrd="0" destOrd="0" presId="urn:microsoft.com/office/officeart/2005/8/layout/hierarchy1"/>
    <dgm:cxn modelId="{05BAA88D-AB21-4512-B43C-4989F0621B6D}" type="presOf" srcId="{44D66F94-E7F6-4592-BB44-8C0D8D508E4C}" destId="{1E1DF7B3-8493-417B-AB53-DE1B161FF73A}" srcOrd="0" destOrd="0" presId="urn:microsoft.com/office/officeart/2005/8/layout/hierarchy1"/>
    <dgm:cxn modelId="{B60901FA-DAD1-4164-B37F-F9C086970E81}" type="presOf" srcId="{C69EC4B9-6D53-4F5E-9063-4CFFB3054933}" destId="{CE212074-D0F2-4E93-B929-196528CD846A}" srcOrd="0" destOrd="0" presId="urn:microsoft.com/office/officeart/2005/8/layout/hierarchy1"/>
    <dgm:cxn modelId="{1D670C94-21F4-45CD-9884-40654616A075}" srcId="{44D66F94-E7F6-4592-BB44-8C0D8D508E4C}" destId="{84307CF3-D420-4793-862A-3AA20777740F}" srcOrd="0" destOrd="0" parTransId="{5E5AA415-F8A1-4F6C-9283-6B264E1E3E50}" sibTransId="{CFCA0C9A-6094-41FC-BA49-2B58FFE41970}"/>
    <dgm:cxn modelId="{F4A974BB-65F7-439D-B6B3-CCD56EAF439C}" type="presOf" srcId="{84307CF3-D420-4793-862A-3AA20777740F}" destId="{72BEFA98-C543-4626-9E0E-04472FE47A91}" srcOrd="0" destOrd="0" presId="urn:microsoft.com/office/officeart/2005/8/layout/hierarchy1"/>
    <dgm:cxn modelId="{A144BDD2-B2AC-489B-AC82-BDC90ED36536}" type="presOf" srcId="{396A4423-3277-4C37-A3D3-F0E98E9FF191}" destId="{14A2D691-B17E-4FC8-968A-76688941C08E}" srcOrd="0" destOrd="0" presId="urn:microsoft.com/office/officeart/2005/8/layout/hierarchy1"/>
    <dgm:cxn modelId="{279F8132-E223-4140-B5AD-69A101A86857}" srcId="{84307CF3-D420-4793-862A-3AA20777740F}" destId="{56335CEC-69BE-4FED-B9CB-0155866C1AC8}" srcOrd="2" destOrd="0" parTransId="{4426C033-E25C-4A96-AE9E-B48166217CEC}" sibTransId="{26980673-9D04-40D5-AA69-0BC4399808E2}"/>
    <dgm:cxn modelId="{C5A7C150-83F2-4C03-A6C6-18E195C985A6}" type="presOf" srcId="{4426C033-E25C-4A96-AE9E-B48166217CEC}" destId="{5099844C-6C09-4FD1-91D5-520B7CA4215D}" srcOrd="0" destOrd="0" presId="urn:microsoft.com/office/officeart/2005/8/layout/hierarchy1"/>
    <dgm:cxn modelId="{6AB864CE-D0BF-41E8-B929-8F38321077BD}" type="presOf" srcId="{605DAE21-23E5-4E2E-9D57-462E81EEA2E7}" destId="{74279C10-5A24-4023-B60C-DF71023ED4B8}" srcOrd="0" destOrd="0" presId="urn:microsoft.com/office/officeart/2005/8/layout/hierarchy1"/>
    <dgm:cxn modelId="{94EA8E7E-FC36-4493-B92F-F6C1B8D335F9}" type="presOf" srcId="{53EB8D42-6CEB-422C-83E1-725A1608FE61}" destId="{549947CE-92DC-46EE-89A6-BE4161DE69E7}" srcOrd="0" destOrd="0" presId="urn:microsoft.com/office/officeart/2005/8/layout/hierarchy1"/>
    <dgm:cxn modelId="{6AB8332B-BDF3-4AE4-91F5-59A24EA0AB3A}" srcId="{84307CF3-D420-4793-862A-3AA20777740F}" destId="{605DAE21-23E5-4E2E-9D57-462E81EEA2E7}" srcOrd="0" destOrd="0" parTransId="{396A4423-3277-4C37-A3D3-F0E98E9FF191}" sibTransId="{B00961E0-61F5-4E88-AB12-4EAD8F6BDFDF}"/>
    <dgm:cxn modelId="{87DAC161-7587-4B47-ADDA-763B48104753}" type="presOf" srcId="{7EE22A15-3972-4AAE-9EC8-4136BE4AF0C9}" destId="{5F33A02A-5CC7-4AEE-9C0A-BDBA1DEABCB3}" srcOrd="0" destOrd="0" presId="urn:microsoft.com/office/officeart/2005/8/layout/hierarchy1"/>
    <dgm:cxn modelId="{A7E01D95-1C54-4D09-922A-0C43C6C57A59}" type="presParOf" srcId="{1E1DF7B3-8493-417B-AB53-DE1B161FF73A}" destId="{725B4182-71E2-4455-B345-5B3D4D9CF516}" srcOrd="0" destOrd="0" presId="urn:microsoft.com/office/officeart/2005/8/layout/hierarchy1"/>
    <dgm:cxn modelId="{CFE9764A-8C65-4D2B-9D4D-785A35462580}" type="presParOf" srcId="{725B4182-71E2-4455-B345-5B3D4D9CF516}" destId="{24CA9F1C-EAE4-4AD4-AF72-756F17ABBE55}" srcOrd="0" destOrd="0" presId="urn:microsoft.com/office/officeart/2005/8/layout/hierarchy1"/>
    <dgm:cxn modelId="{4653837C-4CE1-48F0-8BC5-D31A0A0A42C9}" type="presParOf" srcId="{24CA9F1C-EAE4-4AD4-AF72-756F17ABBE55}" destId="{8A9E547F-B402-4ED3-9E50-82493638A1D6}" srcOrd="0" destOrd="0" presId="urn:microsoft.com/office/officeart/2005/8/layout/hierarchy1"/>
    <dgm:cxn modelId="{96F17D4E-35EE-4F28-B461-B40CA5AF1853}" type="presParOf" srcId="{24CA9F1C-EAE4-4AD4-AF72-756F17ABBE55}" destId="{72BEFA98-C543-4626-9E0E-04472FE47A91}" srcOrd="1" destOrd="0" presId="urn:microsoft.com/office/officeart/2005/8/layout/hierarchy1"/>
    <dgm:cxn modelId="{30391CB7-E210-440D-B361-5BE1983BBA81}" type="presParOf" srcId="{725B4182-71E2-4455-B345-5B3D4D9CF516}" destId="{EF77B7B4-0542-4FCC-B729-16DE0315A4C9}" srcOrd="1" destOrd="0" presId="urn:microsoft.com/office/officeart/2005/8/layout/hierarchy1"/>
    <dgm:cxn modelId="{5B50C864-BAC5-4514-B489-9C4C77133EDB}" type="presParOf" srcId="{EF77B7B4-0542-4FCC-B729-16DE0315A4C9}" destId="{14A2D691-B17E-4FC8-968A-76688941C08E}" srcOrd="0" destOrd="0" presId="urn:microsoft.com/office/officeart/2005/8/layout/hierarchy1"/>
    <dgm:cxn modelId="{482A2D98-9869-4F42-B554-2CD82E4203A3}" type="presParOf" srcId="{EF77B7B4-0542-4FCC-B729-16DE0315A4C9}" destId="{2E3B0CFA-5259-4A2F-B198-58519A8E31DA}" srcOrd="1" destOrd="0" presId="urn:microsoft.com/office/officeart/2005/8/layout/hierarchy1"/>
    <dgm:cxn modelId="{2ED53F89-1F1D-4EA1-BDDF-5C9E5C85B5B8}" type="presParOf" srcId="{2E3B0CFA-5259-4A2F-B198-58519A8E31DA}" destId="{0BB500BD-1C83-4E59-BA76-97489D2EE8DB}" srcOrd="0" destOrd="0" presId="urn:microsoft.com/office/officeart/2005/8/layout/hierarchy1"/>
    <dgm:cxn modelId="{253213F5-B878-49EF-AD75-31EF927BF63D}" type="presParOf" srcId="{0BB500BD-1C83-4E59-BA76-97489D2EE8DB}" destId="{33A2DB22-1BE6-48C7-9305-3EC88A9A47F8}" srcOrd="0" destOrd="0" presId="urn:microsoft.com/office/officeart/2005/8/layout/hierarchy1"/>
    <dgm:cxn modelId="{C18F5FFE-F0DE-473D-B611-ECC3F7000CE5}" type="presParOf" srcId="{0BB500BD-1C83-4E59-BA76-97489D2EE8DB}" destId="{74279C10-5A24-4023-B60C-DF71023ED4B8}" srcOrd="1" destOrd="0" presId="urn:microsoft.com/office/officeart/2005/8/layout/hierarchy1"/>
    <dgm:cxn modelId="{463D0994-6B82-4DEA-91D5-47B1E10DF812}" type="presParOf" srcId="{2E3B0CFA-5259-4A2F-B198-58519A8E31DA}" destId="{3FBADF81-F9AA-40F9-BD0F-E0D0CCA7E795}" srcOrd="1" destOrd="0" presId="urn:microsoft.com/office/officeart/2005/8/layout/hierarchy1"/>
    <dgm:cxn modelId="{697F04B2-C6A2-4C96-A503-2F19812BF9EB}" type="presParOf" srcId="{EF77B7B4-0542-4FCC-B729-16DE0315A4C9}" destId="{5F33A02A-5CC7-4AEE-9C0A-BDBA1DEABCB3}" srcOrd="2" destOrd="0" presId="urn:microsoft.com/office/officeart/2005/8/layout/hierarchy1"/>
    <dgm:cxn modelId="{AD20EFA4-3A5E-4013-8ABD-4E5582961A0F}" type="presParOf" srcId="{EF77B7B4-0542-4FCC-B729-16DE0315A4C9}" destId="{277E7531-53A7-49C0-B55B-CE00330FFA52}" srcOrd="3" destOrd="0" presId="urn:microsoft.com/office/officeart/2005/8/layout/hierarchy1"/>
    <dgm:cxn modelId="{B2A00B37-BF7E-49CC-8753-23570FF06DD3}" type="presParOf" srcId="{277E7531-53A7-49C0-B55B-CE00330FFA52}" destId="{ACEDFFEC-4432-437B-982C-B3FB2235473F}" srcOrd="0" destOrd="0" presId="urn:microsoft.com/office/officeart/2005/8/layout/hierarchy1"/>
    <dgm:cxn modelId="{2B10A7C9-C1FF-4439-9DE1-5DD4390E249F}" type="presParOf" srcId="{ACEDFFEC-4432-437B-982C-B3FB2235473F}" destId="{80084752-2255-4CB0-B795-E1F013396E22}" srcOrd="0" destOrd="0" presId="urn:microsoft.com/office/officeart/2005/8/layout/hierarchy1"/>
    <dgm:cxn modelId="{77A73400-8292-46AA-9947-171438DC26F3}" type="presParOf" srcId="{ACEDFFEC-4432-437B-982C-B3FB2235473F}" destId="{549947CE-92DC-46EE-89A6-BE4161DE69E7}" srcOrd="1" destOrd="0" presId="urn:microsoft.com/office/officeart/2005/8/layout/hierarchy1"/>
    <dgm:cxn modelId="{9F032E7B-05AD-4F25-B624-38945FC51166}" type="presParOf" srcId="{277E7531-53A7-49C0-B55B-CE00330FFA52}" destId="{3C8EA8B7-56CD-46BA-BAD5-B1D75C58A470}" srcOrd="1" destOrd="0" presId="urn:microsoft.com/office/officeart/2005/8/layout/hierarchy1"/>
    <dgm:cxn modelId="{EFDB23A5-AEBA-4EC5-B2BF-8DDE20EF869C}" type="presParOf" srcId="{EF77B7B4-0542-4FCC-B729-16DE0315A4C9}" destId="{5099844C-6C09-4FD1-91D5-520B7CA4215D}" srcOrd="4" destOrd="0" presId="urn:microsoft.com/office/officeart/2005/8/layout/hierarchy1"/>
    <dgm:cxn modelId="{8CDE240C-AB0C-4F80-B5C1-E7668DE70385}" type="presParOf" srcId="{EF77B7B4-0542-4FCC-B729-16DE0315A4C9}" destId="{E7F5A17F-71F8-46E8-9B9A-CD5BD77A3F19}" srcOrd="5" destOrd="0" presId="urn:microsoft.com/office/officeart/2005/8/layout/hierarchy1"/>
    <dgm:cxn modelId="{FEC5BBEB-7BF7-464D-9FC2-D2D8B760F0AC}" type="presParOf" srcId="{E7F5A17F-71F8-46E8-9B9A-CD5BD77A3F19}" destId="{1F9647F5-585F-41FA-9EEC-6F6016D5313F}" srcOrd="0" destOrd="0" presId="urn:microsoft.com/office/officeart/2005/8/layout/hierarchy1"/>
    <dgm:cxn modelId="{DEFCE046-10AF-4103-974A-2834E750A7AC}" type="presParOf" srcId="{1F9647F5-585F-41FA-9EEC-6F6016D5313F}" destId="{AB11D8D3-EB96-4630-90EE-33EAC4407045}" srcOrd="0" destOrd="0" presId="urn:microsoft.com/office/officeart/2005/8/layout/hierarchy1"/>
    <dgm:cxn modelId="{2FA4B9C3-FAD8-438A-9292-D1D745436D57}" type="presParOf" srcId="{1F9647F5-585F-41FA-9EEC-6F6016D5313F}" destId="{E101741F-BDCA-40FF-B828-3B2BA39B517C}" srcOrd="1" destOrd="0" presId="urn:microsoft.com/office/officeart/2005/8/layout/hierarchy1"/>
    <dgm:cxn modelId="{A98F5B52-72F5-49B6-AFF5-21E9BAB1301A}" type="presParOf" srcId="{E7F5A17F-71F8-46E8-9B9A-CD5BD77A3F19}" destId="{D5AAB8C7-32A4-4F62-AED7-A9F81284B124}" srcOrd="1" destOrd="0" presId="urn:microsoft.com/office/officeart/2005/8/layout/hierarchy1"/>
    <dgm:cxn modelId="{42CA3A5D-1964-4100-9F99-6D55941BF278}" type="presParOf" srcId="{EF77B7B4-0542-4FCC-B729-16DE0315A4C9}" destId="{385F7F83-16A8-4E7D-AFBE-42F4F60583FE}" srcOrd="6" destOrd="0" presId="urn:microsoft.com/office/officeart/2005/8/layout/hierarchy1"/>
    <dgm:cxn modelId="{E66BDF2F-A11C-42A3-9C1F-21C80F9D05E0}" type="presParOf" srcId="{EF77B7B4-0542-4FCC-B729-16DE0315A4C9}" destId="{1688AEEB-B85D-4896-B181-9E1E4607DE6E}" srcOrd="7" destOrd="0" presId="urn:microsoft.com/office/officeart/2005/8/layout/hierarchy1"/>
    <dgm:cxn modelId="{18DC0A5E-D005-46FD-8520-123225B698C9}" type="presParOf" srcId="{1688AEEB-B85D-4896-B181-9E1E4607DE6E}" destId="{07367367-5610-4E0D-B747-A92858B8E9A9}" srcOrd="0" destOrd="0" presId="urn:microsoft.com/office/officeart/2005/8/layout/hierarchy1"/>
    <dgm:cxn modelId="{940325E3-D2AE-4EAE-B4B0-00C65C95D62A}" type="presParOf" srcId="{07367367-5610-4E0D-B747-A92858B8E9A9}" destId="{8E2BD347-640B-4871-B0D6-8C08445BE615}" srcOrd="0" destOrd="0" presId="urn:microsoft.com/office/officeart/2005/8/layout/hierarchy1"/>
    <dgm:cxn modelId="{7B584F4A-12F1-4022-B877-C066372CFF68}" type="presParOf" srcId="{07367367-5610-4E0D-B747-A92858B8E9A9}" destId="{CE212074-D0F2-4E93-B929-196528CD846A}" srcOrd="1" destOrd="0" presId="urn:microsoft.com/office/officeart/2005/8/layout/hierarchy1"/>
    <dgm:cxn modelId="{E5EB1485-E2F8-446E-BADF-D5058AE1D543}" type="presParOf" srcId="{1688AEEB-B85D-4896-B181-9E1E4607DE6E}" destId="{861A392A-FFBC-41BE-AAA6-A6ED968A7007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4D66F94-E7F6-4592-BB44-8C0D8D508E4C}" type="doc">
      <dgm:prSet loTypeId="urn:microsoft.com/office/officeart/2005/8/layout/hierarchy1" loCatId="hierarchy" qsTypeId="urn:microsoft.com/office/officeart/2005/8/quickstyle/3d2" qsCatId="3D" csTypeId="urn:microsoft.com/office/officeart/2005/8/colors/accent1_5" csCatId="accent1" phldr="1"/>
      <dgm:spPr/>
      <dgm:t>
        <a:bodyPr/>
        <a:lstStyle/>
        <a:p>
          <a:endParaRPr lang="ru-RU"/>
        </a:p>
      </dgm:t>
    </dgm:pt>
    <dgm:pt modelId="{84307CF3-D420-4793-862A-3AA20777740F}">
      <dgm:prSet phldrT="[Текст]" custT="1"/>
      <dgm:spPr/>
      <dgm:t>
        <a:bodyPr/>
        <a:lstStyle/>
        <a:p>
          <a:r>
            <a:rPr lang="ru-RU" sz="2000" dirty="0" smtClean="0">
              <a:solidFill>
                <a:schemeClr val="accent4">
                  <a:lumMod val="75000"/>
                </a:schemeClr>
              </a:solidFill>
            </a:rPr>
            <a:t>ОБЛАСТЬ РЕГУЛИРОВАНИЯ</a:t>
          </a:r>
          <a:endParaRPr lang="ru-RU" sz="2000" dirty="0">
            <a:solidFill>
              <a:schemeClr val="accent4">
                <a:lumMod val="75000"/>
              </a:schemeClr>
            </a:solidFill>
          </a:endParaRPr>
        </a:p>
      </dgm:t>
    </dgm:pt>
    <dgm:pt modelId="{5E5AA415-F8A1-4F6C-9283-6B264E1E3E50}" type="parTrans" cxnId="{1D670C94-21F4-45CD-9884-40654616A075}">
      <dgm:prSet/>
      <dgm:spPr/>
      <dgm:t>
        <a:bodyPr/>
        <a:lstStyle/>
        <a:p>
          <a:endParaRPr lang="ru-RU"/>
        </a:p>
      </dgm:t>
    </dgm:pt>
    <dgm:pt modelId="{CFCA0C9A-6094-41FC-BA49-2B58FFE41970}" type="sibTrans" cxnId="{1D670C94-21F4-45CD-9884-40654616A075}">
      <dgm:prSet/>
      <dgm:spPr/>
      <dgm:t>
        <a:bodyPr/>
        <a:lstStyle/>
        <a:p>
          <a:endParaRPr lang="ru-RU"/>
        </a:p>
      </dgm:t>
    </dgm:pt>
    <dgm:pt modelId="{605DAE21-23E5-4E2E-9D57-462E81EEA2E7}">
      <dgm:prSet phldrT="[Текст]" custT="1"/>
      <dgm:spPr/>
      <dgm:t>
        <a:bodyPr/>
        <a:lstStyle/>
        <a:p>
          <a:endParaRPr lang="ru-RU" sz="2000" b="1" dirty="0" smtClean="0">
            <a:solidFill>
              <a:schemeClr val="bg2">
                <a:lumMod val="25000"/>
              </a:schemeClr>
            </a:solidFill>
            <a:latin typeface="Arial" pitchFamily="34" charset="0"/>
            <a:cs typeface="Arial" pitchFamily="34" charset="0"/>
          </a:endParaRPr>
        </a:p>
        <a:p>
          <a:r>
            <a:rPr lang="ru-RU" sz="2000" b="1" dirty="0" smtClean="0">
              <a:solidFill>
                <a:schemeClr val="bg2">
                  <a:lumMod val="25000"/>
                </a:schemeClr>
              </a:solidFill>
              <a:latin typeface="Arial" pitchFamily="34" charset="0"/>
              <a:cs typeface="Arial" pitchFamily="34" charset="0"/>
            </a:rPr>
            <a:t>требования к квалификации, компетенциям</a:t>
          </a:r>
          <a:endParaRPr lang="ru-RU" sz="2000" b="1" dirty="0">
            <a:solidFill>
              <a:schemeClr val="bg2">
                <a:lumMod val="25000"/>
              </a:schemeClr>
            </a:solidFill>
            <a:latin typeface="Arial" pitchFamily="34" charset="0"/>
            <a:cs typeface="Arial" pitchFamily="34" charset="0"/>
          </a:endParaRPr>
        </a:p>
      </dgm:t>
    </dgm:pt>
    <dgm:pt modelId="{396A4423-3277-4C37-A3D3-F0E98E9FF191}" type="parTrans" cxnId="{6AB8332B-BDF3-4AE4-91F5-59A24EA0AB3A}">
      <dgm:prSet/>
      <dgm:spPr/>
      <dgm:t>
        <a:bodyPr/>
        <a:lstStyle/>
        <a:p>
          <a:endParaRPr lang="ru-RU"/>
        </a:p>
      </dgm:t>
    </dgm:pt>
    <dgm:pt modelId="{B00961E0-61F5-4E88-AB12-4EAD8F6BDFDF}" type="sibTrans" cxnId="{6AB8332B-BDF3-4AE4-91F5-59A24EA0AB3A}">
      <dgm:prSet/>
      <dgm:spPr/>
      <dgm:t>
        <a:bodyPr/>
        <a:lstStyle/>
        <a:p>
          <a:endParaRPr lang="ru-RU"/>
        </a:p>
      </dgm:t>
    </dgm:pt>
    <dgm:pt modelId="{53EB8D42-6CEB-422C-83E1-725A1608FE61}">
      <dgm:prSet phldrT="[Текст]" custT="1"/>
      <dgm:spPr/>
      <dgm:t>
        <a:bodyPr/>
        <a:lstStyle/>
        <a:p>
          <a:endParaRPr lang="ru-RU" sz="2000" b="1" dirty="0" smtClean="0">
            <a:solidFill>
              <a:schemeClr val="bg2">
                <a:lumMod val="25000"/>
              </a:schemeClr>
            </a:solidFill>
            <a:latin typeface="Arial" pitchFamily="34" charset="0"/>
            <a:cs typeface="Arial" pitchFamily="34" charset="0"/>
          </a:endParaRPr>
        </a:p>
        <a:p>
          <a:r>
            <a:rPr lang="ru-RU" sz="2000" b="1" dirty="0" smtClean="0">
              <a:solidFill>
                <a:schemeClr val="bg2">
                  <a:lumMod val="25000"/>
                </a:schemeClr>
              </a:solidFill>
              <a:latin typeface="Arial" pitchFamily="34" charset="0"/>
              <a:cs typeface="Arial" pitchFamily="34" charset="0"/>
            </a:rPr>
            <a:t>структура и устройство образовательного процесса</a:t>
          </a:r>
          <a:endParaRPr lang="ru-RU" sz="2000" b="1" dirty="0">
            <a:solidFill>
              <a:schemeClr val="bg2">
                <a:lumMod val="25000"/>
              </a:schemeClr>
            </a:solidFill>
            <a:latin typeface="Arial" pitchFamily="34" charset="0"/>
            <a:cs typeface="Arial" pitchFamily="34" charset="0"/>
          </a:endParaRPr>
        </a:p>
      </dgm:t>
    </dgm:pt>
    <dgm:pt modelId="{7EE22A15-3972-4AAE-9EC8-4136BE4AF0C9}" type="parTrans" cxnId="{061267F8-B9F1-437D-8349-BD196394B64E}">
      <dgm:prSet/>
      <dgm:spPr/>
      <dgm:t>
        <a:bodyPr/>
        <a:lstStyle/>
        <a:p>
          <a:endParaRPr lang="ru-RU"/>
        </a:p>
      </dgm:t>
    </dgm:pt>
    <dgm:pt modelId="{961AC38E-824F-4E5F-B4DB-7E7FEDA2F7E2}" type="sibTrans" cxnId="{061267F8-B9F1-437D-8349-BD196394B64E}">
      <dgm:prSet/>
      <dgm:spPr/>
      <dgm:t>
        <a:bodyPr/>
        <a:lstStyle/>
        <a:p>
          <a:endParaRPr lang="ru-RU"/>
        </a:p>
      </dgm:t>
    </dgm:pt>
    <dgm:pt modelId="{1E1DF7B3-8493-417B-AB53-DE1B161FF73A}" type="pres">
      <dgm:prSet presAssocID="{44D66F94-E7F6-4592-BB44-8C0D8D508E4C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725B4182-71E2-4455-B345-5B3D4D9CF516}" type="pres">
      <dgm:prSet presAssocID="{84307CF3-D420-4793-862A-3AA20777740F}" presName="hierRoot1" presStyleCnt="0"/>
      <dgm:spPr/>
    </dgm:pt>
    <dgm:pt modelId="{24CA9F1C-EAE4-4AD4-AF72-756F17ABBE55}" type="pres">
      <dgm:prSet presAssocID="{84307CF3-D420-4793-862A-3AA20777740F}" presName="composite" presStyleCnt="0"/>
      <dgm:spPr/>
    </dgm:pt>
    <dgm:pt modelId="{8A9E547F-B402-4ED3-9E50-82493638A1D6}" type="pres">
      <dgm:prSet presAssocID="{84307CF3-D420-4793-862A-3AA20777740F}" presName="background" presStyleLbl="node0" presStyleIdx="0" presStyleCnt="1"/>
      <dgm:spPr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</dgm:pt>
    <dgm:pt modelId="{72BEFA98-C543-4626-9E0E-04472FE47A91}" type="pres">
      <dgm:prSet presAssocID="{84307CF3-D420-4793-862A-3AA20777740F}" presName="text" presStyleLbl="fgAcc0" presStyleIdx="0" presStyleCnt="1" custScaleX="396112" custScaleY="55088" custLinFactNeighborX="-7217" custLinFactNeighborY="-2706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EF77B7B4-0542-4FCC-B729-16DE0315A4C9}" type="pres">
      <dgm:prSet presAssocID="{84307CF3-D420-4793-862A-3AA20777740F}" presName="hierChild2" presStyleCnt="0"/>
      <dgm:spPr/>
    </dgm:pt>
    <dgm:pt modelId="{14A2D691-B17E-4FC8-968A-76688941C08E}" type="pres">
      <dgm:prSet presAssocID="{396A4423-3277-4C37-A3D3-F0E98E9FF191}" presName="Name10" presStyleLbl="parChTrans1D2" presStyleIdx="0" presStyleCnt="2"/>
      <dgm:spPr/>
      <dgm:t>
        <a:bodyPr/>
        <a:lstStyle/>
        <a:p>
          <a:endParaRPr lang="ru-RU"/>
        </a:p>
      </dgm:t>
    </dgm:pt>
    <dgm:pt modelId="{2E3B0CFA-5259-4A2F-B198-58519A8E31DA}" type="pres">
      <dgm:prSet presAssocID="{605DAE21-23E5-4E2E-9D57-462E81EEA2E7}" presName="hierRoot2" presStyleCnt="0"/>
      <dgm:spPr/>
    </dgm:pt>
    <dgm:pt modelId="{0BB500BD-1C83-4E59-BA76-97489D2EE8DB}" type="pres">
      <dgm:prSet presAssocID="{605DAE21-23E5-4E2E-9D57-462E81EEA2E7}" presName="composite2" presStyleCnt="0"/>
      <dgm:spPr/>
    </dgm:pt>
    <dgm:pt modelId="{33A2DB22-1BE6-48C7-9305-3EC88A9A47F8}" type="pres">
      <dgm:prSet presAssocID="{605DAE21-23E5-4E2E-9D57-462E81EEA2E7}" presName="background2" presStyleLbl="node2" presStyleIdx="0" presStyleCnt="2"/>
      <dgm:spPr/>
    </dgm:pt>
    <dgm:pt modelId="{74279C10-5A24-4023-B60C-DF71023ED4B8}" type="pres">
      <dgm:prSet presAssocID="{605DAE21-23E5-4E2E-9D57-462E81EEA2E7}" presName="text2" presStyleLbl="fgAcc2" presStyleIdx="0" presStyleCnt="2" custScaleX="351650" custScaleY="171636" custLinFactNeighborX="-11204" custLinFactNeighborY="-32549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FBADF81-F9AA-40F9-BD0F-E0D0CCA7E795}" type="pres">
      <dgm:prSet presAssocID="{605DAE21-23E5-4E2E-9D57-462E81EEA2E7}" presName="hierChild3" presStyleCnt="0"/>
      <dgm:spPr/>
    </dgm:pt>
    <dgm:pt modelId="{5F33A02A-5CC7-4AEE-9C0A-BDBA1DEABCB3}" type="pres">
      <dgm:prSet presAssocID="{7EE22A15-3972-4AAE-9EC8-4136BE4AF0C9}" presName="Name10" presStyleLbl="parChTrans1D2" presStyleIdx="1" presStyleCnt="2"/>
      <dgm:spPr/>
      <dgm:t>
        <a:bodyPr/>
        <a:lstStyle/>
        <a:p>
          <a:endParaRPr lang="ru-RU"/>
        </a:p>
      </dgm:t>
    </dgm:pt>
    <dgm:pt modelId="{277E7531-53A7-49C0-B55B-CE00330FFA52}" type="pres">
      <dgm:prSet presAssocID="{53EB8D42-6CEB-422C-83E1-725A1608FE61}" presName="hierRoot2" presStyleCnt="0"/>
      <dgm:spPr/>
    </dgm:pt>
    <dgm:pt modelId="{ACEDFFEC-4432-437B-982C-B3FB2235473F}" type="pres">
      <dgm:prSet presAssocID="{53EB8D42-6CEB-422C-83E1-725A1608FE61}" presName="composite2" presStyleCnt="0"/>
      <dgm:spPr/>
    </dgm:pt>
    <dgm:pt modelId="{80084752-2255-4CB0-B795-E1F013396E22}" type="pres">
      <dgm:prSet presAssocID="{53EB8D42-6CEB-422C-83E1-725A1608FE61}" presName="background2" presStyleLbl="node2" presStyleIdx="1" presStyleCnt="2"/>
      <dgm:spPr/>
    </dgm:pt>
    <dgm:pt modelId="{549947CE-92DC-46EE-89A6-BE4161DE69E7}" type="pres">
      <dgm:prSet presAssocID="{53EB8D42-6CEB-422C-83E1-725A1608FE61}" presName="text2" presStyleLbl="fgAcc2" presStyleIdx="1" presStyleCnt="2" custScaleX="329292" custScaleY="176436" custLinFactNeighborX="-9470" custLinFactNeighborY="-23008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C8EA8B7-56CD-46BA-BAD5-B1D75C58A470}" type="pres">
      <dgm:prSet presAssocID="{53EB8D42-6CEB-422C-83E1-725A1608FE61}" presName="hierChild3" presStyleCnt="0"/>
      <dgm:spPr/>
    </dgm:pt>
  </dgm:ptLst>
  <dgm:cxnLst>
    <dgm:cxn modelId="{56D06565-A8AC-4F6A-BB54-40DF38FF957F}" type="presOf" srcId="{605DAE21-23E5-4E2E-9D57-462E81EEA2E7}" destId="{74279C10-5A24-4023-B60C-DF71023ED4B8}" srcOrd="0" destOrd="0" presId="urn:microsoft.com/office/officeart/2005/8/layout/hierarchy1"/>
    <dgm:cxn modelId="{6AB8332B-BDF3-4AE4-91F5-59A24EA0AB3A}" srcId="{84307CF3-D420-4793-862A-3AA20777740F}" destId="{605DAE21-23E5-4E2E-9D57-462E81EEA2E7}" srcOrd="0" destOrd="0" parTransId="{396A4423-3277-4C37-A3D3-F0E98E9FF191}" sibTransId="{B00961E0-61F5-4E88-AB12-4EAD8F6BDFDF}"/>
    <dgm:cxn modelId="{1D670C94-21F4-45CD-9884-40654616A075}" srcId="{44D66F94-E7F6-4592-BB44-8C0D8D508E4C}" destId="{84307CF3-D420-4793-862A-3AA20777740F}" srcOrd="0" destOrd="0" parTransId="{5E5AA415-F8A1-4F6C-9283-6B264E1E3E50}" sibTransId="{CFCA0C9A-6094-41FC-BA49-2B58FFE41970}"/>
    <dgm:cxn modelId="{7750C731-C44F-482D-917F-9B17BEF07DA9}" type="presOf" srcId="{53EB8D42-6CEB-422C-83E1-725A1608FE61}" destId="{549947CE-92DC-46EE-89A6-BE4161DE69E7}" srcOrd="0" destOrd="0" presId="urn:microsoft.com/office/officeart/2005/8/layout/hierarchy1"/>
    <dgm:cxn modelId="{50E5C994-C6EB-4B0E-8AF4-298CC18DA094}" type="presOf" srcId="{7EE22A15-3972-4AAE-9EC8-4136BE4AF0C9}" destId="{5F33A02A-5CC7-4AEE-9C0A-BDBA1DEABCB3}" srcOrd="0" destOrd="0" presId="urn:microsoft.com/office/officeart/2005/8/layout/hierarchy1"/>
    <dgm:cxn modelId="{061267F8-B9F1-437D-8349-BD196394B64E}" srcId="{84307CF3-D420-4793-862A-3AA20777740F}" destId="{53EB8D42-6CEB-422C-83E1-725A1608FE61}" srcOrd="1" destOrd="0" parTransId="{7EE22A15-3972-4AAE-9EC8-4136BE4AF0C9}" sibTransId="{961AC38E-824F-4E5F-B4DB-7E7FEDA2F7E2}"/>
    <dgm:cxn modelId="{A1FA9B49-00BC-4137-B227-082764BD9601}" type="presOf" srcId="{396A4423-3277-4C37-A3D3-F0E98E9FF191}" destId="{14A2D691-B17E-4FC8-968A-76688941C08E}" srcOrd="0" destOrd="0" presId="urn:microsoft.com/office/officeart/2005/8/layout/hierarchy1"/>
    <dgm:cxn modelId="{F69C8913-506F-4529-AC8C-8DDDB2789E95}" type="presOf" srcId="{44D66F94-E7F6-4592-BB44-8C0D8D508E4C}" destId="{1E1DF7B3-8493-417B-AB53-DE1B161FF73A}" srcOrd="0" destOrd="0" presId="urn:microsoft.com/office/officeart/2005/8/layout/hierarchy1"/>
    <dgm:cxn modelId="{D76C8022-2A7B-4BB7-94CE-42E2B692C6A7}" type="presOf" srcId="{84307CF3-D420-4793-862A-3AA20777740F}" destId="{72BEFA98-C543-4626-9E0E-04472FE47A91}" srcOrd="0" destOrd="0" presId="urn:microsoft.com/office/officeart/2005/8/layout/hierarchy1"/>
    <dgm:cxn modelId="{DD5DA301-0629-455C-BBBF-696F8CC976A0}" type="presParOf" srcId="{1E1DF7B3-8493-417B-AB53-DE1B161FF73A}" destId="{725B4182-71E2-4455-B345-5B3D4D9CF516}" srcOrd="0" destOrd="0" presId="urn:microsoft.com/office/officeart/2005/8/layout/hierarchy1"/>
    <dgm:cxn modelId="{00F62A18-8D84-456C-83AA-87F8B2D5BB66}" type="presParOf" srcId="{725B4182-71E2-4455-B345-5B3D4D9CF516}" destId="{24CA9F1C-EAE4-4AD4-AF72-756F17ABBE55}" srcOrd="0" destOrd="0" presId="urn:microsoft.com/office/officeart/2005/8/layout/hierarchy1"/>
    <dgm:cxn modelId="{9850097B-7D8F-48C5-A835-18BEE0D7E5FF}" type="presParOf" srcId="{24CA9F1C-EAE4-4AD4-AF72-756F17ABBE55}" destId="{8A9E547F-B402-4ED3-9E50-82493638A1D6}" srcOrd="0" destOrd="0" presId="urn:microsoft.com/office/officeart/2005/8/layout/hierarchy1"/>
    <dgm:cxn modelId="{768B2516-839E-4B3F-B3F0-C85A40121F58}" type="presParOf" srcId="{24CA9F1C-EAE4-4AD4-AF72-756F17ABBE55}" destId="{72BEFA98-C543-4626-9E0E-04472FE47A91}" srcOrd="1" destOrd="0" presId="urn:microsoft.com/office/officeart/2005/8/layout/hierarchy1"/>
    <dgm:cxn modelId="{AD24728A-6552-45B7-B0C3-235F1E5F302F}" type="presParOf" srcId="{725B4182-71E2-4455-B345-5B3D4D9CF516}" destId="{EF77B7B4-0542-4FCC-B729-16DE0315A4C9}" srcOrd="1" destOrd="0" presId="urn:microsoft.com/office/officeart/2005/8/layout/hierarchy1"/>
    <dgm:cxn modelId="{CAFD0993-2116-43B8-8967-5AE53CBF6696}" type="presParOf" srcId="{EF77B7B4-0542-4FCC-B729-16DE0315A4C9}" destId="{14A2D691-B17E-4FC8-968A-76688941C08E}" srcOrd="0" destOrd="0" presId="urn:microsoft.com/office/officeart/2005/8/layout/hierarchy1"/>
    <dgm:cxn modelId="{EFE258F5-F566-45DE-AF6E-F01AA44913EC}" type="presParOf" srcId="{EF77B7B4-0542-4FCC-B729-16DE0315A4C9}" destId="{2E3B0CFA-5259-4A2F-B198-58519A8E31DA}" srcOrd="1" destOrd="0" presId="urn:microsoft.com/office/officeart/2005/8/layout/hierarchy1"/>
    <dgm:cxn modelId="{B145A9E0-95E1-43D1-8C85-F81CFA5376BD}" type="presParOf" srcId="{2E3B0CFA-5259-4A2F-B198-58519A8E31DA}" destId="{0BB500BD-1C83-4E59-BA76-97489D2EE8DB}" srcOrd="0" destOrd="0" presId="urn:microsoft.com/office/officeart/2005/8/layout/hierarchy1"/>
    <dgm:cxn modelId="{9D6FC8F2-AA77-4F3C-BA20-482AE14002C6}" type="presParOf" srcId="{0BB500BD-1C83-4E59-BA76-97489D2EE8DB}" destId="{33A2DB22-1BE6-48C7-9305-3EC88A9A47F8}" srcOrd="0" destOrd="0" presId="urn:microsoft.com/office/officeart/2005/8/layout/hierarchy1"/>
    <dgm:cxn modelId="{90FCB6EF-689E-4F60-9F99-691EFD2192B5}" type="presParOf" srcId="{0BB500BD-1C83-4E59-BA76-97489D2EE8DB}" destId="{74279C10-5A24-4023-B60C-DF71023ED4B8}" srcOrd="1" destOrd="0" presId="urn:microsoft.com/office/officeart/2005/8/layout/hierarchy1"/>
    <dgm:cxn modelId="{3C61E534-7F6B-4225-888E-ACDEF22BA1C5}" type="presParOf" srcId="{2E3B0CFA-5259-4A2F-B198-58519A8E31DA}" destId="{3FBADF81-F9AA-40F9-BD0F-E0D0CCA7E795}" srcOrd="1" destOrd="0" presId="urn:microsoft.com/office/officeart/2005/8/layout/hierarchy1"/>
    <dgm:cxn modelId="{518C036A-E75E-43C8-8C47-31E5D9D8A1EE}" type="presParOf" srcId="{EF77B7B4-0542-4FCC-B729-16DE0315A4C9}" destId="{5F33A02A-5CC7-4AEE-9C0A-BDBA1DEABCB3}" srcOrd="2" destOrd="0" presId="urn:microsoft.com/office/officeart/2005/8/layout/hierarchy1"/>
    <dgm:cxn modelId="{5789378B-2B78-446D-B9AE-B6AB645BA8EC}" type="presParOf" srcId="{EF77B7B4-0542-4FCC-B729-16DE0315A4C9}" destId="{277E7531-53A7-49C0-B55B-CE00330FFA52}" srcOrd="3" destOrd="0" presId="urn:microsoft.com/office/officeart/2005/8/layout/hierarchy1"/>
    <dgm:cxn modelId="{5EAB9B3A-8758-4E90-AE32-320C02D7FC06}" type="presParOf" srcId="{277E7531-53A7-49C0-B55B-CE00330FFA52}" destId="{ACEDFFEC-4432-437B-982C-B3FB2235473F}" srcOrd="0" destOrd="0" presId="urn:microsoft.com/office/officeart/2005/8/layout/hierarchy1"/>
    <dgm:cxn modelId="{9C89D4FD-253E-4CBD-9DE9-885516442084}" type="presParOf" srcId="{ACEDFFEC-4432-437B-982C-B3FB2235473F}" destId="{80084752-2255-4CB0-B795-E1F013396E22}" srcOrd="0" destOrd="0" presId="urn:microsoft.com/office/officeart/2005/8/layout/hierarchy1"/>
    <dgm:cxn modelId="{8D6C80AB-5B01-4E14-9C81-3BCA709E4169}" type="presParOf" srcId="{ACEDFFEC-4432-437B-982C-B3FB2235473F}" destId="{549947CE-92DC-46EE-89A6-BE4161DE69E7}" srcOrd="1" destOrd="0" presId="urn:microsoft.com/office/officeart/2005/8/layout/hierarchy1"/>
    <dgm:cxn modelId="{FD8BCCCD-ED2C-4BB6-A5AE-43C01F9D499A}" type="presParOf" srcId="{277E7531-53A7-49C0-B55B-CE00330FFA52}" destId="{3C8EA8B7-56CD-46BA-BAD5-B1D75C58A470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4D66F94-E7F6-4592-BB44-8C0D8D508E4C}" type="doc">
      <dgm:prSet loTypeId="urn:microsoft.com/office/officeart/2005/8/layout/hierarchy1" loCatId="hierarchy" qsTypeId="urn:microsoft.com/office/officeart/2005/8/quickstyle/3d2" qsCatId="3D" csTypeId="urn:microsoft.com/office/officeart/2005/8/colors/accent1_5" csCatId="accent1" phldr="1"/>
      <dgm:spPr/>
      <dgm:t>
        <a:bodyPr/>
        <a:lstStyle/>
        <a:p>
          <a:endParaRPr lang="ru-RU"/>
        </a:p>
      </dgm:t>
    </dgm:pt>
    <dgm:pt modelId="{84307CF3-D420-4793-862A-3AA20777740F}">
      <dgm:prSet phldrT="[Текст]" custT="1"/>
      <dgm:spPr/>
      <dgm:t>
        <a:bodyPr/>
        <a:lstStyle/>
        <a:p>
          <a:r>
            <a:rPr lang="ru-RU" sz="1600" dirty="0" smtClean="0"/>
            <a:t>СУБЪЕКТЫ РЕГУЛИРОВАНИЯ </a:t>
          </a:r>
          <a:endParaRPr lang="ru-RU" sz="1600" dirty="0">
            <a:solidFill>
              <a:schemeClr val="accent4">
                <a:lumMod val="75000"/>
              </a:schemeClr>
            </a:solidFill>
          </a:endParaRPr>
        </a:p>
      </dgm:t>
    </dgm:pt>
    <dgm:pt modelId="{5E5AA415-F8A1-4F6C-9283-6B264E1E3E50}" type="parTrans" cxnId="{1D670C94-21F4-45CD-9884-40654616A075}">
      <dgm:prSet/>
      <dgm:spPr/>
      <dgm:t>
        <a:bodyPr/>
        <a:lstStyle/>
        <a:p>
          <a:endParaRPr lang="ru-RU"/>
        </a:p>
      </dgm:t>
    </dgm:pt>
    <dgm:pt modelId="{CFCA0C9A-6094-41FC-BA49-2B58FFE41970}" type="sibTrans" cxnId="{1D670C94-21F4-45CD-9884-40654616A075}">
      <dgm:prSet/>
      <dgm:spPr/>
      <dgm:t>
        <a:bodyPr/>
        <a:lstStyle/>
        <a:p>
          <a:endParaRPr lang="ru-RU"/>
        </a:p>
      </dgm:t>
    </dgm:pt>
    <dgm:pt modelId="{605DAE21-23E5-4E2E-9D57-462E81EEA2E7}">
      <dgm:prSet phldrT="[Текст]" custT="1"/>
      <dgm:spPr/>
      <dgm:t>
        <a:bodyPr/>
        <a:lstStyle/>
        <a:p>
          <a:endParaRPr lang="ru-RU" sz="2000" b="1" dirty="0" smtClean="0">
            <a:solidFill>
              <a:schemeClr val="accent4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  <a:p>
          <a:r>
            <a:rPr lang="ru-RU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сообщество профессионалов в данном виде деятельности</a:t>
          </a:r>
          <a:endParaRPr lang="ru-RU" sz="2000" b="1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396A4423-3277-4C37-A3D3-F0E98E9FF191}" type="parTrans" cxnId="{6AB8332B-BDF3-4AE4-91F5-59A24EA0AB3A}">
      <dgm:prSet/>
      <dgm:spPr/>
      <dgm:t>
        <a:bodyPr/>
        <a:lstStyle/>
        <a:p>
          <a:endParaRPr lang="ru-RU"/>
        </a:p>
      </dgm:t>
    </dgm:pt>
    <dgm:pt modelId="{B00961E0-61F5-4E88-AB12-4EAD8F6BDFDF}" type="sibTrans" cxnId="{6AB8332B-BDF3-4AE4-91F5-59A24EA0AB3A}">
      <dgm:prSet/>
      <dgm:spPr/>
      <dgm:t>
        <a:bodyPr/>
        <a:lstStyle/>
        <a:p>
          <a:endParaRPr lang="ru-RU"/>
        </a:p>
      </dgm:t>
    </dgm:pt>
    <dgm:pt modelId="{53EB8D42-6CEB-422C-83E1-725A1608FE61}">
      <dgm:prSet phldrT="[Текст]" custT="1"/>
      <dgm:spPr/>
      <dgm:t>
        <a:bodyPr/>
        <a:lstStyle/>
        <a:p>
          <a:endParaRPr lang="ru-RU" sz="2000" b="1" dirty="0" smtClean="0">
            <a:solidFill>
              <a:schemeClr val="bg2">
                <a:lumMod val="25000"/>
              </a:schemeClr>
            </a:solidFill>
            <a:latin typeface="Arial" pitchFamily="34" charset="0"/>
            <a:cs typeface="Arial" pitchFamily="34" charset="0"/>
          </a:endParaRPr>
        </a:p>
        <a:p>
          <a:r>
            <a:rPr lang="ru-RU" sz="2000" b="1" dirty="0" smtClean="0">
              <a:solidFill>
                <a:schemeClr val="bg2">
                  <a:lumMod val="25000"/>
                </a:schemeClr>
              </a:solidFill>
              <a:latin typeface="Arial" pitchFamily="34" charset="0"/>
              <a:cs typeface="Arial" pitchFamily="34" charset="0"/>
            </a:rPr>
            <a:t>УЧЕБНЫЕ ЗАВЕДЕНИЯ</a:t>
          </a:r>
          <a:endParaRPr lang="ru-RU" sz="2000" b="1" dirty="0">
            <a:solidFill>
              <a:schemeClr val="bg2">
                <a:lumMod val="25000"/>
              </a:schemeClr>
            </a:solidFill>
            <a:latin typeface="Arial" pitchFamily="34" charset="0"/>
            <a:cs typeface="Arial" pitchFamily="34" charset="0"/>
          </a:endParaRPr>
        </a:p>
      </dgm:t>
    </dgm:pt>
    <dgm:pt modelId="{7EE22A15-3972-4AAE-9EC8-4136BE4AF0C9}" type="parTrans" cxnId="{061267F8-B9F1-437D-8349-BD196394B64E}">
      <dgm:prSet/>
      <dgm:spPr/>
      <dgm:t>
        <a:bodyPr/>
        <a:lstStyle/>
        <a:p>
          <a:endParaRPr lang="ru-RU"/>
        </a:p>
      </dgm:t>
    </dgm:pt>
    <dgm:pt modelId="{961AC38E-824F-4E5F-B4DB-7E7FEDA2F7E2}" type="sibTrans" cxnId="{061267F8-B9F1-437D-8349-BD196394B64E}">
      <dgm:prSet/>
      <dgm:spPr/>
      <dgm:t>
        <a:bodyPr/>
        <a:lstStyle/>
        <a:p>
          <a:endParaRPr lang="ru-RU"/>
        </a:p>
      </dgm:t>
    </dgm:pt>
    <dgm:pt modelId="{1E1DF7B3-8493-417B-AB53-DE1B161FF73A}" type="pres">
      <dgm:prSet presAssocID="{44D66F94-E7F6-4592-BB44-8C0D8D508E4C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725B4182-71E2-4455-B345-5B3D4D9CF516}" type="pres">
      <dgm:prSet presAssocID="{84307CF3-D420-4793-862A-3AA20777740F}" presName="hierRoot1" presStyleCnt="0"/>
      <dgm:spPr/>
    </dgm:pt>
    <dgm:pt modelId="{24CA9F1C-EAE4-4AD4-AF72-756F17ABBE55}" type="pres">
      <dgm:prSet presAssocID="{84307CF3-D420-4793-862A-3AA20777740F}" presName="composite" presStyleCnt="0"/>
      <dgm:spPr/>
    </dgm:pt>
    <dgm:pt modelId="{8A9E547F-B402-4ED3-9E50-82493638A1D6}" type="pres">
      <dgm:prSet presAssocID="{84307CF3-D420-4793-862A-3AA20777740F}" presName="background" presStyleLbl="node0" presStyleIdx="0" presStyleCnt="1"/>
      <dgm:spPr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</dgm:pt>
    <dgm:pt modelId="{72BEFA98-C543-4626-9E0E-04472FE47A91}" type="pres">
      <dgm:prSet presAssocID="{84307CF3-D420-4793-862A-3AA20777740F}" presName="text" presStyleLbl="fgAcc0" presStyleIdx="0" presStyleCnt="1" custScaleX="509573" custLinFactNeighborX="4657" custLinFactNeighborY="-6648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EF77B7B4-0542-4FCC-B729-16DE0315A4C9}" type="pres">
      <dgm:prSet presAssocID="{84307CF3-D420-4793-862A-3AA20777740F}" presName="hierChild2" presStyleCnt="0"/>
      <dgm:spPr/>
    </dgm:pt>
    <dgm:pt modelId="{14A2D691-B17E-4FC8-968A-76688941C08E}" type="pres">
      <dgm:prSet presAssocID="{396A4423-3277-4C37-A3D3-F0E98E9FF191}" presName="Name10" presStyleLbl="parChTrans1D2" presStyleIdx="0" presStyleCnt="2"/>
      <dgm:spPr/>
      <dgm:t>
        <a:bodyPr/>
        <a:lstStyle/>
        <a:p>
          <a:endParaRPr lang="ru-RU"/>
        </a:p>
      </dgm:t>
    </dgm:pt>
    <dgm:pt modelId="{2E3B0CFA-5259-4A2F-B198-58519A8E31DA}" type="pres">
      <dgm:prSet presAssocID="{605DAE21-23E5-4E2E-9D57-462E81EEA2E7}" presName="hierRoot2" presStyleCnt="0"/>
      <dgm:spPr/>
    </dgm:pt>
    <dgm:pt modelId="{0BB500BD-1C83-4E59-BA76-97489D2EE8DB}" type="pres">
      <dgm:prSet presAssocID="{605DAE21-23E5-4E2E-9D57-462E81EEA2E7}" presName="composite2" presStyleCnt="0"/>
      <dgm:spPr/>
    </dgm:pt>
    <dgm:pt modelId="{33A2DB22-1BE6-48C7-9305-3EC88A9A47F8}" type="pres">
      <dgm:prSet presAssocID="{605DAE21-23E5-4E2E-9D57-462E81EEA2E7}" presName="background2" presStyleLbl="node2" presStyleIdx="0" presStyleCnt="2"/>
      <dgm:spPr/>
    </dgm:pt>
    <dgm:pt modelId="{74279C10-5A24-4023-B60C-DF71023ED4B8}" type="pres">
      <dgm:prSet presAssocID="{605DAE21-23E5-4E2E-9D57-462E81EEA2E7}" presName="text2" presStyleLbl="fgAcc2" presStyleIdx="0" presStyleCnt="2" custScaleX="484964" custScaleY="316034" custLinFactNeighborX="-11732" custLinFactNeighborY="-69459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FBADF81-F9AA-40F9-BD0F-E0D0CCA7E795}" type="pres">
      <dgm:prSet presAssocID="{605DAE21-23E5-4E2E-9D57-462E81EEA2E7}" presName="hierChild3" presStyleCnt="0"/>
      <dgm:spPr/>
    </dgm:pt>
    <dgm:pt modelId="{5F33A02A-5CC7-4AEE-9C0A-BDBA1DEABCB3}" type="pres">
      <dgm:prSet presAssocID="{7EE22A15-3972-4AAE-9EC8-4136BE4AF0C9}" presName="Name10" presStyleLbl="parChTrans1D2" presStyleIdx="1" presStyleCnt="2"/>
      <dgm:spPr/>
      <dgm:t>
        <a:bodyPr/>
        <a:lstStyle/>
        <a:p>
          <a:endParaRPr lang="ru-RU"/>
        </a:p>
      </dgm:t>
    </dgm:pt>
    <dgm:pt modelId="{277E7531-53A7-49C0-B55B-CE00330FFA52}" type="pres">
      <dgm:prSet presAssocID="{53EB8D42-6CEB-422C-83E1-725A1608FE61}" presName="hierRoot2" presStyleCnt="0"/>
      <dgm:spPr/>
    </dgm:pt>
    <dgm:pt modelId="{ACEDFFEC-4432-437B-982C-B3FB2235473F}" type="pres">
      <dgm:prSet presAssocID="{53EB8D42-6CEB-422C-83E1-725A1608FE61}" presName="composite2" presStyleCnt="0"/>
      <dgm:spPr/>
    </dgm:pt>
    <dgm:pt modelId="{80084752-2255-4CB0-B795-E1F013396E22}" type="pres">
      <dgm:prSet presAssocID="{53EB8D42-6CEB-422C-83E1-725A1608FE61}" presName="background2" presStyleLbl="node2" presStyleIdx="1" presStyleCnt="2"/>
      <dgm:spPr/>
    </dgm:pt>
    <dgm:pt modelId="{549947CE-92DC-46EE-89A6-BE4161DE69E7}" type="pres">
      <dgm:prSet presAssocID="{53EB8D42-6CEB-422C-83E1-725A1608FE61}" presName="text2" presStyleLbl="fgAcc2" presStyleIdx="1" presStyleCnt="2" custScaleX="550053" custScaleY="304994" custLinFactNeighborX="-11029" custLinFactNeighborY="-7316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C8EA8B7-56CD-46BA-BAD5-B1D75C58A470}" type="pres">
      <dgm:prSet presAssocID="{53EB8D42-6CEB-422C-83E1-725A1608FE61}" presName="hierChild3" presStyleCnt="0"/>
      <dgm:spPr/>
    </dgm:pt>
  </dgm:ptLst>
  <dgm:cxnLst>
    <dgm:cxn modelId="{6AB8332B-BDF3-4AE4-91F5-59A24EA0AB3A}" srcId="{84307CF3-D420-4793-862A-3AA20777740F}" destId="{605DAE21-23E5-4E2E-9D57-462E81EEA2E7}" srcOrd="0" destOrd="0" parTransId="{396A4423-3277-4C37-A3D3-F0E98E9FF191}" sibTransId="{B00961E0-61F5-4E88-AB12-4EAD8F6BDFDF}"/>
    <dgm:cxn modelId="{1D670C94-21F4-45CD-9884-40654616A075}" srcId="{44D66F94-E7F6-4592-BB44-8C0D8D508E4C}" destId="{84307CF3-D420-4793-862A-3AA20777740F}" srcOrd="0" destOrd="0" parTransId="{5E5AA415-F8A1-4F6C-9283-6B264E1E3E50}" sibTransId="{CFCA0C9A-6094-41FC-BA49-2B58FFE41970}"/>
    <dgm:cxn modelId="{DAE47988-C5EB-492F-B429-01F29B3CFD2A}" type="presOf" srcId="{44D66F94-E7F6-4592-BB44-8C0D8D508E4C}" destId="{1E1DF7B3-8493-417B-AB53-DE1B161FF73A}" srcOrd="0" destOrd="0" presId="urn:microsoft.com/office/officeart/2005/8/layout/hierarchy1"/>
    <dgm:cxn modelId="{9EE86955-07D2-47A3-B0C9-15F1CD410A81}" type="presOf" srcId="{53EB8D42-6CEB-422C-83E1-725A1608FE61}" destId="{549947CE-92DC-46EE-89A6-BE4161DE69E7}" srcOrd="0" destOrd="0" presId="urn:microsoft.com/office/officeart/2005/8/layout/hierarchy1"/>
    <dgm:cxn modelId="{A8A35166-BD60-42E3-9213-A152665B17FE}" type="presOf" srcId="{7EE22A15-3972-4AAE-9EC8-4136BE4AF0C9}" destId="{5F33A02A-5CC7-4AEE-9C0A-BDBA1DEABCB3}" srcOrd="0" destOrd="0" presId="urn:microsoft.com/office/officeart/2005/8/layout/hierarchy1"/>
    <dgm:cxn modelId="{061267F8-B9F1-437D-8349-BD196394B64E}" srcId="{84307CF3-D420-4793-862A-3AA20777740F}" destId="{53EB8D42-6CEB-422C-83E1-725A1608FE61}" srcOrd="1" destOrd="0" parTransId="{7EE22A15-3972-4AAE-9EC8-4136BE4AF0C9}" sibTransId="{961AC38E-824F-4E5F-B4DB-7E7FEDA2F7E2}"/>
    <dgm:cxn modelId="{5C399D76-60B3-44F2-85A3-7C168426A99C}" type="presOf" srcId="{396A4423-3277-4C37-A3D3-F0E98E9FF191}" destId="{14A2D691-B17E-4FC8-968A-76688941C08E}" srcOrd="0" destOrd="0" presId="urn:microsoft.com/office/officeart/2005/8/layout/hierarchy1"/>
    <dgm:cxn modelId="{1BD9DC7C-C141-4105-B5C3-BDA9A19564F5}" type="presOf" srcId="{84307CF3-D420-4793-862A-3AA20777740F}" destId="{72BEFA98-C543-4626-9E0E-04472FE47A91}" srcOrd="0" destOrd="0" presId="urn:microsoft.com/office/officeart/2005/8/layout/hierarchy1"/>
    <dgm:cxn modelId="{EBC98C3E-31CE-4ADA-898F-B0201AFB0935}" type="presOf" srcId="{605DAE21-23E5-4E2E-9D57-462E81EEA2E7}" destId="{74279C10-5A24-4023-B60C-DF71023ED4B8}" srcOrd="0" destOrd="0" presId="urn:microsoft.com/office/officeart/2005/8/layout/hierarchy1"/>
    <dgm:cxn modelId="{4C464FC4-11F6-4648-911E-5BF1B8F50A7A}" type="presParOf" srcId="{1E1DF7B3-8493-417B-AB53-DE1B161FF73A}" destId="{725B4182-71E2-4455-B345-5B3D4D9CF516}" srcOrd="0" destOrd="0" presId="urn:microsoft.com/office/officeart/2005/8/layout/hierarchy1"/>
    <dgm:cxn modelId="{AB2CFCDB-D967-43D8-B46F-DB726B370D27}" type="presParOf" srcId="{725B4182-71E2-4455-B345-5B3D4D9CF516}" destId="{24CA9F1C-EAE4-4AD4-AF72-756F17ABBE55}" srcOrd="0" destOrd="0" presId="urn:microsoft.com/office/officeart/2005/8/layout/hierarchy1"/>
    <dgm:cxn modelId="{8D92FAFE-5C34-4628-8FA1-9A5AA2037D8D}" type="presParOf" srcId="{24CA9F1C-EAE4-4AD4-AF72-756F17ABBE55}" destId="{8A9E547F-B402-4ED3-9E50-82493638A1D6}" srcOrd="0" destOrd="0" presId="urn:microsoft.com/office/officeart/2005/8/layout/hierarchy1"/>
    <dgm:cxn modelId="{B484DA4C-D85B-4EDF-99CC-1D91F1B0CB0F}" type="presParOf" srcId="{24CA9F1C-EAE4-4AD4-AF72-756F17ABBE55}" destId="{72BEFA98-C543-4626-9E0E-04472FE47A91}" srcOrd="1" destOrd="0" presId="urn:microsoft.com/office/officeart/2005/8/layout/hierarchy1"/>
    <dgm:cxn modelId="{5A7325F4-D8CF-4002-B858-BEF06965FD07}" type="presParOf" srcId="{725B4182-71E2-4455-B345-5B3D4D9CF516}" destId="{EF77B7B4-0542-4FCC-B729-16DE0315A4C9}" srcOrd="1" destOrd="0" presId="urn:microsoft.com/office/officeart/2005/8/layout/hierarchy1"/>
    <dgm:cxn modelId="{353AD3AF-6E3E-4FE5-8554-71C90D362378}" type="presParOf" srcId="{EF77B7B4-0542-4FCC-B729-16DE0315A4C9}" destId="{14A2D691-B17E-4FC8-968A-76688941C08E}" srcOrd="0" destOrd="0" presId="urn:microsoft.com/office/officeart/2005/8/layout/hierarchy1"/>
    <dgm:cxn modelId="{16D1AC7C-4ECE-43A3-A60B-1A030352AC13}" type="presParOf" srcId="{EF77B7B4-0542-4FCC-B729-16DE0315A4C9}" destId="{2E3B0CFA-5259-4A2F-B198-58519A8E31DA}" srcOrd="1" destOrd="0" presId="urn:microsoft.com/office/officeart/2005/8/layout/hierarchy1"/>
    <dgm:cxn modelId="{15BF4172-D069-4D00-B9C1-13752718E19E}" type="presParOf" srcId="{2E3B0CFA-5259-4A2F-B198-58519A8E31DA}" destId="{0BB500BD-1C83-4E59-BA76-97489D2EE8DB}" srcOrd="0" destOrd="0" presId="urn:microsoft.com/office/officeart/2005/8/layout/hierarchy1"/>
    <dgm:cxn modelId="{FE23AA96-88A1-477B-8F7E-521B171923E5}" type="presParOf" srcId="{0BB500BD-1C83-4E59-BA76-97489D2EE8DB}" destId="{33A2DB22-1BE6-48C7-9305-3EC88A9A47F8}" srcOrd="0" destOrd="0" presId="urn:microsoft.com/office/officeart/2005/8/layout/hierarchy1"/>
    <dgm:cxn modelId="{8DD6216B-110D-4BE4-9D34-4CA49D388095}" type="presParOf" srcId="{0BB500BD-1C83-4E59-BA76-97489D2EE8DB}" destId="{74279C10-5A24-4023-B60C-DF71023ED4B8}" srcOrd="1" destOrd="0" presId="urn:microsoft.com/office/officeart/2005/8/layout/hierarchy1"/>
    <dgm:cxn modelId="{41ED5ECE-394A-4CDE-BCA5-0BF5CCF5494C}" type="presParOf" srcId="{2E3B0CFA-5259-4A2F-B198-58519A8E31DA}" destId="{3FBADF81-F9AA-40F9-BD0F-E0D0CCA7E795}" srcOrd="1" destOrd="0" presId="urn:microsoft.com/office/officeart/2005/8/layout/hierarchy1"/>
    <dgm:cxn modelId="{C38DBC79-3812-4A8E-86CE-220874164D28}" type="presParOf" srcId="{EF77B7B4-0542-4FCC-B729-16DE0315A4C9}" destId="{5F33A02A-5CC7-4AEE-9C0A-BDBA1DEABCB3}" srcOrd="2" destOrd="0" presId="urn:microsoft.com/office/officeart/2005/8/layout/hierarchy1"/>
    <dgm:cxn modelId="{873878FF-E697-409D-ADB7-4A4275419E26}" type="presParOf" srcId="{EF77B7B4-0542-4FCC-B729-16DE0315A4C9}" destId="{277E7531-53A7-49C0-B55B-CE00330FFA52}" srcOrd="3" destOrd="0" presId="urn:microsoft.com/office/officeart/2005/8/layout/hierarchy1"/>
    <dgm:cxn modelId="{865B1DF1-D648-4BFB-A94C-E0E257A405B6}" type="presParOf" srcId="{277E7531-53A7-49C0-B55B-CE00330FFA52}" destId="{ACEDFFEC-4432-437B-982C-B3FB2235473F}" srcOrd="0" destOrd="0" presId="urn:microsoft.com/office/officeart/2005/8/layout/hierarchy1"/>
    <dgm:cxn modelId="{FED92877-BDA1-474A-A45F-E208559F59E4}" type="presParOf" srcId="{ACEDFFEC-4432-437B-982C-B3FB2235473F}" destId="{80084752-2255-4CB0-B795-E1F013396E22}" srcOrd="0" destOrd="0" presId="urn:microsoft.com/office/officeart/2005/8/layout/hierarchy1"/>
    <dgm:cxn modelId="{AD836D36-08A1-4FCF-81A9-E4B682643FC8}" type="presParOf" srcId="{ACEDFFEC-4432-437B-982C-B3FB2235473F}" destId="{549947CE-92DC-46EE-89A6-BE4161DE69E7}" srcOrd="1" destOrd="0" presId="urn:microsoft.com/office/officeart/2005/8/layout/hierarchy1"/>
    <dgm:cxn modelId="{98A2BAB4-2119-463A-9AD5-AD027CC6FDF9}" type="presParOf" srcId="{277E7531-53A7-49C0-B55B-CE00330FFA52}" destId="{3C8EA8B7-56CD-46BA-BAD5-B1D75C58A470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1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E266EE0C-38A9-42DC-B3E9-6892A5932C78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CAD48962-11B6-4DFD-ADB2-AD3C2ECC00A6}">
      <dgm:prSet phldrT="[Текст]" custT="1"/>
      <dgm:spPr>
        <a:gradFill rotWithShape="0">
          <a:gsLst>
            <a:gs pos="25000">
              <a:srgbClr val="AC8491"/>
            </a:gs>
            <a:gs pos="0">
              <a:schemeClr val="accent2">
                <a:lumMod val="75000"/>
              </a:schemeClr>
            </a:gs>
            <a:gs pos="91650">
              <a:schemeClr val="accent4">
                <a:lumMod val="60000"/>
                <a:lumOff val="40000"/>
              </a:schemeClr>
            </a:gs>
            <a:gs pos="50000">
              <a:schemeClr val="accent2">
                <a:lumMod val="60000"/>
                <a:lumOff val="4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>
          <a:glow rad="228600">
            <a:schemeClr val="accent3">
              <a:satMod val="175000"/>
              <a:alpha val="40000"/>
            </a:schemeClr>
          </a:glow>
          <a:innerShdw blurRad="63500" dist="50800" dir="18900000">
            <a:schemeClr val="accent4">
              <a:lumMod val="50000"/>
              <a:alpha val="50000"/>
            </a:schemeClr>
          </a:innerShdw>
        </a:effectLst>
        <a:scene3d>
          <a:camera prst="isometricLeftDown">
            <a:rot lat="2100000" lon="0" rev="0"/>
          </a:camera>
          <a:lightRig rig="threePt" dir="t"/>
        </a:scene3d>
        <a:sp3d>
          <a:bevelT prst="relaxedInset"/>
          <a:bevelB prst="convex"/>
        </a:sp3d>
      </dgm:spPr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en-US" sz="1600" b="1" dirty="0" smtClean="0">
            <a:solidFill>
              <a:schemeClr val="tx2">
                <a:lumMod val="50000"/>
              </a:schemeClr>
            </a:solidFill>
          </a:endParaRPr>
        </a:p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600" b="1" dirty="0" smtClean="0">
              <a:solidFill>
                <a:schemeClr val="tx2">
                  <a:lumMod val="50000"/>
                </a:schemeClr>
              </a:solidFill>
            </a:rPr>
            <a:t>формирующее</a:t>
          </a:r>
          <a:r>
            <a:rPr lang="ru-RU" sz="1600" dirty="0" smtClean="0">
              <a:solidFill>
                <a:schemeClr val="tx2">
                  <a:lumMod val="50000"/>
                </a:schemeClr>
              </a:solidFill>
            </a:rPr>
            <a:t> теоретико-профессиональную осведомленность</a:t>
          </a:r>
        </a:p>
        <a:p>
          <a:pPr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dirty="0">
            <a:solidFill>
              <a:schemeClr val="tx2">
                <a:lumMod val="50000"/>
              </a:schemeClr>
            </a:solidFill>
          </a:endParaRPr>
        </a:p>
      </dgm:t>
    </dgm:pt>
    <dgm:pt modelId="{CD916BFB-7581-4B31-B53B-8EFE04090F59}" type="parTrans" cxnId="{D0534D10-19B6-49F4-9824-F7852BA6E601}">
      <dgm:prSet/>
      <dgm:spPr/>
      <dgm:t>
        <a:bodyPr/>
        <a:lstStyle/>
        <a:p>
          <a:endParaRPr lang="ru-RU"/>
        </a:p>
      </dgm:t>
    </dgm:pt>
    <dgm:pt modelId="{C312A699-575D-40F6-8BF1-CE91FD37ADC9}" type="sibTrans" cxnId="{D0534D10-19B6-49F4-9824-F7852BA6E601}">
      <dgm:prSet/>
      <dgm:spPr/>
      <dgm:t>
        <a:bodyPr/>
        <a:lstStyle/>
        <a:p>
          <a:endParaRPr lang="ru-RU"/>
        </a:p>
      </dgm:t>
    </dgm:pt>
    <dgm:pt modelId="{C40E495B-B583-4DA3-80D6-54DBAC94B0D7}">
      <dgm:prSet phldrT="[Текст]" custT="1"/>
      <dgm:spPr>
        <a:gradFill rotWithShape="0">
          <a:gsLst>
            <a:gs pos="25000">
              <a:srgbClr val="AC8491"/>
            </a:gs>
            <a:gs pos="0">
              <a:schemeClr val="accent2">
                <a:lumMod val="75000"/>
              </a:schemeClr>
            </a:gs>
            <a:gs pos="91650">
              <a:schemeClr val="accent4">
                <a:lumMod val="60000"/>
                <a:lumOff val="40000"/>
              </a:schemeClr>
            </a:gs>
            <a:gs pos="50000">
              <a:schemeClr val="accent2">
                <a:lumMod val="60000"/>
                <a:lumOff val="4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>
          <a:glow rad="228600">
            <a:schemeClr val="accent3">
              <a:satMod val="175000"/>
              <a:alpha val="40000"/>
            </a:schemeClr>
          </a:glow>
          <a:innerShdw blurRad="63500" dist="50800" dir="18900000">
            <a:schemeClr val="accent4">
              <a:lumMod val="50000"/>
              <a:alpha val="50000"/>
            </a:schemeClr>
          </a:innerShdw>
        </a:effectLst>
        <a:scene3d>
          <a:camera prst="isometricLeftDown">
            <a:rot lat="2100000" lon="0" rev="0"/>
          </a:camera>
          <a:lightRig rig="threePt" dir="t"/>
        </a:scene3d>
        <a:sp3d>
          <a:bevelT prst="relaxedInset"/>
          <a:bevelB prst="convex"/>
        </a:sp3d>
      </dgm:spPr>
      <dgm:t>
        <a:bodyPr/>
        <a:lstStyle/>
        <a:p>
          <a:r>
            <a:rPr lang="ru-RU" sz="1600" b="1" dirty="0" smtClean="0">
              <a:solidFill>
                <a:schemeClr val="tx2">
                  <a:lumMod val="50000"/>
                </a:schemeClr>
              </a:solidFill>
            </a:rPr>
            <a:t>    модульно-организующее</a:t>
          </a:r>
          <a:r>
            <a:rPr lang="ru-RU" sz="1600" dirty="0" smtClean="0">
              <a:solidFill>
                <a:schemeClr val="tx2">
                  <a:lumMod val="50000"/>
                </a:schemeClr>
              </a:solidFill>
            </a:rPr>
            <a:t> профессионально-компетентностную подготовку обучаемых;</a:t>
          </a:r>
          <a:endParaRPr lang="ru-RU" sz="1600" dirty="0">
            <a:solidFill>
              <a:schemeClr val="tx2">
                <a:lumMod val="50000"/>
              </a:schemeClr>
            </a:solidFill>
          </a:endParaRPr>
        </a:p>
      </dgm:t>
    </dgm:pt>
    <dgm:pt modelId="{4A125094-C754-48F3-B5CA-F81DBF4AD847}" type="parTrans" cxnId="{D9A8B58A-52B5-42B4-9B78-6B7F87931391}">
      <dgm:prSet/>
      <dgm:spPr/>
      <dgm:t>
        <a:bodyPr/>
        <a:lstStyle/>
        <a:p>
          <a:endParaRPr lang="ru-RU"/>
        </a:p>
      </dgm:t>
    </dgm:pt>
    <dgm:pt modelId="{9C3F1B9B-2056-4401-B08B-DFF8E6D7C02E}" type="sibTrans" cxnId="{D9A8B58A-52B5-42B4-9B78-6B7F87931391}">
      <dgm:prSet/>
      <dgm:spPr/>
      <dgm:t>
        <a:bodyPr/>
        <a:lstStyle/>
        <a:p>
          <a:endParaRPr lang="ru-RU"/>
        </a:p>
      </dgm:t>
    </dgm:pt>
    <dgm:pt modelId="{CAFFEB83-E097-47A1-9543-4BC4B63C060A}">
      <dgm:prSet phldrT="[Текст]" phldr="1"/>
      <dgm:spPr/>
      <dgm:t>
        <a:bodyPr/>
        <a:lstStyle/>
        <a:p>
          <a:endParaRPr lang="ru-RU" dirty="0"/>
        </a:p>
      </dgm:t>
    </dgm:pt>
    <dgm:pt modelId="{5BDF23E4-0F37-49EB-81CC-63341FB3A455}" type="parTrans" cxnId="{1E3EBB22-9197-416B-A7B5-A117609874F8}">
      <dgm:prSet/>
      <dgm:spPr/>
      <dgm:t>
        <a:bodyPr/>
        <a:lstStyle/>
        <a:p>
          <a:endParaRPr lang="ru-RU"/>
        </a:p>
      </dgm:t>
    </dgm:pt>
    <dgm:pt modelId="{304C071A-F029-408A-9946-0C89842D107D}" type="sibTrans" cxnId="{1E3EBB22-9197-416B-A7B5-A117609874F8}">
      <dgm:prSet/>
      <dgm:spPr/>
      <dgm:t>
        <a:bodyPr/>
        <a:lstStyle/>
        <a:p>
          <a:endParaRPr lang="ru-RU"/>
        </a:p>
      </dgm:t>
    </dgm:pt>
    <dgm:pt modelId="{BD90A0DC-1E1F-4FC8-A7E4-264C24046F7E}">
      <dgm:prSet/>
      <dgm:spPr/>
      <dgm:t>
        <a:bodyPr/>
        <a:lstStyle/>
        <a:p>
          <a:endParaRPr lang="ru-RU"/>
        </a:p>
      </dgm:t>
    </dgm:pt>
    <dgm:pt modelId="{58A87B13-80C6-42CA-828E-BD7858136A0E}" type="parTrans" cxnId="{6EB2E58D-A65A-4F2D-AD19-192D09090799}">
      <dgm:prSet/>
      <dgm:spPr/>
      <dgm:t>
        <a:bodyPr/>
        <a:lstStyle/>
        <a:p>
          <a:endParaRPr lang="ru-RU"/>
        </a:p>
      </dgm:t>
    </dgm:pt>
    <dgm:pt modelId="{56393683-86C5-4945-BC3C-1AFCC355AAD6}" type="sibTrans" cxnId="{6EB2E58D-A65A-4F2D-AD19-192D09090799}">
      <dgm:prSet/>
      <dgm:spPr/>
      <dgm:t>
        <a:bodyPr/>
        <a:lstStyle/>
        <a:p>
          <a:endParaRPr lang="ru-RU"/>
        </a:p>
      </dgm:t>
    </dgm:pt>
    <dgm:pt modelId="{F18B781B-C8F7-4887-BA23-E910E9CFA42F}">
      <dgm:prSet custT="1"/>
      <dgm:spPr>
        <a:gradFill rotWithShape="0">
          <a:gsLst>
            <a:gs pos="25000">
              <a:srgbClr val="AC8491"/>
            </a:gs>
            <a:gs pos="0">
              <a:schemeClr val="accent2">
                <a:lumMod val="75000"/>
              </a:schemeClr>
            </a:gs>
            <a:gs pos="91650">
              <a:schemeClr val="accent4">
                <a:lumMod val="60000"/>
                <a:lumOff val="40000"/>
              </a:schemeClr>
            </a:gs>
            <a:gs pos="50000">
              <a:schemeClr val="accent2">
                <a:lumMod val="60000"/>
                <a:lumOff val="4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>
          <a:glow rad="228600">
            <a:schemeClr val="accent3">
              <a:satMod val="175000"/>
              <a:alpha val="40000"/>
            </a:schemeClr>
          </a:glow>
          <a:innerShdw blurRad="63500" dist="50800" dir="18900000">
            <a:schemeClr val="accent4">
              <a:lumMod val="50000"/>
              <a:alpha val="50000"/>
            </a:schemeClr>
          </a:innerShdw>
        </a:effectLst>
        <a:scene3d>
          <a:camera prst="isometricLeftDown">
            <a:rot lat="2100000" lon="0" rev="0"/>
          </a:camera>
          <a:lightRig rig="threePt" dir="t"/>
        </a:scene3d>
        <a:sp3d>
          <a:bevelT prst="relaxedInset"/>
          <a:bevelB prst="convex"/>
        </a:sp3d>
      </dgm:spPr>
      <dgm:t>
        <a:bodyPr/>
        <a:lstStyle/>
        <a:p>
          <a:r>
            <a:rPr lang="ru-RU" sz="1600" b="1" dirty="0" smtClean="0">
              <a:solidFill>
                <a:schemeClr val="tx2">
                  <a:lumMod val="50000"/>
                </a:schemeClr>
              </a:solidFill>
            </a:rPr>
            <a:t>организующее </a:t>
          </a:r>
          <a:r>
            <a:rPr lang="ru-RU" sz="1600" dirty="0" smtClean="0">
              <a:solidFill>
                <a:schemeClr val="tx2">
                  <a:lumMod val="50000"/>
                </a:schemeClr>
              </a:solidFill>
            </a:rPr>
            <a:t>учебный процесс </a:t>
          </a:r>
          <a:r>
            <a:rPr lang="en-US" sz="1600" dirty="0" smtClean="0">
              <a:solidFill>
                <a:schemeClr val="tx2">
                  <a:lumMod val="50000"/>
                </a:schemeClr>
              </a:solidFill>
            </a:rPr>
            <a:t> </a:t>
          </a:r>
          <a:r>
            <a:rPr lang="ru-RU" sz="1600" dirty="0" smtClean="0">
              <a:solidFill>
                <a:schemeClr val="tx2">
                  <a:lumMod val="50000"/>
                </a:schemeClr>
              </a:solidFill>
            </a:rPr>
            <a:t>как модель профессионально-конструктивной деятельности</a:t>
          </a:r>
          <a:endParaRPr lang="ru-RU" sz="1600" dirty="0">
            <a:solidFill>
              <a:schemeClr val="tx2">
                <a:lumMod val="50000"/>
              </a:schemeClr>
            </a:solidFill>
          </a:endParaRPr>
        </a:p>
      </dgm:t>
    </dgm:pt>
    <dgm:pt modelId="{C7318608-CA96-4C82-AFB3-C9CFA35BBA01}" type="parTrans" cxnId="{93DA42B8-B351-47B6-AC42-5AE2A30CDD4D}">
      <dgm:prSet/>
      <dgm:spPr/>
      <dgm:t>
        <a:bodyPr/>
        <a:lstStyle/>
        <a:p>
          <a:endParaRPr lang="ru-RU"/>
        </a:p>
      </dgm:t>
    </dgm:pt>
    <dgm:pt modelId="{AB5DB8D1-4EE5-44A1-A15C-292C91F9B752}" type="sibTrans" cxnId="{93DA42B8-B351-47B6-AC42-5AE2A30CDD4D}">
      <dgm:prSet/>
      <dgm:spPr/>
      <dgm:t>
        <a:bodyPr/>
        <a:lstStyle/>
        <a:p>
          <a:endParaRPr lang="ru-RU"/>
        </a:p>
      </dgm:t>
    </dgm:pt>
    <dgm:pt modelId="{3114D883-7B43-40AD-8139-90FAB9E20BB5}">
      <dgm:prSet custT="1"/>
      <dgm:spPr>
        <a:gradFill rotWithShape="0">
          <a:gsLst>
            <a:gs pos="25000">
              <a:srgbClr val="AC8491"/>
            </a:gs>
            <a:gs pos="0">
              <a:schemeClr val="accent2">
                <a:lumMod val="75000"/>
              </a:schemeClr>
            </a:gs>
            <a:gs pos="91650">
              <a:schemeClr val="accent4">
                <a:lumMod val="60000"/>
                <a:lumOff val="40000"/>
              </a:schemeClr>
            </a:gs>
            <a:gs pos="50000">
              <a:schemeClr val="accent2">
                <a:lumMod val="60000"/>
                <a:lumOff val="4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>
          <a:glow rad="228600">
            <a:schemeClr val="accent3">
              <a:satMod val="175000"/>
              <a:alpha val="40000"/>
            </a:schemeClr>
          </a:glow>
          <a:innerShdw blurRad="63500" dist="50800" dir="18900000">
            <a:schemeClr val="accent4">
              <a:lumMod val="50000"/>
              <a:alpha val="50000"/>
            </a:schemeClr>
          </a:innerShdw>
        </a:effectLst>
        <a:scene3d>
          <a:camera prst="isometricLeftDown">
            <a:rot lat="2100000" lon="0" rev="0"/>
          </a:camera>
          <a:lightRig rig="threePt" dir="t"/>
        </a:scene3d>
        <a:sp3d>
          <a:bevelT prst="relaxedInset"/>
          <a:bevelB prst="convex"/>
        </a:sp3d>
      </dgm:spPr>
      <dgm:t>
        <a:bodyPr/>
        <a:lstStyle/>
        <a:p>
          <a:r>
            <a:rPr lang="ru-RU" sz="1600" dirty="0" smtClean="0">
              <a:solidFill>
                <a:schemeClr val="tx2">
                  <a:lumMod val="50000"/>
                </a:schemeClr>
              </a:solidFill>
            </a:rPr>
            <a:t>       </a:t>
          </a:r>
          <a:r>
            <a:rPr lang="ru-RU" sz="1600" b="1" dirty="0" smtClean="0">
              <a:solidFill>
                <a:schemeClr val="tx2">
                  <a:lumMod val="50000"/>
                </a:schemeClr>
              </a:solidFill>
            </a:rPr>
            <a:t>отражающее</a:t>
          </a:r>
          <a:r>
            <a:rPr lang="ru-RU" sz="1600" dirty="0" smtClean="0">
              <a:solidFill>
                <a:schemeClr val="tx2">
                  <a:lumMod val="50000"/>
                </a:schemeClr>
              </a:solidFill>
            </a:rPr>
            <a:t> концептуально-методологическую основу образования;</a:t>
          </a:r>
          <a:endParaRPr lang="ru-RU" sz="1600" dirty="0">
            <a:solidFill>
              <a:schemeClr val="tx2">
                <a:lumMod val="50000"/>
              </a:schemeClr>
            </a:solidFill>
          </a:endParaRPr>
        </a:p>
      </dgm:t>
    </dgm:pt>
    <dgm:pt modelId="{2A2B9FC2-910D-4151-AA11-2D997F1FCF1B}" type="parTrans" cxnId="{7B62BF69-500C-477A-A19A-A3B1D85CCB1F}">
      <dgm:prSet/>
      <dgm:spPr/>
      <dgm:t>
        <a:bodyPr/>
        <a:lstStyle/>
        <a:p>
          <a:endParaRPr lang="ru-RU"/>
        </a:p>
      </dgm:t>
    </dgm:pt>
    <dgm:pt modelId="{BC7B8537-729E-47A7-85BD-3D607DD0ABC4}" type="sibTrans" cxnId="{7B62BF69-500C-477A-A19A-A3B1D85CCB1F}">
      <dgm:prSet/>
      <dgm:spPr/>
      <dgm:t>
        <a:bodyPr/>
        <a:lstStyle/>
        <a:p>
          <a:endParaRPr lang="ru-RU"/>
        </a:p>
      </dgm:t>
    </dgm:pt>
    <dgm:pt modelId="{5636AE12-9797-4964-9DAA-59CA1B54B062}">
      <dgm:prSet custT="1"/>
      <dgm:spPr>
        <a:gradFill rotWithShape="0">
          <a:gsLst>
            <a:gs pos="25000">
              <a:srgbClr val="AC8491"/>
            </a:gs>
            <a:gs pos="0">
              <a:schemeClr val="accent2">
                <a:lumMod val="75000"/>
              </a:schemeClr>
            </a:gs>
            <a:gs pos="91650">
              <a:schemeClr val="accent4">
                <a:lumMod val="60000"/>
                <a:lumOff val="40000"/>
              </a:schemeClr>
            </a:gs>
            <a:gs pos="50000">
              <a:schemeClr val="accent2">
                <a:lumMod val="60000"/>
                <a:lumOff val="4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>
          <a:glow rad="228600">
            <a:schemeClr val="accent3">
              <a:satMod val="175000"/>
              <a:alpha val="40000"/>
            </a:schemeClr>
          </a:glow>
          <a:innerShdw blurRad="63500" dist="50800" dir="18900000">
            <a:schemeClr val="accent4">
              <a:lumMod val="50000"/>
              <a:alpha val="50000"/>
            </a:schemeClr>
          </a:innerShdw>
        </a:effectLst>
        <a:scene3d>
          <a:camera prst="isometricLeftDown">
            <a:rot lat="2100000" lon="0" rev="0"/>
          </a:camera>
          <a:lightRig rig="threePt" dir="t"/>
        </a:scene3d>
        <a:sp3d>
          <a:bevelT prst="relaxedInset"/>
          <a:bevelB prst="convex"/>
        </a:sp3d>
      </dgm:spPr>
      <dgm:t>
        <a:bodyPr/>
        <a:lstStyle/>
        <a:p>
          <a:r>
            <a:rPr lang="ru-RU" sz="1600" b="1" dirty="0" smtClean="0">
              <a:solidFill>
                <a:schemeClr val="tx2">
                  <a:lumMod val="50000"/>
                </a:schemeClr>
              </a:solidFill>
            </a:rPr>
            <a:t>           формирующее</a:t>
          </a:r>
          <a:r>
            <a:rPr lang="ru-RU" sz="1600" dirty="0" smtClean="0">
              <a:solidFill>
                <a:schemeClr val="tx2">
                  <a:lumMod val="50000"/>
                </a:schemeClr>
              </a:solidFill>
            </a:rPr>
            <a:t> оценочно-рефлексивные компетенции обучаемых как основу </a:t>
          </a:r>
        </a:p>
        <a:p>
          <a:r>
            <a:rPr lang="ru-RU" sz="1600" dirty="0" smtClean="0">
              <a:solidFill>
                <a:schemeClr val="tx2">
                  <a:lumMod val="50000"/>
                </a:schemeClr>
              </a:solidFill>
            </a:rPr>
            <a:t>                       их самоорганизации и  перспективного саморазвития</a:t>
          </a:r>
          <a:endParaRPr lang="ru-RU" sz="1600" dirty="0">
            <a:solidFill>
              <a:schemeClr val="tx2">
                <a:lumMod val="50000"/>
              </a:schemeClr>
            </a:solidFill>
          </a:endParaRPr>
        </a:p>
      </dgm:t>
    </dgm:pt>
    <dgm:pt modelId="{40218729-FCC2-47A3-B9AA-ECA73A06F65E}" type="parTrans" cxnId="{4304C0EE-9E4E-4E99-BEEB-5DBACF66EFFA}">
      <dgm:prSet/>
      <dgm:spPr/>
      <dgm:t>
        <a:bodyPr/>
        <a:lstStyle/>
        <a:p>
          <a:endParaRPr lang="ru-RU"/>
        </a:p>
      </dgm:t>
    </dgm:pt>
    <dgm:pt modelId="{3E7E0102-8700-4EBD-BF57-3A2DA27187A1}" type="sibTrans" cxnId="{4304C0EE-9E4E-4E99-BEEB-5DBACF66EFFA}">
      <dgm:prSet/>
      <dgm:spPr/>
      <dgm:t>
        <a:bodyPr/>
        <a:lstStyle/>
        <a:p>
          <a:endParaRPr lang="ru-RU"/>
        </a:p>
      </dgm:t>
    </dgm:pt>
    <dgm:pt modelId="{209F4AB8-4F29-4A86-AD77-5E7751EA1AE2}">
      <dgm:prSet/>
      <dgm:spPr/>
      <dgm:t>
        <a:bodyPr/>
        <a:lstStyle/>
        <a:p>
          <a:endParaRPr lang="ru-RU"/>
        </a:p>
      </dgm:t>
    </dgm:pt>
    <dgm:pt modelId="{8298714D-EB6B-4DC4-8C74-045F090426DF}" type="parTrans" cxnId="{9072BC10-CDB5-42C3-AE26-E9B3299FE266}">
      <dgm:prSet/>
      <dgm:spPr/>
      <dgm:t>
        <a:bodyPr/>
        <a:lstStyle/>
        <a:p>
          <a:endParaRPr lang="ru-RU"/>
        </a:p>
      </dgm:t>
    </dgm:pt>
    <dgm:pt modelId="{53AC3F4A-0DEB-47B6-992C-F552A5664805}" type="sibTrans" cxnId="{9072BC10-CDB5-42C3-AE26-E9B3299FE266}">
      <dgm:prSet/>
      <dgm:spPr/>
      <dgm:t>
        <a:bodyPr/>
        <a:lstStyle/>
        <a:p>
          <a:endParaRPr lang="ru-RU"/>
        </a:p>
      </dgm:t>
    </dgm:pt>
    <dgm:pt modelId="{2F017AE4-91DD-4165-B0D2-F175A2FA35B3}">
      <dgm:prSet custT="1"/>
      <dgm:spPr>
        <a:gradFill rotWithShape="0">
          <a:gsLst>
            <a:gs pos="25000">
              <a:srgbClr val="AC8491"/>
            </a:gs>
            <a:gs pos="0">
              <a:schemeClr val="accent2">
                <a:lumMod val="75000"/>
              </a:schemeClr>
            </a:gs>
            <a:gs pos="91650">
              <a:schemeClr val="accent4">
                <a:lumMod val="60000"/>
                <a:lumOff val="40000"/>
              </a:schemeClr>
            </a:gs>
            <a:gs pos="50000">
              <a:schemeClr val="accent2">
                <a:lumMod val="60000"/>
                <a:lumOff val="4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>
          <a:glow rad="228600">
            <a:schemeClr val="accent3">
              <a:satMod val="175000"/>
              <a:alpha val="40000"/>
            </a:schemeClr>
          </a:glow>
          <a:innerShdw blurRad="63500" dist="50800" dir="18900000">
            <a:schemeClr val="accent4">
              <a:lumMod val="50000"/>
              <a:alpha val="50000"/>
            </a:schemeClr>
          </a:innerShdw>
        </a:effectLst>
        <a:scene3d>
          <a:camera prst="isometricLeftDown">
            <a:rot lat="2100000" lon="0" rev="0"/>
          </a:camera>
          <a:lightRig rig="threePt" dir="t"/>
        </a:scene3d>
        <a:sp3d>
          <a:bevelT prst="relaxedInset"/>
          <a:bevelB prst="convex"/>
        </a:sp3d>
      </dgm:spPr>
      <dgm:t>
        <a:bodyPr/>
        <a:lstStyle/>
        <a:p>
          <a:pPr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dirty="0" smtClean="0">
              <a:solidFill>
                <a:schemeClr val="tx2">
                  <a:lumMod val="50000"/>
                </a:schemeClr>
              </a:solidFill>
            </a:rPr>
            <a:t>развивающее</a:t>
          </a:r>
          <a:r>
            <a:rPr lang="ru-RU" sz="1600" dirty="0" smtClean="0">
              <a:solidFill>
                <a:schemeClr val="tx2">
                  <a:lumMod val="50000"/>
                </a:schemeClr>
              </a:solidFill>
            </a:rPr>
            <a:t> личностно-компетентностный потенциал обучаемых</a:t>
          </a:r>
          <a:endParaRPr lang="ru-RU" sz="1600" dirty="0">
            <a:solidFill>
              <a:schemeClr val="tx2">
                <a:lumMod val="50000"/>
              </a:schemeClr>
            </a:solidFill>
          </a:endParaRPr>
        </a:p>
      </dgm:t>
    </dgm:pt>
    <dgm:pt modelId="{08A2F281-434A-438B-AA5F-B3B9DEF28EAD}" type="parTrans" cxnId="{CEEF0756-4D21-437D-9B6E-DCBB208640DE}">
      <dgm:prSet/>
      <dgm:spPr/>
      <dgm:t>
        <a:bodyPr/>
        <a:lstStyle/>
        <a:p>
          <a:endParaRPr lang="ru-RU"/>
        </a:p>
      </dgm:t>
    </dgm:pt>
    <dgm:pt modelId="{D28E8362-2278-4BF6-AA17-9350EB0AB20A}" type="sibTrans" cxnId="{CEEF0756-4D21-437D-9B6E-DCBB208640DE}">
      <dgm:prSet/>
      <dgm:spPr/>
      <dgm:t>
        <a:bodyPr/>
        <a:lstStyle/>
        <a:p>
          <a:endParaRPr lang="ru-RU"/>
        </a:p>
      </dgm:t>
    </dgm:pt>
    <dgm:pt modelId="{ABFE3A8C-AF03-4E5F-A7D0-C35CDEAD3E12}">
      <dgm:prSet custT="1"/>
      <dgm:spPr>
        <a:gradFill rotWithShape="0">
          <a:gsLst>
            <a:gs pos="25000">
              <a:srgbClr val="AC8491"/>
            </a:gs>
            <a:gs pos="0">
              <a:schemeClr val="accent2">
                <a:lumMod val="75000"/>
              </a:schemeClr>
            </a:gs>
            <a:gs pos="91650">
              <a:schemeClr val="accent4">
                <a:lumMod val="60000"/>
                <a:lumOff val="40000"/>
              </a:schemeClr>
            </a:gs>
            <a:gs pos="50000">
              <a:schemeClr val="accent2">
                <a:lumMod val="60000"/>
                <a:lumOff val="4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>
          <a:glow rad="228600">
            <a:schemeClr val="accent3">
              <a:satMod val="175000"/>
              <a:alpha val="40000"/>
            </a:schemeClr>
          </a:glow>
          <a:innerShdw blurRad="63500" dist="50800" dir="18900000">
            <a:schemeClr val="accent4">
              <a:lumMod val="50000"/>
              <a:alpha val="50000"/>
            </a:schemeClr>
          </a:innerShdw>
        </a:effectLst>
        <a:scene3d>
          <a:camera prst="isometricLeftDown">
            <a:rot lat="2100000" lon="0" rev="0"/>
          </a:camera>
          <a:lightRig rig="threePt" dir="t"/>
        </a:scene3d>
        <a:sp3d>
          <a:bevelT prst="relaxedInset"/>
          <a:bevelB prst="convex"/>
        </a:sp3d>
      </dgm:spPr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en-US" sz="1600" b="1" dirty="0" smtClean="0">
            <a:solidFill>
              <a:schemeClr val="tx2">
                <a:lumMod val="50000"/>
              </a:schemeClr>
            </a:solidFill>
          </a:endParaRPr>
        </a:p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600" b="1" dirty="0" smtClean="0">
              <a:solidFill>
                <a:schemeClr val="tx2">
                  <a:lumMod val="50000"/>
                </a:schemeClr>
              </a:solidFill>
            </a:rPr>
            <a:t>стимулирующее с</a:t>
          </a:r>
          <a:r>
            <a:rPr lang="ru-RU" sz="1600" dirty="0" smtClean="0">
              <a:solidFill>
                <a:schemeClr val="tx2">
                  <a:lumMod val="50000"/>
                </a:schemeClr>
              </a:solidFill>
            </a:rPr>
            <a:t>аморазвитие, самосовершенствование, креативно-творческое деятельностное развитие обучаемых</a:t>
          </a:r>
        </a:p>
        <a:p>
          <a:endParaRPr lang="ru-RU" sz="1600" dirty="0">
            <a:solidFill>
              <a:schemeClr val="tx2">
                <a:lumMod val="50000"/>
              </a:schemeClr>
            </a:solidFill>
          </a:endParaRPr>
        </a:p>
      </dgm:t>
    </dgm:pt>
    <dgm:pt modelId="{09E84442-2E7E-46CB-9C4C-E218A1C36FF7}" type="parTrans" cxnId="{0B75F636-4736-47E4-BDC4-867D87070FBB}">
      <dgm:prSet/>
      <dgm:spPr/>
      <dgm:t>
        <a:bodyPr/>
        <a:lstStyle/>
        <a:p>
          <a:endParaRPr lang="ru-RU"/>
        </a:p>
      </dgm:t>
    </dgm:pt>
    <dgm:pt modelId="{68F6061D-FB4B-4CC0-98CB-16C7C338F83E}" type="sibTrans" cxnId="{0B75F636-4736-47E4-BDC4-867D87070FBB}">
      <dgm:prSet/>
      <dgm:spPr/>
      <dgm:t>
        <a:bodyPr/>
        <a:lstStyle/>
        <a:p>
          <a:endParaRPr lang="ru-RU"/>
        </a:p>
      </dgm:t>
    </dgm:pt>
    <dgm:pt modelId="{3833889E-3D4C-449D-82F2-D83247E8AA58}" type="pres">
      <dgm:prSet presAssocID="{E266EE0C-38A9-42DC-B3E9-6892A5932C78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ru-RU"/>
        </a:p>
      </dgm:t>
    </dgm:pt>
    <dgm:pt modelId="{3BF49048-36D1-45D7-9F5E-781CD465A46F}" type="pres">
      <dgm:prSet presAssocID="{E266EE0C-38A9-42DC-B3E9-6892A5932C78}" presName="Name1" presStyleCnt="0"/>
      <dgm:spPr/>
    </dgm:pt>
    <dgm:pt modelId="{16680BC0-F18F-48CC-85F9-118E433BBFE7}" type="pres">
      <dgm:prSet presAssocID="{E266EE0C-38A9-42DC-B3E9-6892A5932C78}" presName="cycle" presStyleCnt="0"/>
      <dgm:spPr/>
    </dgm:pt>
    <dgm:pt modelId="{E5AB6072-A786-4ADE-9F95-FFCA7B7E94E0}" type="pres">
      <dgm:prSet presAssocID="{E266EE0C-38A9-42DC-B3E9-6892A5932C78}" presName="srcNode" presStyleLbl="node1" presStyleIdx="0" presStyleCnt="7"/>
      <dgm:spPr/>
    </dgm:pt>
    <dgm:pt modelId="{1FD98B10-4523-48E0-A73D-5BE2F359DD9E}" type="pres">
      <dgm:prSet presAssocID="{E266EE0C-38A9-42DC-B3E9-6892A5932C78}" presName="conn" presStyleLbl="parChTrans1D2" presStyleIdx="0" presStyleCnt="1"/>
      <dgm:spPr/>
      <dgm:t>
        <a:bodyPr/>
        <a:lstStyle/>
        <a:p>
          <a:endParaRPr lang="ru-RU"/>
        </a:p>
      </dgm:t>
    </dgm:pt>
    <dgm:pt modelId="{43E8A3FF-23F7-4FDF-8872-8EC3C8CCD425}" type="pres">
      <dgm:prSet presAssocID="{E266EE0C-38A9-42DC-B3E9-6892A5932C78}" presName="extraNode" presStyleLbl="node1" presStyleIdx="0" presStyleCnt="7"/>
      <dgm:spPr/>
    </dgm:pt>
    <dgm:pt modelId="{9AD09199-B628-4B59-A00C-48256E62DDDA}" type="pres">
      <dgm:prSet presAssocID="{E266EE0C-38A9-42DC-B3E9-6892A5932C78}" presName="dstNode" presStyleLbl="node1" presStyleIdx="0" presStyleCnt="7"/>
      <dgm:spPr/>
    </dgm:pt>
    <dgm:pt modelId="{A88FA756-5892-465A-B778-5E6B6028A2B9}" type="pres">
      <dgm:prSet presAssocID="{3114D883-7B43-40AD-8139-90FAB9E20BB5}" presName="text_1" presStyleLbl="node1" presStyleIdx="0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2E6ECA6-B81B-41D2-81B7-C38643EEFC71}" type="pres">
      <dgm:prSet presAssocID="{3114D883-7B43-40AD-8139-90FAB9E20BB5}" presName="accent_1" presStyleCnt="0"/>
      <dgm:spPr/>
    </dgm:pt>
    <dgm:pt modelId="{8066C32C-CEEF-4FE5-AD52-35E5D094A914}" type="pres">
      <dgm:prSet presAssocID="{3114D883-7B43-40AD-8139-90FAB9E20BB5}" presName="accentRepeatNode" presStyleLbl="solidFgAcc1" presStyleIdx="0" presStyleCnt="7"/>
      <dgm:spPr/>
    </dgm:pt>
    <dgm:pt modelId="{584DB62D-8410-4841-B96E-68B9DDBF308D}" type="pres">
      <dgm:prSet presAssocID="{CAD48962-11B6-4DFD-ADB2-AD3C2ECC00A6}" presName="text_2" presStyleLbl="node1" presStyleIdx="1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A33F40A-8AEC-411B-AA74-21EA90394816}" type="pres">
      <dgm:prSet presAssocID="{CAD48962-11B6-4DFD-ADB2-AD3C2ECC00A6}" presName="accent_2" presStyleCnt="0"/>
      <dgm:spPr/>
    </dgm:pt>
    <dgm:pt modelId="{3BD00E57-FDFC-4618-85A3-F08C054F148C}" type="pres">
      <dgm:prSet presAssocID="{CAD48962-11B6-4DFD-ADB2-AD3C2ECC00A6}" presName="accentRepeatNode" presStyleLbl="solidFgAcc1" presStyleIdx="1" presStyleCnt="7"/>
      <dgm:spPr/>
    </dgm:pt>
    <dgm:pt modelId="{7E1BF6C6-412F-4FBD-9DF4-39AB8A336FF5}" type="pres">
      <dgm:prSet presAssocID="{ABFE3A8C-AF03-4E5F-A7D0-C35CDEAD3E12}" presName="text_3" presStyleLbl="node1" presStyleIdx="2" presStyleCnt="7" custScaleY="13417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0D3A461-85C4-4968-ACF4-3617AE9097E5}" type="pres">
      <dgm:prSet presAssocID="{ABFE3A8C-AF03-4E5F-A7D0-C35CDEAD3E12}" presName="accent_3" presStyleCnt="0"/>
      <dgm:spPr/>
    </dgm:pt>
    <dgm:pt modelId="{C8D2828E-41D3-44F0-AE50-C1E726240F56}" type="pres">
      <dgm:prSet presAssocID="{ABFE3A8C-AF03-4E5F-A7D0-C35CDEAD3E12}" presName="accentRepeatNode" presStyleLbl="solidFgAcc1" presStyleIdx="2" presStyleCnt="7"/>
      <dgm:spPr/>
    </dgm:pt>
    <dgm:pt modelId="{7F72DA8B-4C3A-462F-BEA9-09E235299F18}" type="pres">
      <dgm:prSet presAssocID="{2F017AE4-91DD-4165-B0D2-F175A2FA35B3}" presName="text_4" presStyleLbl="node1" presStyleIdx="3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1BE3B81-1B2E-43A5-8D70-DD8CBD417061}" type="pres">
      <dgm:prSet presAssocID="{2F017AE4-91DD-4165-B0D2-F175A2FA35B3}" presName="accent_4" presStyleCnt="0"/>
      <dgm:spPr/>
    </dgm:pt>
    <dgm:pt modelId="{D9F7B607-F8C8-4775-BD18-8DAC8D796BF3}" type="pres">
      <dgm:prSet presAssocID="{2F017AE4-91DD-4165-B0D2-F175A2FA35B3}" presName="accentRepeatNode" presStyleLbl="solidFgAcc1" presStyleIdx="3" presStyleCnt="7"/>
      <dgm:spPr/>
    </dgm:pt>
    <dgm:pt modelId="{E32941E1-6F1B-4EF0-ACAF-555DBB01E5BB}" type="pres">
      <dgm:prSet presAssocID="{F18B781B-C8F7-4887-BA23-E910E9CFA42F}" presName="text_5" presStyleLbl="node1" presStyleIdx="4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3904241-52C1-4C08-9741-DA252277D3A1}" type="pres">
      <dgm:prSet presAssocID="{F18B781B-C8F7-4887-BA23-E910E9CFA42F}" presName="accent_5" presStyleCnt="0"/>
      <dgm:spPr/>
    </dgm:pt>
    <dgm:pt modelId="{31AD5D32-5995-40DC-8766-546A4BC5D1D9}" type="pres">
      <dgm:prSet presAssocID="{F18B781B-C8F7-4887-BA23-E910E9CFA42F}" presName="accentRepeatNode" presStyleLbl="solidFgAcc1" presStyleIdx="4" presStyleCnt="7"/>
      <dgm:spPr/>
    </dgm:pt>
    <dgm:pt modelId="{0664F17B-1E7E-4E15-A13B-C4974A05034F}" type="pres">
      <dgm:prSet presAssocID="{C40E495B-B583-4DA3-80D6-54DBAC94B0D7}" presName="text_6" presStyleLbl="node1" presStyleIdx="5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A22A0AA-AB5F-40CF-9A5D-3A0E0DFDBF05}" type="pres">
      <dgm:prSet presAssocID="{C40E495B-B583-4DA3-80D6-54DBAC94B0D7}" presName="accent_6" presStyleCnt="0"/>
      <dgm:spPr/>
    </dgm:pt>
    <dgm:pt modelId="{651F4045-2AA7-4167-925F-709B8081DD83}" type="pres">
      <dgm:prSet presAssocID="{C40E495B-B583-4DA3-80D6-54DBAC94B0D7}" presName="accentRepeatNode" presStyleLbl="solidFgAcc1" presStyleIdx="5" presStyleCnt="7"/>
      <dgm:spPr/>
    </dgm:pt>
    <dgm:pt modelId="{15920D8A-FE93-4158-8000-48D67391A9DA}" type="pres">
      <dgm:prSet presAssocID="{5636AE12-9797-4964-9DAA-59CA1B54B062}" presName="text_7" presStyleLbl="node1" presStyleIdx="6" presStyleCnt="7" custScaleY="14905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D8EEA83-9D59-4D4C-80F4-C9A7525224CE}" type="pres">
      <dgm:prSet presAssocID="{5636AE12-9797-4964-9DAA-59CA1B54B062}" presName="accent_7" presStyleCnt="0"/>
      <dgm:spPr/>
    </dgm:pt>
    <dgm:pt modelId="{90E40840-C41C-47CC-982F-34C5CD2D612E}" type="pres">
      <dgm:prSet presAssocID="{5636AE12-9797-4964-9DAA-59CA1B54B062}" presName="accentRepeatNode" presStyleLbl="solidFgAcc1" presStyleIdx="6" presStyleCnt="7"/>
      <dgm:spPr/>
    </dgm:pt>
  </dgm:ptLst>
  <dgm:cxnLst>
    <dgm:cxn modelId="{6EB2E58D-A65A-4F2D-AD19-192D09090799}" srcId="{E266EE0C-38A9-42DC-B3E9-6892A5932C78}" destId="{BD90A0DC-1E1F-4FC8-A7E4-264C24046F7E}" srcOrd="7" destOrd="0" parTransId="{58A87B13-80C6-42CA-828E-BD7858136A0E}" sibTransId="{56393683-86C5-4945-BC3C-1AFCC355AAD6}"/>
    <dgm:cxn modelId="{D97CDCA6-7319-44B4-A0CC-DE484131B637}" type="presOf" srcId="{F18B781B-C8F7-4887-BA23-E910E9CFA42F}" destId="{E32941E1-6F1B-4EF0-ACAF-555DBB01E5BB}" srcOrd="0" destOrd="0" presId="urn:microsoft.com/office/officeart/2008/layout/VerticalCurvedList"/>
    <dgm:cxn modelId="{07D0BA44-9B6C-481C-8614-FD4A2E3D426D}" type="presOf" srcId="{3114D883-7B43-40AD-8139-90FAB9E20BB5}" destId="{A88FA756-5892-465A-B778-5E6B6028A2B9}" srcOrd="0" destOrd="0" presId="urn:microsoft.com/office/officeart/2008/layout/VerticalCurvedList"/>
    <dgm:cxn modelId="{AED536F3-E9D9-42AE-B4A8-ED4553121663}" type="presOf" srcId="{BC7B8537-729E-47A7-85BD-3D607DD0ABC4}" destId="{1FD98B10-4523-48E0-A73D-5BE2F359DD9E}" srcOrd="0" destOrd="0" presId="urn:microsoft.com/office/officeart/2008/layout/VerticalCurvedList"/>
    <dgm:cxn modelId="{D0534D10-19B6-49F4-9824-F7852BA6E601}" srcId="{E266EE0C-38A9-42DC-B3E9-6892A5932C78}" destId="{CAD48962-11B6-4DFD-ADB2-AD3C2ECC00A6}" srcOrd="1" destOrd="0" parTransId="{CD916BFB-7581-4B31-B53B-8EFE04090F59}" sibTransId="{C312A699-575D-40F6-8BF1-CE91FD37ADC9}"/>
    <dgm:cxn modelId="{9238A2B8-CDA3-461B-B182-C97D5311287F}" type="presOf" srcId="{ABFE3A8C-AF03-4E5F-A7D0-C35CDEAD3E12}" destId="{7E1BF6C6-412F-4FBD-9DF4-39AB8A336FF5}" srcOrd="0" destOrd="0" presId="urn:microsoft.com/office/officeart/2008/layout/VerticalCurvedList"/>
    <dgm:cxn modelId="{0AC23279-2113-44D9-A00F-7BF5FFF30220}" type="presOf" srcId="{E266EE0C-38A9-42DC-B3E9-6892A5932C78}" destId="{3833889E-3D4C-449D-82F2-D83247E8AA58}" srcOrd="0" destOrd="0" presId="urn:microsoft.com/office/officeart/2008/layout/VerticalCurvedList"/>
    <dgm:cxn modelId="{44BFF4D3-0827-4CA3-A214-07B81FD9EC7F}" type="presOf" srcId="{CAD48962-11B6-4DFD-ADB2-AD3C2ECC00A6}" destId="{584DB62D-8410-4841-B96E-68B9DDBF308D}" srcOrd="0" destOrd="0" presId="urn:microsoft.com/office/officeart/2008/layout/VerticalCurvedList"/>
    <dgm:cxn modelId="{9072BC10-CDB5-42C3-AE26-E9B3299FE266}" srcId="{E266EE0C-38A9-42DC-B3E9-6892A5932C78}" destId="{209F4AB8-4F29-4A86-AD77-5E7751EA1AE2}" srcOrd="9" destOrd="0" parTransId="{8298714D-EB6B-4DC4-8C74-045F090426DF}" sibTransId="{53AC3F4A-0DEB-47B6-992C-F552A5664805}"/>
    <dgm:cxn modelId="{4304C0EE-9E4E-4E99-BEEB-5DBACF66EFFA}" srcId="{E266EE0C-38A9-42DC-B3E9-6892A5932C78}" destId="{5636AE12-9797-4964-9DAA-59CA1B54B062}" srcOrd="6" destOrd="0" parTransId="{40218729-FCC2-47A3-B9AA-ECA73A06F65E}" sibTransId="{3E7E0102-8700-4EBD-BF57-3A2DA27187A1}"/>
    <dgm:cxn modelId="{F23C4E0B-CC3A-4B4F-9927-0653E00DDFD0}" type="presOf" srcId="{C40E495B-B583-4DA3-80D6-54DBAC94B0D7}" destId="{0664F17B-1E7E-4E15-A13B-C4974A05034F}" srcOrd="0" destOrd="0" presId="urn:microsoft.com/office/officeart/2008/layout/VerticalCurvedList"/>
    <dgm:cxn modelId="{0B75F636-4736-47E4-BDC4-867D87070FBB}" srcId="{E266EE0C-38A9-42DC-B3E9-6892A5932C78}" destId="{ABFE3A8C-AF03-4E5F-A7D0-C35CDEAD3E12}" srcOrd="2" destOrd="0" parTransId="{09E84442-2E7E-46CB-9C4C-E218A1C36FF7}" sibTransId="{68F6061D-FB4B-4CC0-98CB-16C7C338F83E}"/>
    <dgm:cxn modelId="{7B62BF69-500C-477A-A19A-A3B1D85CCB1F}" srcId="{E266EE0C-38A9-42DC-B3E9-6892A5932C78}" destId="{3114D883-7B43-40AD-8139-90FAB9E20BB5}" srcOrd="0" destOrd="0" parTransId="{2A2B9FC2-910D-4151-AA11-2D997F1FCF1B}" sibTransId="{BC7B8537-729E-47A7-85BD-3D607DD0ABC4}"/>
    <dgm:cxn modelId="{CEEF0756-4D21-437D-9B6E-DCBB208640DE}" srcId="{E266EE0C-38A9-42DC-B3E9-6892A5932C78}" destId="{2F017AE4-91DD-4165-B0D2-F175A2FA35B3}" srcOrd="3" destOrd="0" parTransId="{08A2F281-434A-438B-AA5F-B3B9DEF28EAD}" sibTransId="{D28E8362-2278-4BF6-AA17-9350EB0AB20A}"/>
    <dgm:cxn modelId="{93DA42B8-B351-47B6-AC42-5AE2A30CDD4D}" srcId="{E266EE0C-38A9-42DC-B3E9-6892A5932C78}" destId="{F18B781B-C8F7-4887-BA23-E910E9CFA42F}" srcOrd="4" destOrd="0" parTransId="{C7318608-CA96-4C82-AFB3-C9CFA35BBA01}" sibTransId="{AB5DB8D1-4EE5-44A1-A15C-292C91F9B752}"/>
    <dgm:cxn modelId="{1E3EBB22-9197-416B-A7B5-A117609874F8}" srcId="{E266EE0C-38A9-42DC-B3E9-6892A5932C78}" destId="{CAFFEB83-E097-47A1-9543-4BC4B63C060A}" srcOrd="8" destOrd="0" parTransId="{5BDF23E4-0F37-49EB-81CC-63341FB3A455}" sibTransId="{304C071A-F029-408A-9946-0C89842D107D}"/>
    <dgm:cxn modelId="{F10F853B-578F-4ECE-AF92-24650605AB32}" type="presOf" srcId="{2F017AE4-91DD-4165-B0D2-F175A2FA35B3}" destId="{7F72DA8B-4C3A-462F-BEA9-09E235299F18}" srcOrd="0" destOrd="0" presId="urn:microsoft.com/office/officeart/2008/layout/VerticalCurvedList"/>
    <dgm:cxn modelId="{D9A8B58A-52B5-42B4-9B78-6B7F87931391}" srcId="{E266EE0C-38A9-42DC-B3E9-6892A5932C78}" destId="{C40E495B-B583-4DA3-80D6-54DBAC94B0D7}" srcOrd="5" destOrd="0" parTransId="{4A125094-C754-48F3-B5CA-F81DBF4AD847}" sibTransId="{9C3F1B9B-2056-4401-B08B-DFF8E6D7C02E}"/>
    <dgm:cxn modelId="{FFD2F98E-12E4-48D8-81BA-5C4D4C96DC4C}" type="presOf" srcId="{5636AE12-9797-4964-9DAA-59CA1B54B062}" destId="{15920D8A-FE93-4158-8000-48D67391A9DA}" srcOrd="0" destOrd="0" presId="urn:microsoft.com/office/officeart/2008/layout/VerticalCurvedList"/>
    <dgm:cxn modelId="{A644DCF8-2AF7-472F-8917-A2D1EB648604}" type="presParOf" srcId="{3833889E-3D4C-449D-82F2-D83247E8AA58}" destId="{3BF49048-36D1-45D7-9F5E-781CD465A46F}" srcOrd="0" destOrd="0" presId="urn:microsoft.com/office/officeart/2008/layout/VerticalCurvedList"/>
    <dgm:cxn modelId="{F2E46196-0E98-4865-B61D-4341428A6B98}" type="presParOf" srcId="{3BF49048-36D1-45D7-9F5E-781CD465A46F}" destId="{16680BC0-F18F-48CC-85F9-118E433BBFE7}" srcOrd="0" destOrd="0" presId="urn:microsoft.com/office/officeart/2008/layout/VerticalCurvedList"/>
    <dgm:cxn modelId="{4E53A81D-70FD-43F8-BEB5-30266276D1EE}" type="presParOf" srcId="{16680BC0-F18F-48CC-85F9-118E433BBFE7}" destId="{E5AB6072-A786-4ADE-9F95-FFCA7B7E94E0}" srcOrd="0" destOrd="0" presId="urn:microsoft.com/office/officeart/2008/layout/VerticalCurvedList"/>
    <dgm:cxn modelId="{A071340D-CD9B-4276-922C-7CE191C74A4F}" type="presParOf" srcId="{16680BC0-F18F-48CC-85F9-118E433BBFE7}" destId="{1FD98B10-4523-48E0-A73D-5BE2F359DD9E}" srcOrd="1" destOrd="0" presId="urn:microsoft.com/office/officeart/2008/layout/VerticalCurvedList"/>
    <dgm:cxn modelId="{41CE52C0-4BC5-490A-ACCF-02512726E594}" type="presParOf" srcId="{16680BC0-F18F-48CC-85F9-118E433BBFE7}" destId="{43E8A3FF-23F7-4FDF-8872-8EC3C8CCD425}" srcOrd="2" destOrd="0" presId="urn:microsoft.com/office/officeart/2008/layout/VerticalCurvedList"/>
    <dgm:cxn modelId="{12731021-0890-45F2-9534-9D7400215FDD}" type="presParOf" srcId="{16680BC0-F18F-48CC-85F9-118E433BBFE7}" destId="{9AD09199-B628-4B59-A00C-48256E62DDDA}" srcOrd="3" destOrd="0" presId="urn:microsoft.com/office/officeart/2008/layout/VerticalCurvedList"/>
    <dgm:cxn modelId="{4D02DB52-BA30-4C04-8869-8A7F7552BC2A}" type="presParOf" srcId="{3BF49048-36D1-45D7-9F5E-781CD465A46F}" destId="{A88FA756-5892-465A-B778-5E6B6028A2B9}" srcOrd="1" destOrd="0" presId="urn:microsoft.com/office/officeart/2008/layout/VerticalCurvedList"/>
    <dgm:cxn modelId="{DA45360C-680A-47BF-AA26-669397FAEFF0}" type="presParOf" srcId="{3BF49048-36D1-45D7-9F5E-781CD465A46F}" destId="{A2E6ECA6-B81B-41D2-81B7-C38643EEFC71}" srcOrd="2" destOrd="0" presId="urn:microsoft.com/office/officeart/2008/layout/VerticalCurvedList"/>
    <dgm:cxn modelId="{592C67E7-2734-49A4-8862-72EBCE8A5E66}" type="presParOf" srcId="{A2E6ECA6-B81B-41D2-81B7-C38643EEFC71}" destId="{8066C32C-CEEF-4FE5-AD52-35E5D094A914}" srcOrd="0" destOrd="0" presId="urn:microsoft.com/office/officeart/2008/layout/VerticalCurvedList"/>
    <dgm:cxn modelId="{1CBF1B8F-BC68-453E-91EC-3C1283DBE8AE}" type="presParOf" srcId="{3BF49048-36D1-45D7-9F5E-781CD465A46F}" destId="{584DB62D-8410-4841-B96E-68B9DDBF308D}" srcOrd="3" destOrd="0" presId="urn:microsoft.com/office/officeart/2008/layout/VerticalCurvedList"/>
    <dgm:cxn modelId="{971B4F95-959E-4E00-A17F-70CC0604D3E7}" type="presParOf" srcId="{3BF49048-36D1-45D7-9F5E-781CD465A46F}" destId="{3A33F40A-8AEC-411B-AA74-21EA90394816}" srcOrd="4" destOrd="0" presId="urn:microsoft.com/office/officeart/2008/layout/VerticalCurvedList"/>
    <dgm:cxn modelId="{1BA3E0CB-21DC-4BC0-B9C7-53C429F41450}" type="presParOf" srcId="{3A33F40A-8AEC-411B-AA74-21EA90394816}" destId="{3BD00E57-FDFC-4618-85A3-F08C054F148C}" srcOrd="0" destOrd="0" presId="urn:microsoft.com/office/officeart/2008/layout/VerticalCurvedList"/>
    <dgm:cxn modelId="{F397E54C-F516-44BD-8DC7-44AA1CE73A59}" type="presParOf" srcId="{3BF49048-36D1-45D7-9F5E-781CD465A46F}" destId="{7E1BF6C6-412F-4FBD-9DF4-39AB8A336FF5}" srcOrd="5" destOrd="0" presId="urn:microsoft.com/office/officeart/2008/layout/VerticalCurvedList"/>
    <dgm:cxn modelId="{D7240CA0-BA9A-47F0-ADCD-DBC6A84F0744}" type="presParOf" srcId="{3BF49048-36D1-45D7-9F5E-781CD465A46F}" destId="{50D3A461-85C4-4968-ACF4-3617AE9097E5}" srcOrd="6" destOrd="0" presId="urn:microsoft.com/office/officeart/2008/layout/VerticalCurvedList"/>
    <dgm:cxn modelId="{BB909078-77EF-4F55-A7B3-2BA450B95ABB}" type="presParOf" srcId="{50D3A461-85C4-4968-ACF4-3617AE9097E5}" destId="{C8D2828E-41D3-44F0-AE50-C1E726240F56}" srcOrd="0" destOrd="0" presId="urn:microsoft.com/office/officeart/2008/layout/VerticalCurvedList"/>
    <dgm:cxn modelId="{8697A3AF-972A-42D1-97BB-21549358B917}" type="presParOf" srcId="{3BF49048-36D1-45D7-9F5E-781CD465A46F}" destId="{7F72DA8B-4C3A-462F-BEA9-09E235299F18}" srcOrd="7" destOrd="0" presId="urn:microsoft.com/office/officeart/2008/layout/VerticalCurvedList"/>
    <dgm:cxn modelId="{E39D2113-C472-4023-81E9-ACA464810020}" type="presParOf" srcId="{3BF49048-36D1-45D7-9F5E-781CD465A46F}" destId="{51BE3B81-1B2E-43A5-8D70-DD8CBD417061}" srcOrd="8" destOrd="0" presId="urn:microsoft.com/office/officeart/2008/layout/VerticalCurvedList"/>
    <dgm:cxn modelId="{5DEF5A9B-1AEC-401E-B37F-CA2ED34C77DD}" type="presParOf" srcId="{51BE3B81-1B2E-43A5-8D70-DD8CBD417061}" destId="{D9F7B607-F8C8-4775-BD18-8DAC8D796BF3}" srcOrd="0" destOrd="0" presId="urn:microsoft.com/office/officeart/2008/layout/VerticalCurvedList"/>
    <dgm:cxn modelId="{B0C12FA9-2C00-4CA0-9001-A67FC5F967B1}" type="presParOf" srcId="{3BF49048-36D1-45D7-9F5E-781CD465A46F}" destId="{E32941E1-6F1B-4EF0-ACAF-555DBB01E5BB}" srcOrd="9" destOrd="0" presId="urn:microsoft.com/office/officeart/2008/layout/VerticalCurvedList"/>
    <dgm:cxn modelId="{69E62055-9046-424E-9046-081C4B19B1F8}" type="presParOf" srcId="{3BF49048-36D1-45D7-9F5E-781CD465A46F}" destId="{33904241-52C1-4C08-9741-DA252277D3A1}" srcOrd="10" destOrd="0" presId="urn:microsoft.com/office/officeart/2008/layout/VerticalCurvedList"/>
    <dgm:cxn modelId="{8F46670F-E2E7-49B1-86CD-9DA83021557E}" type="presParOf" srcId="{33904241-52C1-4C08-9741-DA252277D3A1}" destId="{31AD5D32-5995-40DC-8766-546A4BC5D1D9}" srcOrd="0" destOrd="0" presId="urn:microsoft.com/office/officeart/2008/layout/VerticalCurvedList"/>
    <dgm:cxn modelId="{D2D1C28F-F563-4B77-A573-A7E40A389E86}" type="presParOf" srcId="{3BF49048-36D1-45D7-9F5E-781CD465A46F}" destId="{0664F17B-1E7E-4E15-A13B-C4974A05034F}" srcOrd="11" destOrd="0" presId="urn:microsoft.com/office/officeart/2008/layout/VerticalCurvedList"/>
    <dgm:cxn modelId="{E4EED3A8-6944-41C0-8157-7CDCBED0E967}" type="presParOf" srcId="{3BF49048-36D1-45D7-9F5E-781CD465A46F}" destId="{9A22A0AA-AB5F-40CF-9A5D-3A0E0DFDBF05}" srcOrd="12" destOrd="0" presId="urn:microsoft.com/office/officeart/2008/layout/VerticalCurvedList"/>
    <dgm:cxn modelId="{16534078-9C25-4D1E-AC43-38BDDF3A1EFC}" type="presParOf" srcId="{9A22A0AA-AB5F-40CF-9A5D-3A0E0DFDBF05}" destId="{651F4045-2AA7-4167-925F-709B8081DD83}" srcOrd="0" destOrd="0" presId="urn:microsoft.com/office/officeart/2008/layout/VerticalCurvedList"/>
    <dgm:cxn modelId="{871929AF-F226-4100-BA20-59B8C1292423}" type="presParOf" srcId="{3BF49048-36D1-45D7-9F5E-781CD465A46F}" destId="{15920D8A-FE93-4158-8000-48D67391A9DA}" srcOrd="13" destOrd="0" presId="urn:microsoft.com/office/officeart/2008/layout/VerticalCurvedList"/>
    <dgm:cxn modelId="{5347C8B6-DF92-4F6A-9FA4-8FADCA1EAF49}" type="presParOf" srcId="{3BF49048-36D1-45D7-9F5E-781CD465A46F}" destId="{2D8EEA83-9D59-4D4C-80F4-C9A7525224CE}" srcOrd="14" destOrd="0" presId="urn:microsoft.com/office/officeart/2008/layout/VerticalCurvedList"/>
    <dgm:cxn modelId="{3783E7A2-A0E4-4268-A738-7B47726A5462}" type="presParOf" srcId="{2D8EEA83-9D59-4D4C-80F4-C9A7525224CE}" destId="{90E40840-C41C-47CC-982F-34C5CD2D612E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85F7F83-16A8-4E7D-AFBE-42F4F60583FE}">
      <dsp:nvSpPr>
        <dsp:cNvPr id="0" name=""/>
        <dsp:cNvSpPr/>
      </dsp:nvSpPr>
      <dsp:spPr>
        <a:xfrm>
          <a:off x="4139085" y="647945"/>
          <a:ext cx="3035184" cy="42366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16479"/>
              </a:lnTo>
              <a:lnTo>
                <a:pt x="3035184" y="316479"/>
              </a:lnTo>
              <a:lnTo>
                <a:pt x="3035184" y="423661"/>
              </a:lnTo>
            </a:path>
          </a:pathLst>
        </a:custGeom>
        <a:noFill/>
        <a:ln w="15875" cap="flat" cmpd="sng" algn="ctr">
          <a:solidFill>
            <a:schemeClr val="accent1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099844C-6C09-4FD1-91D5-520B7CA4215D}">
      <dsp:nvSpPr>
        <dsp:cNvPr id="0" name=""/>
        <dsp:cNvSpPr/>
      </dsp:nvSpPr>
      <dsp:spPr>
        <a:xfrm>
          <a:off x="4139085" y="647945"/>
          <a:ext cx="956426" cy="42366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16479"/>
              </a:lnTo>
              <a:lnTo>
                <a:pt x="956426" y="316479"/>
              </a:lnTo>
              <a:lnTo>
                <a:pt x="956426" y="423661"/>
              </a:lnTo>
            </a:path>
          </a:pathLst>
        </a:custGeom>
        <a:noFill/>
        <a:ln w="15875" cap="flat" cmpd="sng" algn="ctr">
          <a:solidFill>
            <a:schemeClr val="accent1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F33A02A-5CC7-4AEE-9C0A-BDBA1DEABCB3}">
      <dsp:nvSpPr>
        <dsp:cNvPr id="0" name=""/>
        <dsp:cNvSpPr/>
      </dsp:nvSpPr>
      <dsp:spPr>
        <a:xfrm>
          <a:off x="3066237" y="647945"/>
          <a:ext cx="1072848" cy="423661"/>
        </a:xfrm>
        <a:custGeom>
          <a:avLst/>
          <a:gdLst/>
          <a:ahLst/>
          <a:cxnLst/>
          <a:rect l="0" t="0" r="0" b="0"/>
          <a:pathLst>
            <a:path>
              <a:moveTo>
                <a:pt x="1072848" y="0"/>
              </a:moveTo>
              <a:lnTo>
                <a:pt x="1072848" y="316479"/>
              </a:lnTo>
              <a:lnTo>
                <a:pt x="0" y="316479"/>
              </a:lnTo>
              <a:lnTo>
                <a:pt x="0" y="423661"/>
              </a:lnTo>
            </a:path>
          </a:pathLst>
        </a:custGeom>
        <a:noFill/>
        <a:ln w="15875" cap="flat" cmpd="sng" algn="ctr">
          <a:solidFill>
            <a:schemeClr val="accent1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4A2D691-B17E-4FC8-968A-76688941C08E}">
      <dsp:nvSpPr>
        <dsp:cNvPr id="0" name=""/>
        <dsp:cNvSpPr/>
      </dsp:nvSpPr>
      <dsp:spPr>
        <a:xfrm>
          <a:off x="1046467" y="647945"/>
          <a:ext cx="3092617" cy="423661"/>
        </a:xfrm>
        <a:custGeom>
          <a:avLst/>
          <a:gdLst/>
          <a:ahLst/>
          <a:cxnLst/>
          <a:rect l="0" t="0" r="0" b="0"/>
          <a:pathLst>
            <a:path>
              <a:moveTo>
                <a:pt x="3092617" y="0"/>
              </a:moveTo>
              <a:lnTo>
                <a:pt x="3092617" y="316479"/>
              </a:lnTo>
              <a:lnTo>
                <a:pt x="0" y="316479"/>
              </a:lnTo>
              <a:lnTo>
                <a:pt x="0" y="423661"/>
              </a:lnTo>
            </a:path>
          </a:pathLst>
        </a:custGeom>
        <a:noFill/>
        <a:ln w="15875" cap="flat" cmpd="sng" algn="ctr">
          <a:solidFill>
            <a:schemeClr val="accent1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A9E547F-B402-4ED3-9E50-82493638A1D6}">
      <dsp:nvSpPr>
        <dsp:cNvPr id="0" name=""/>
        <dsp:cNvSpPr/>
      </dsp:nvSpPr>
      <dsp:spPr>
        <a:xfrm>
          <a:off x="3102041" y="-86742"/>
          <a:ext cx="2074087" cy="73468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alpha val="80000"/>
                <a:hueOff val="0"/>
                <a:satOff val="0"/>
                <a:lumOff val="0"/>
                <a:alphaOff val="0"/>
                <a:lumMod val="95000"/>
              </a:schemeClr>
            </a:gs>
            <a:gs pos="100000">
              <a:schemeClr val="accent1">
                <a:alpha val="80000"/>
                <a:hueOff val="0"/>
                <a:satOff val="0"/>
                <a:lumOff val="0"/>
                <a:alphaOff val="0"/>
                <a:shade val="82000"/>
                <a:satMod val="125000"/>
                <a:lumMod val="74000"/>
              </a:schemeClr>
            </a:gs>
          </a:gsLst>
          <a:lin ang="5400000" scaled="0"/>
        </a:gradFill>
        <a:ln>
          <a:noFill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2BEFA98-C543-4626-9E0E-04472FE47A91}">
      <dsp:nvSpPr>
        <dsp:cNvPr id="0" name=""/>
        <dsp:cNvSpPr/>
      </dsp:nvSpPr>
      <dsp:spPr>
        <a:xfrm>
          <a:off x="3230595" y="35384"/>
          <a:ext cx="2074087" cy="73468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dirty="0" smtClean="0">
              <a:solidFill>
                <a:schemeClr val="accent4">
                  <a:lumMod val="75000"/>
                </a:schemeClr>
              </a:solidFill>
              <a:latin typeface="Times New Roman" pitchFamily="18" charset="0"/>
            </a:rPr>
            <a:t>Структура НСК</a:t>
          </a:r>
          <a:endParaRPr lang="ru-RU" sz="2800" kern="1200" dirty="0">
            <a:solidFill>
              <a:schemeClr val="accent4">
                <a:lumMod val="75000"/>
              </a:schemeClr>
            </a:solidFill>
          </a:endParaRPr>
        </a:p>
      </dsp:txBody>
      <dsp:txXfrm>
        <a:off x="3252113" y="56902"/>
        <a:ext cx="2031051" cy="691651"/>
      </dsp:txXfrm>
    </dsp:sp>
    <dsp:sp modelId="{33A2DB22-1BE6-48C7-9305-3EC88A9A47F8}">
      <dsp:nvSpPr>
        <dsp:cNvPr id="0" name=""/>
        <dsp:cNvSpPr/>
      </dsp:nvSpPr>
      <dsp:spPr>
        <a:xfrm>
          <a:off x="178216" y="1071607"/>
          <a:ext cx="1736501" cy="73468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alpha val="70000"/>
                <a:hueOff val="0"/>
                <a:satOff val="0"/>
                <a:lumOff val="0"/>
                <a:alphaOff val="0"/>
                <a:lumMod val="95000"/>
              </a:schemeClr>
            </a:gs>
            <a:gs pos="100000">
              <a:schemeClr val="accent1">
                <a:alpha val="70000"/>
                <a:hueOff val="0"/>
                <a:satOff val="0"/>
                <a:lumOff val="0"/>
                <a:alphaOff val="0"/>
                <a:shade val="82000"/>
                <a:satMod val="125000"/>
                <a:lumMod val="74000"/>
              </a:schemeClr>
            </a:gs>
          </a:gsLst>
          <a:lin ang="5400000" scaled="0"/>
        </a:gradFill>
        <a:ln>
          <a:noFill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4279C10-5A24-4023-B60C-DF71023ED4B8}">
      <dsp:nvSpPr>
        <dsp:cNvPr id="0" name=""/>
        <dsp:cNvSpPr/>
      </dsp:nvSpPr>
      <dsp:spPr>
        <a:xfrm>
          <a:off x="306771" y="1193733"/>
          <a:ext cx="1736501" cy="73468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solidFill>
                <a:schemeClr val="accent4">
                  <a:lumMod val="75000"/>
                </a:schemeClr>
              </a:solidFill>
              <a:latin typeface="Times New Roman" pitchFamily="18" charset="0"/>
            </a:rPr>
            <a:t>Национальная рамка квалификаций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solidFill>
                <a:schemeClr val="accent4">
                  <a:lumMod val="75000"/>
                </a:schemeClr>
              </a:solidFill>
              <a:latin typeface="Times New Roman" pitchFamily="18" charset="0"/>
            </a:rPr>
            <a:t>(НРК)</a:t>
          </a:r>
          <a:endParaRPr lang="ru-RU" sz="1200" kern="1200" dirty="0">
            <a:solidFill>
              <a:schemeClr val="accent4">
                <a:lumMod val="75000"/>
              </a:schemeClr>
            </a:solidFill>
          </a:endParaRPr>
        </a:p>
      </dsp:txBody>
      <dsp:txXfrm>
        <a:off x="328289" y="1215251"/>
        <a:ext cx="1693465" cy="691651"/>
      </dsp:txXfrm>
    </dsp:sp>
    <dsp:sp modelId="{80084752-2255-4CB0-B795-E1F013396E22}">
      <dsp:nvSpPr>
        <dsp:cNvPr id="0" name=""/>
        <dsp:cNvSpPr/>
      </dsp:nvSpPr>
      <dsp:spPr>
        <a:xfrm>
          <a:off x="2171826" y="1071607"/>
          <a:ext cx="1788820" cy="73468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alpha val="70000"/>
                <a:hueOff val="0"/>
                <a:satOff val="0"/>
                <a:lumOff val="0"/>
                <a:alphaOff val="0"/>
                <a:lumMod val="95000"/>
              </a:schemeClr>
            </a:gs>
            <a:gs pos="100000">
              <a:schemeClr val="accent1">
                <a:alpha val="70000"/>
                <a:hueOff val="0"/>
                <a:satOff val="0"/>
                <a:lumOff val="0"/>
                <a:alphaOff val="0"/>
                <a:shade val="82000"/>
                <a:satMod val="125000"/>
                <a:lumMod val="74000"/>
              </a:schemeClr>
            </a:gs>
          </a:gsLst>
          <a:lin ang="5400000" scaled="0"/>
        </a:gradFill>
        <a:ln>
          <a:noFill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549947CE-92DC-46EE-89A6-BE4161DE69E7}">
      <dsp:nvSpPr>
        <dsp:cNvPr id="0" name=""/>
        <dsp:cNvSpPr/>
      </dsp:nvSpPr>
      <dsp:spPr>
        <a:xfrm>
          <a:off x="2300381" y="1193733"/>
          <a:ext cx="1788820" cy="73468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solidFill>
                <a:schemeClr val="accent4">
                  <a:lumMod val="75000"/>
                </a:schemeClr>
              </a:solidFill>
              <a:latin typeface="Times New Roman" pitchFamily="18" charset="0"/>
            </a:rPr>
            <a:t>Отраслевые рамки квалификаций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solidFill>
                <a:schemeClr val="accent4">
                  <a:lumMod val="75000"/>
                </a:schemeClr>
              </a:solidFill>
              <a:latin typeface="Times New Roman" pitchFamily="18" charset="0"/>
            </a:rPr>
            <a:t>(ОРК)</a:t>
          </a:r>
          <a:endParaRPr lang="ru-RU" sz="1200" kern="1200" dirty="0">
            <a:solidFill>
              <a:schemeClr val="accent4">
                <a:lumMod val="75000"/>
              </a:schemeClr>
            </a:solidFill>
          </a:endParaRPr>
        </a:p>
      </dsp:txBody>
      <dsp:txXfrm>
        <a:off x="2321899" y="1215251"/>
        <a:ext cx="1745784" cy="691651"/>
      </dsp:txXfrm>
    </dsp:sp>
    <dsp:sp modelId="{AB11D8D3-EB96-4630-90EE-33EAC4407045}">
      <dsp:nvSpPr>
        <dsp:cNvPr id="0" name=""/>
        <dsp:cNvSpPr/>
      </dsp:nvSpPr>
      <dsp:spPr>
        <a:xfrm>
          <a:off x="4217756" y="1071607"/>
          <a:ext cx="1755510" cy="73468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alpha val="70000"/>
                <a:hueOff val="0"/>
                <a:satOff val="0"/>
                <a:lumOff val="0"/>
                <a:alphaOff val="0"/>
                <a:lumMod val="95000"/>
              </a:schemeClr>
            </a:gs>
            <a:gs pos="100000">
              <a:schemeClr val="accent1">
                <a:alpha val="70000"/>
                <a:hueOff val="0"/>
                <a:satOff val="0"/>
                <a:lumOff val="0"/>
                <a:alphaOff val="0"/>
                <a:shade val="82000"/>
                <a:satMod val="125000"/>
                <a:lumMod val="74000"/>
              </a:schemeClr>
            </a:gs>
          </a:gsLst>
          <a:lin ang="5400000" scaled="0"/>
        </a:gradFill>
        <a:ln>
          <a:noFill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101741F-BDCA-40FF-B828-3B2BA39B517C}">
      <dsp:nvSpPr>
        <dsp:cNvPr id="0" name=""/>
        <dsp:cNvSpPr/>
      </dsp:nvSpPr>
      <dsp:spPr>
        <a:xfrm>
          <a:off x="4346310" y="1193733"/>
          <a:ext cx="1755510" cy="73468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solidFill>
                <a:schemeClr val="accent4">
                  <a:lumMod val="75000"/>
                </a:schemeClr>
              </a:solidFill>
              <a:latin typeface="Times New Roman" pitchFamily="18" charset="0"/>
            </a:rPr>
            <a:t>Профессиональные стандарты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solidFill>
                <a:schemeClr val="accent4">
                  <a:lumMod val="75000"/>
                </a:schemeClr>
              </a:solidFill>
              <a:latin typeface="Times New Roman" pitchFamily="18" charset="0"/>
            </a:rPr>
            <a:t>(ПС)</a:t>
          </a:r>
          <a:endParaRPr lang="ru-RU" sz="1200" kern="1200" dirty="0">
            <a:solidFill>
              <a:schemeClr val="accent4">
                <a:lumMod val="75000"/>
              </a:schemeClr>
            </a:solidFill>
          </a:endParaRPr>
        </a:p>
      </dsp:txBody>
      <dsp:txXfrm>
        <a:off x="4367828" y="1215251"/>
        <a:ext cx="1712474" cy="691651"/>
      </dsp:txXfrm>
    </dsp:sp>
    <dsp:sp modelId="{8E2BD347-640B-4871-B0D6-8C08445BE615}">
      <dsp:nvSpPr>
        <dsp:cNvPr id="0" name=""/>
        <dsp:cNvSpPr/>
      </dsp:nvSpPr>
      <dsp:spPr>
        <a:xfrm>
          <a:off x="6230375" y="1071607"/>
          <a:ext cx="1887789" cy="73468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alpha val="70000"/>
                <a:hueOff val="0"/>
                <a:satOff val="0"/>
                <a:lumOff val="0"/>
                <a:alphaOff val="0"/>
                <a:lumMod val="95000"/>
              </a:schemeClr>
            </a:gs>
            <a:gs pos="100000">
              <a:schemeClr val="accent1">
                <a:alpha val="70000"/>
                <a:hueOff val="0"/>
                <a:satOff val="0"/>
                <a:lumOff val="0"/>
                <a:alphaOff val="0"/>
                <a:shade val="82000"/>
                <a:satMod val="125000"/>
                <a:lumMod val="74000"/>
              </a:schemeClr>
            </a:gs>
          </a:gsLst>
          <a:lin ang="5400000" scaled="0"/>
        </a:gradFill>
        <a:ln>
          <a:noFill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E212074-D0F2-4E93-B929-196528CD846A}">
      <dsp:nvSpPr>
        <dsp:cNvPr id="0" name=""/>
        <dsp:cNvSpPr/>
      </dsp:nvSpPr>
      <dsp:spPr>
        <a:xfrm>
          <a:off x="6358929" y="1193733"/>
          <a:ext cx="1887789" cy="73468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solidFill>
                <a:schemeClr val="accent4">
                  <a:lumMod val="75000"/>
                </a:schemeClr>
              </a:solidFill>
              <a:latin typeface="Times New Roman" pitchFamily="18" charset="0"/>
            </a:rPr>
            <a:t>Оценка </a:t>
          </a:r>
          <a:r>
            <a:rPr lang="ru-RU" sz="1200" b="1" kern="1200" dirty="0" err="1" smtClean="0">
              <a:solidFill>
                <a:schemeClr val="accent4">
                  <a:lumMod val="75000"/>
                </a:schemeClr>
              </a:solidFill>
              <a:latin typeface="Times New Roman" pitchFamily="18" charset="0"/>
            </a:rPr>
            <a:t>проф.подготовленности</a:t>
          </a:r>
          <a:r>
            <a:rPr lang="ru-RU" sz="1200" b="1" kern="1200" dirty="0" smtClean="0">
              <a:solidFill>
                <a:schemeClr val="accent4">
                  <a:lumMod val="75000"/>
                </a:schemeClr>
              </a:solidFill>
              <a:latin typeface="Times New Roman" pitchFamily="18" charset="0"/>
            </a:rPr>
            <a:t> (ОП)</a:t>
          </a:r>
          <a:endParaRPr lang="ru-RU" sz="1200" b="1" kern="1200" dirty="0">
            <a:solidFill>
              <a:schemeClr val="accent4">
                <a:lumMod val="75000"/>
              </a:schemeClr>
            </a:solidFill>
            <a:latin typeface="Times New Roman" pitchFamily="18" charset="0"/>
          </a:endParaRPr>
        </a:p>
      </dsp:txBody>
      <dsp:txXfrm>
        <a:off x="6380447" y="1215251"/>
        <a:ext cx="1844753" cy="69165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F33A02A-5CC7-4AEE-9C0A-BDBA1DEABCB3}">
      <dsp:nvSpPr>
        <dsp:cNvPr id="0" name=""/>
        <dsp:cNvSpPr/>
      </dsp:nvSpPr>
      <dsp:spPr>
        <a:xfrm>
          <a:off x="4061853" y="359464"/>
          <a:ext cx="2177788" cy="37332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64082"/>
              </a:lnTo>
              <a:lnTo>
                <a:pt x="2177788" y="264082"/>
              </a:lnTo>
              <a:lnTo>
                <a:pt x="2177788" y="373322"/>
              </a:lnTo>
            </a:path>
          </a:pathLst>
        </a:custGeom>
        <a:noFill/>
        <a:ln w="15875" cap="flat" cmpd="sng" algn="ctr">
          <a:solidFill>
            <a:schemeClr val="accent1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4A2D691-B17E-4FC8-968A-76688941C08E}">
      <dsp:nvSpPr>
        <dsp:cNvPr id="0" name=""/>
        <dsp:cNvSpPr/>
      </dsp:nvSpPr>
      <dsp:spPr>
        <a:xfrm>
          <a:off x="1942311" y="359464"/>
          <a:ext cx="2119542" cy="301880"/>
        </a:xfrm>
        <a:custGeom>
          <a:avLst/>
          <a:gdLst/>
          <a:ahLst/>
          <a:cxnLst/>
          <a:rect l="0" t="0" r="0" b="0"/>
          <a:pathLst>
            <a:path>
              <a:moveTo>
                <a:pt x="2119542" y="0"/>
              </a:moveTo>
              <a:lnTo>
                <a:pt x="2119542" y="192640"/>
              </a:lnTo>
              <a:lnTo>
                <a:pt x="0" y="192640"/>
              </a:lnTo>
              <a:lnTo>
                <a:pt x="0" y="301880"/>
              </a:lnTo>
            </a:path>
          </a:pathLst>
        </a:custGeom>
        <a:noFill/>
        <a:ln w="15875" cap="flat" cmpd="sng" algn="ctr">
          <a:solidFill>
            <a:schemeClr val="accent1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A9E547F-B402-4ED3-9E50-82493638A1D6}">
      <dsp:nvSpPr>
        <dsp:cNvPr id="0" name=""/>
        <dsp:cNvSpPr/>
      </dsp:nvSpPr>
      <dsp:spPr>
        <a:xfrm>
          <a:off x="1726371" y="-53030"/>
          <a:ext cx="4670964" cy="41249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alpha val="80000"/>
                <a:hueOff val="0"/>
                <a:satOff val="0"/>
                <a:lumOff val="0"/>
                <a:alphaOff val="0"/>
                <a:lumMod val="95000"/>
              </a:schemeClr>
            </a:gs>
            <a:gs pos="100000">
              <a:schemeClr val="accent1">
                <a:alpha val="80000"/>
                <a:hueOff val="0"/>
                <a:satOff val="0"/>
                <a:lumOff val="0"/>
                <a:alphaOff val="0"/>
                <a:shade val="82000"/>
                <a:satMod val="125000"/>
                <a:lumMod val="74000"/>
              </a:schemeClr>
            </a:gs>
          </a:gsLst>
          <a:lin ang="5400000" scaled="0"/>
        </a:gradFill>
        <a:ln>
          <a:noFill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2BEFA98-C543-4626-9E0E-04472FE47A91}">
      <dsp:nvSpPr>
        <dsp:cNvPr id="0" name=""/>
        <dsp:cNvSpPr/>
      </dsp:nvSpPr>
      <dsp:spPr>
        <a:xfrm>
          <a:off x="1857393" y="71440"/>
          <a:ext cx="4670964" cy="41249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solidFill>
                <a:schemeClr val="accent4">
                  <a:lumMod val="75000"/>
                </a:schemeClr>
              </a:solidFill>
            </a:rPr>
            <a:t>ОБЛАСТЬ РЕГУЛИРОВАНИЯ</a:t>
          </a:r>
          <a:endParaRPr lang="ru-RU" sz="2000" kern="1200" dirty="0">
            <a:solidFill>
              <a:schemeClr val="accent4">
                <a:lumMod val="75000"/>
              </a:schemeClr>
            </a:solidFill>
          </a:endParaRPr>
        </a:p>
      </dsp:txBody>
      <dsp:txXfrm>
        <a:off x="1869475" y="83522"/>
        <a:ext cx="4646800" cy="388331"/>
      </dsp:txXfrm>
    </dsp:sp>
    <dsp:sp modelId="{33A2DB22-1BE6-48C7-9305-3EC88A9A47F8}">
      <dsp:nvSpPr>
        <dsp:cNvPr id="0" name=""/>
        <dsp:cNvSpPr/>
      </dsp:nvSpPr>
      <dsp:spPr>
        <a:xfrm>
          <a:off x="-131022" y="661344"/>
          <a:ext cx="4146667" cy="128519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alpha val="70000"/>
                <a:hueOff val="0"/>
                <a:satOff val="0"/>
                <a:lumOff val="0"/>
                <a:alphaOff val="0"/>
                <a:lumMod val="95000"/>
              </a:schemeClr>
            </a:gs>
            <a:gs pos="100000">
              <a:schemeClr val="accent1">
                <a:alpha val="70000"/>
                <a:hueOff val="0"/>
                <a:satOff val="0"/>
                <a:lumOff val="0"/>
                <a:alphaOff val="0"/>
                <a:shade val="82000"/>
                <a:satMod val="125000"/>
                <a:lumMod val="74000"/>
              </a:schemeClr>
            </a:gs>
          </a:gsLst>
          <a:lin ang="5400000" scaled="0"/>
        </a:gradFill>
        <a:ln>
          <a:noFill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4279C10-5A24-4023-B60C-DF71023ED4B8}">
      <dsp:nvSpPr>
        <dsp:cNvPr id="0" name=""/>
        <dsp:cNvSpPr/>
      </dsp:nvSpPr>
      <dsp:spPr>
        <a:xfrm>
          <a:off x="0" y="785816"/>
          <a:ext cx="4146667" cy="128519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0" b="1" kern="1200" dirty="0" smtClean="0">
            <a:solidFill>
              <a:schemeClr val="bg2">
                <a:lumMod val="25000"/>
              </a:schemeClr>
            </a:solidFill>
            <a:latin typeface="Arial" pitchFamily="34" charset="0"/>
            <a:cs typeface="Arial" pitchFamily="34" charset="0"/>
          </a:endParaRP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solidFill>
                <a:schemeClr val="bg2">
                  <a:lumMod val="25000"/>
                </a:schemeClr>
              </a:solidFill>
              <a:latin typeface="Arial" pitchFamily="34" charset="0"/>
              <a:cs typeface="Arial" pitchFamily="34" charset="0"/>
            </a:rPr>
            <a:t>требования к квалификации, компетенциям</a:t>
          </a:r>
          <a:endParaRPr lang="ru-RU" sz="2000" b="1" kern="1200" dirty="0">
            <a:solidFill>
              <a:schemeClr val="bg2">
                <a:lumMod val="25000"/>
              </a:schemeClr>
            </a:solidFill>
            <a:latin typeface="Arial" pitchFamily="34" charset="0"/>
            <a:cs typeface="Arial" pitchFamily="34" charset="0"/>
          </a:endParaRPr>
        </a:p>
      </dsp:txBody>
      <dsp:txXfrm>
        <a:off x="37642" y="823458"/>
        <a:ext cx="4071383" cy="1209915"/>
      </dsp:txXfrm>
    </dsp:sp>
    <dsp:sp modelId="{80084752-2255-4CB0-B795-E1F013396E22}">
      <dsp:nvSpPr>
        <dsp:cNvPr id="0" name=""/>
        <dsp:cNvSpPr/>
      </dsp:nvSpPr>
      <dsp:spPr>
        <a:xfrm>
          <a:off x="4298131" y="732787"/>
          <a:ext cx="3883021" cy="132114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alpha val="70000"/>
                <a:hueOff val="0"/>
                <a:satOff val="0"/>
                <a:lumOff val="0"/>
                <a:alphaOff val="0"/>
                <a:lumMod val="95000"/>
              </a:schemeClr>
            </a:gs>
            <a:gs pos="100000">
              <a:schemeClr val="accent1">
                <a:alpha val="70000"/>
                <a:hueOff val="0"/>
                <a:satOff val="0"/>
                <a:lumOff val="0"/>
                <a:alphaOff val="0"/>
                <a:shade val="82000"/>
                <a:satMod val="125000"/>
                <a:lumMod val="74000"/>
              </a:schemeClr>
            </a:gs>
          </a:gsLst>
          <a:lin ang="5400000" scaled="0"/>
        </a:gradFill>
        <a:ln>
          <a:noFill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549947CE-92DC-46EE-89A6-BE4161DE69E7}">
      <dsp:nvSpPr>
        <dsp:cNvPr id="0" name=""/>
        <dsp:cNvSpPr/>
      </dsp:nvSpPr>
      <dsp:spPr>
        <a:xfrm>
          <a:off x="4429154" y="857258"/>
          <a:ext cx="3883021" cy="132114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0" b="1" kern="1200" dirty="0" smtClean="0">
            <a:solidFill>
              <a:schemeClr val="bg2">
                <a:lumMod val="25000"/>
              </a:schemeClr>
            </a:solidFill>
            <a:latin typeface="Arial" pitchFamily="34" charset="0"/>
            <a:cs typeface="Arial" pitchFamily="34" charset="0"/>
          </a:endParaRP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solidFill>
                <a:schemeClr val="bg2">
                  <a:lumMod val="25000"/>
                </a:schemeClr>
              </a:solidFill>
              <a:latin typeface="Arial" pitchFamily="34" charset="0"/>
              <a:cs typeface="Arial" pitchFamily="34" charset="0"/>
            </a:rPr>
            <a:t>структура и устройство образовательного процесса</a:t>
          </a:r>
          <a:endParaRPr lang="ru-RU" sz="2000" b="1" kern="1200" dirty="0">
            <a:solidFill>
              <a:schemeClr val="bg2">
                <a:lumMod val="25000"/>
              </a:schemeClr>
            </a:solidFill>
            <a:latin typeface="Arial" pitchFamily="34" charset="0"/>
            <a:cs typeface="Arial" pitchFamily="34" charset="0"/>
          </a:endParaRPr>
        </a:p>
      </dsp:txBody>
      <dsp:txXfrm>
        <a:off x="4467849" y="895953"/>
        <a:ext cx="3805631" cy="124375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F33A02A-5CC7-4AEE-9C0A-BDBA1DEABCB3}">
      <dsp:nvSpPr>
        <dsp:cNvPr id="0" name=""/>
        <dsp:cNvSpPr/>
      </dsp:nvSpPr>
      <dsp:spPr>
        <a:xfrm>
          <a:off x="4205390" y="371311"/>
          <a:ext cx="1873942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1873942" y="45720"/>
              </a:lnTo>
              <a:lnTo>
                <a:pt x="1873942" y="117047"/>
              </a:lnTo>
            </a:path>
          </a:pathLst>
        </a:custGeom>
        <a:noFill/>
        <a:ln w="15875" cap="flat" cmpd="sng" algn="ctr">
          <a:solidFill>
            <a:schemeClr val="accent1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4A2D691-B17E-4FC8-968A-76688941C08E}">
      <dsp:nvSpPr>
        <dsp:cNvPr id="0" name=""/>
        <dsp:cNvSpPr/>
      </dsp:nvSpPr>
      <dsp:spPr>
        <a:xfrm>
          <a:off x="1822457" y="371311"/>
          <a:ext cx="2382932" cy="91440"/>
        </a:xfrm>
        <a:custGeom>
          <a:avLst/>
          <a:gdLst/>
          <a:ahLst/>
          <a:cxnLst/>
          <a:rect l="0" t="0" r="0" b="0"/>
          <a:pathLst>
            <a:path>
              <a:moveTo>
                <a:pt x="2382932" y="45720"/>
              </a:moveTo>
              <a:lnTo>
                <a:pt x="2382932" y="62599"/>
              </a:lnTo>
              <a:lnTo>
                <a:pt x="0" y="62599"/>
              </a:lnTo>
              <a:lnTo>
                <a:pt x="0" y="135569"/>
              </a:lnTo>
            </a:path>
          </a:pathLst>
        </a:custGeom>
        <a:noFill/>
        <a:ln w="15875" cap="flat" cmpd="sng" algn="ctr">
          <a:solidFill>
            <a:schemeClr val="accent1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A9E547F-B402-4ED3-9E50-82493638A1D6}">
      <dsp:nvSpPr>
        <dsp:cNvPr id="0" name=""/>
        <dsp:cNvSpPr/>
      </dsp:nvSpPr>
      <dsp:spPr>
        <a:xfrm>
          <a:off x="2198492" y="-83143"/>
          <a:ext cx="4013794" cy="50017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alpha val="80000"/>
                <a:hueOff val="0"/>
                <a:satOff val="0"/>
                <a:lumOff val="0"/>
                <a:alphaOff val="0"/>
                <a:lumMod val="95000"/>
              </a:schemeClr>
            </a:gs>
            <a:gs pos="100000">
              <a:schemeClr val="accent1">
                <a:alpha val="80000"/>
                <a:hueOff val="0"/>
                <a:satOff val="0"/>
                <a:lumOff val="0"/>
                <a:alphaOff val="0"/>
                <a:shade val="82000"/>
                <a:satMod val="125000"/>
                <a:lumMod val="74000"/>
              </a:schemeClr>
            </a:gs>
          </a:gsLst>
          <a:lin ang="5400000" scaled="0"/>
        </a:gradFill>
        <a:ln>
          <a:noFill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2BEFA98-C543-4626-9E0E-04472FE47A91}">
      <dsp:nvSpPr>
        <dsp:cNvPr id="0" name=""/>
        <dsp:cNvSpPr/>
      </dsp:nvSpPr>
      <dsp:spPr>
        <a:xfrm>
          <a:off x="2286012" y="0"/>
          <a:ext cx="4013794" cy="50017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СУБЪЕКТЫ РЕГУЛИРОВАНИЯ </a:t>
          </a:r>
          <a:endParaRPr lang="ru-RU" sz="1600" kern="1200" dirty="0">
            <a:solidFill>
              <a:schemeClr val="accent4">
                <a:lumMod val="75000"/>
              </a:schemeClr>
            </a:solidFill>
          </a:endParaRPr>
        </a:p>
      </dsp:txBody>
      <dsp:txXfrm>
        <a:off x="2300662" y="14650"/>
        <a:ext cx="3984494" cy="470875"/>
      </dsp:txXfrm>
    </dsp:sp>
    <dsp:sp modelId="{33A2DB22-1BE6-48C7-9305-3EC88A9A47F8}">
      <dsp:nvSpPr>
        <dsp:cNvPr id="0" name=""/>
        <dsp:cNvSpPr/>
      </dsp:nvSpPr>
      <dsp:spPr>
        <a:xfrm>
          <a:off x="-87519" y="506881"/>
          <a:ext cx="3819954" cy="158072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alpha val="70000"/>
                <a:hueOff val="0"/>
                <a:satOff val="0"/>
                <a:lumOff val="0"/>
                <a:alphaOff val="0"/>
                <a:lumMod val="95000"/>
              </a:schemeClr>
            </a:gs>
            <a:gs pos="100000">
              <a:schemeClr val="accent1">
                <a:alpha val="70000"/>
                <a:hueOff val="0"/>
                <a:satOff val="0"/>
                <a:lumOff val="0"/>
                <a:alphaOff val="0"/>
                <a:shade val="82000"/>
                <a:satMod val="125000"/>
                <a:lumMod val="74000"/>
              </a:schemeClr>
            </a:gs>
          </a:gsLst>
          <a:lin ang="5400000" scaled="0"/>
        </a:gradFill>
        <a:ln>
          <a:noFill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4279C10-5A24-4023-B60C-DF71023ED4B8}">
      <dsp:nvSpPr>
        <dsp:cNvPr id="0" name=""/>
        <dsp:cNvSpPr/>
      </dsp:nvSpPr>
      <dsp:spPr>
        <a:xfrm>
          <a:off x="0" y="590024"/>
          <a:ext cx="3819954" cy="158072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0" b="1" kern="1200" dirty="0" smtClean="0">
            <a:solidFill>
              <a:schemeClr val="accent4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сообщество профессионалов в данном виде деятельности</a:t>
          </a:r>
          <a:endParaRPr lang="ru-RU" sz="2000" b="1" kern="12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sp:txBody>
      <dsp:txXfrm>
        <a:off x="46298" y="636322"/>
        <a:ext cx="3727358" cy="1488128"/>
      </dsp:txXfrm>
    </dsp:sp>
    <dsp:sp modelId="{80084752-2255-4CB0-B795-E1F013396E22}">
      <dsp:nvSpPr>
        <dsp:cNvPr id="0" name=""/>
        <dsp:cNvSpPr/>
      </dsp:nvSpPr>
      <dsp:spPr>
        <a:xfrm>
          <a:off x="3913009" y="488359"/>
          <a:ext cx="4332646" cy="152550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alpha val="70000"/>
                <a:hueOff val="0"/>
                <a:satOff val="0"/>
                <a:lumOff val="0"/>
                <a:alphaOff val="0"/>
                <a:lumMod val="95000"/>
              </a:schemeClr>
            </a:gs>
            <a:gs pos="100000">
              <a:schemeClr val="accent1">
                <a:alpha val="70000"/>
                <a:hueOff val="0"/>
                <a:satOff val="0"/>
                <a:lumOff val="0"/>
                <a:alphaOff val="0"/>
                <a:shade val="82000"/>
                <a:satMod val="125000"/>
                <a:lumMod val="74000"/>
              </a:schemeClr>
            </a:gs>
          </a:gsLst>
          <a:lin ang="5400000" scaled="0"/>
        </a:gradFill>
        <a:ln>
          <a:noFill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549947CE-92DC-46EE-89A6-BE4161DE69E7}">
      <dsp:nvSpPr>
        <dsp:cNvPr id="0" name=""/>
        <dsp:cNvSpPr/>
      </dsp:nvSpPr>
      <dsp:spPr>
        <a:xfrm>
          <a:off x="4000528" y="571503"/>
          <a:ext cx="4332646" cy="152550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0" b="1" kern="1200" dirty="0" smtClean="0">
            <a:solidFill>
              <a:schemeClr val="bg2">
                <a:lumMod val="25000"/>
              </a:schemeClr>
            </a:solidFill>
            <a:latin typeface="Arial" pitchFamily="34" charset="0"/>
            <a:cs typeface="Arial" pitchFamily="34" charset="0"/>
          </a:endParaRP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solidFill>
                <a:schemeClr val="bg2">
                  <a:lumMod val="25000"/>
                </a:schemeClr>
              </a:solidFill>
              <a:latin typeface="Arial" pitchFamily="34" charset="0"/>
              <a:cs typeface="Arial" pitchFamily="34" charset="0"/>
            </a:rPr>
            <a:t>УЧЕБНЫЕ ЗАВЕДЕНИЯ</a:t>
          </a:r>
          <a:endParaRPr lang="ru-RU" sz="2000" b="1" kern="1200" dirty="0">
            <a:solidFill>
              <a:schemeClr val="bg2">
                <a:lumMod val="25000"/>
              </a:schemeClr>
            </a:solidFill>
            <a:latin typeface="Arial" pitchFamily="34" charset="0"/>
            <a:cs typeface="Arial" pitchFamily="34" charset="0"/>
          </a:endParaRPr>
        </a:p>
      </dsp:txBody>
      <dsp:txXfrm>
        <a:off x="4045209" y="616184"/>
        <a:ext cx="4243284" cy="1436143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FD98B10-4523-48E0-A73D-5BE2F359DD9E}">
      <dsp:nvSpPr>
        <dsp:cNvPr id="0" name=""/>
        <dsp:cNvSpPr/>
      </dsp:nvSpPr>
      <dsp:spPr>
        <a:xfrm>
          <a:off x="-6183634" y="-946688"/>
          <a:ext cx="7365985" cy="7365985"/>
        </a:xfrm>
        <a:prstGeom prst="blockArc">
          <a:avLst>
            <a:gd name="adj1" fmla="val 18900000"/>
            <a:gd name="adj2" fmla="val 2700000"/>
            <a:gd name="adj3" fmla="val 293"/>
          </a:avLst>
        </a:pr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88FA756-5892-465A-B778-5E6B6028A2B9}">
      <dsp:nvSpPr>
        <dsp:cNvPr id="0" name=""/>
        <dsp:cNvSpPr/>
      </dsp:nvSpPr>
      <dsp:spPr>
        <a:xfrm>
          <a:off x="383903" y="248784"/>
          <a:ext cx="8566134" cy="497350"/>
        </a:xfrm>
        <a:prstGeom prst="rect">
          <a:avLst/>
        </a:prstGeom>
        <a:gradFill rotWithShape="0">
          <a:gsLst>
            <a:gs pos="25000">
              <a:srgbClr val="AC8491"/>
            </a:gs>
            <a:gs pos="0">
              <a:schemeClr val="accent2">
                <a:lumMod val="75000"/>
              </a:schemeClr>
            </a:gs>
            <a:gs pos="91650">
              <a:schemeClr val="accent4">
                <a:lumMod val="60000"/>
                <a:lumOff val="40000"/>
              </a:schemeClr>
            </a:gs>
            <a:gs pos="50000">
              <a:schemeClr val="accent2">
                <a:lumMod val="60000"/>
                <a:lumOff val="4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glow rad="228600">
            <a:schemeClr val="accent3">
              <a:satMod val="175000"/>
              <a:alpha val="40000"/>
            </a:schemeClr>
          </a:glow>
          <a:innerShdw blurRad="63500" dist="50800" dir="18900000">
            <a:schemeClr val="accent4">
              <a:lumMod val="50000"/>
              <a:alpha val="50000"/>
            </a:schemeClr>
          </a:innerShdw>
        </a:effectLst>
        <a:scene3d>
          <a:camera prst="isometricLeftDown">
            <a:rot lat="2100000" lon="0" rev="0"/>
          </a:camera>
          <a:lightRig rig="threePt" dir="t"/>
        </a:scene3d>
        <a:sp3d>
          <a:bevelT prst="relaxedInset"/>
          <a:bevelB prst="convex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94772" tIns="40640" rIns="40640" bIns="4064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chemeClr val="tx2">
                  <a:lumMod val="50000"/>
                </a:schemeClr>
              </a:solidFill>
            </a:rPr>
            <a:t>       </a:t>
          </a:r>
          <a:r>
            <a:rPr lang="ru-RU" sz="1600" b="1" kern="1200" dirty="0" smtClean="0">
              <a:solidFill>
                <a:schemeClr val="tx2">
                  <a:lumMod val="50000"/>
                </a:schemeClr>
              </a:solidFill>
            </a:rPr>
            <a:t>отражающее</a:t>
          </a:r>
          <a:r>
            <a:rPr lang="ru-RU" sz="1600" kern="1200" dirty="0" smtClean="0">
              <a:solidFill>
                <a:schemeClr val="tx2">
                  <a:lumMod val="50000"/>
                </a:schemeClr>
              </a:solidFill>
            </a:rPr>
            <a:t> концептуально-методологическую основу образования;</a:t>
          </a:r>
          <a:endParaRPr lang="ru-RU" sz="1600" kern="1200" dirty="0">
            <a:solidFill>
              <a:schemeClr val="tx2">
                <a:lumMod val="50000"/>
              </a:schemeClr>
            </a:solidFill>
          </a:endParaRPr>
        </a:p>
      </dsp:txBody>
      <dsp:txXfrm>
        <a:off x="383903" y="248784"/>
        <a:ext cx="8566134" cy="497350"/>
      </dsp:txXfrm>
    </dsp:sp>
    <dsp:sp modelId="{8066C32C-CEEF-4FE5-AD52-35E5D094A914}">
      <dsp:nvSpPr>
        <dsp:cNvPr id="0" name=""/>
        <dsp:cNvSpPr/>
      </dsp:nvSpPr>
      <dsp:spPr>
        <a:xfrm>
          <a:off x="73059" y="186615"/>
          <a:ext cx="621688" cy="62168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84DB62D-8410-4841-B96E-68B9DDBF308D}">
      <dsp:nvSpPr>
        <dsp:cNvPr id="0" name=""/>
        <dsp:cNvSpPr/>
      </dsp:nvSpPr>
      <dsp:spPr>
        <a:xfrm>
          <a:off x="834299" y="995248"/>
          <a:ext cx="8115738" cy="497350"/>
        </a:xfrm>
        <a:prstGeom prst="rect">
          <a:avLst/>
        </a:prstGeom>
        <a:gradFill rotWithShape="0">
          <a:gsLst>
            <a:gs pos="25000">
              <a:srgbClr val="AC8491"/>
            </a:gs>
            <a:gs pos="0">
              <a:schemeClr val="accent2">
                <a:lumMod val="75000"/>
              </a:schemeClr>
            </a:gs>
            <a:gs pos="91650">
              <a:schemeClr val="accent4">
                <a:lumMod val="60000"/>
                <a:lumOff val="40000"/>
              </a:schemeClr>
            </a:gs>
            <a:gs pos="50000">
              <a:schemeClr val="accent2">
                <a:lumMod val="60000"/>
                <a:lumOff val="4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glow rad="228600">
            <a:schemeClr val="accent3">
              <a:satMod val="175000"/>
              <a:alpha val="40000"/>
            </a:schemeClr>
          </a:glow>
          <a:innerShdw blurRad="63500" dist="50800" dir="18900000">
            <a:schemeClr val="accent4">
              <a:lumMod val="50000"/>
              <a:alpha val="50000"/>
            </a:schemeClr>
          </a:innerShdw>
        </a:effectLst>
        <a:scene3d>
          <a:camera prst="isometricLeftDown">
            <a:rot lat="2100000" lon="0" rev="0"/>
          </a:camera>
          <a:lightRig rig="threePt" dir="t"/>
        </a:scene3d>
        <a:sp3d>
          <a:bevelT prst="relaxedInset"/>
          <a:bevelB prst="convex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94772" tIns="40640" rIns="40640" bIns="40640" numCol="1" spcCol="1270" anchor="ctr" anchorCtr="0">
          <a:noAutofit/>
        </a:bodyPr>
        <a:lstStyle/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en-US" sz="1600" b="1" kern="1200" dirty="0" smtClean="0">
            <a:solidFill>
              <a:schemeClr val="tx2">
                <a:lumMod val="50000"/>
              </a:schemeClr>
            </a:solidFill>
          </a:endParaRPr>
        </a:p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600" b="1" kern="1200" dirty="0" smtClean="0">
              <a:solidFill>
                <a:schemeClr val="tx2">
                  <a:lumMod val="50000"/>
                </a:schemeClr>
              </a:solidFill>
            </a:rPr>
            <a:t>формирующее</a:t>
          </a:r>
          <a:r>
            <a:rPr lang="ru-RU" sz="1600" kern="1200" dirty="0" smtClean="0">
              <a:solidFill>
                <a:schemeClr val="tx2">
                  <a:lumMod val="50000"/>
                </a:schemeClr>
              </a:solidFill>
            </a:rPr>
            <a:t> теоретико-профессиональную осведомленность</a:t>
          </a:r>
        </a:p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kern="1200" dirty="0">
            <a:solidFill>
              <a:schemeClr val="tx2">
                <a:lumMod val="50000"/>
              </a:schemeClr>
            </a:solidFill>
          </a:endParaRPr>
        </a:p>
      </dsp:txBody>
      <dsp:txXfrm>
        <a:off x="834299" y="995248"/>
        <a:ext cx="8115738" cy="497350"/>
      </dsp:txXfrm>
    </dsp:sp>
    <dsp:sp modelId="{3BD00E57-FDFC-4618-85A3-F08C054F148C}">
      <dsp:nvSpPr>
        <dsp:cNvPr id="0" name=""/>
        <dsp:cNvSpPr/>
      </dsp:nvSpPr>
      <dsp:spPr>
        <a:xfrm>
          <a:off x="523454" y="933079"/>
          <a:ext cx="621688" cy="62168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E1BF6C6-412F-4FBD-9DF4-39AB8A336FF5}">
      <dsp:nvSpPr>
        <dsp:cNvPr id="0" name=""/>
        <dsp:cNvSpPr/>
      </dsp:nvSpPr>
      <dsp:spPr>
        <a:xfrm>
          <a:off x="1081113" y="1656185"/>
          <a:ext cx="7868923" cy="667310"/>
        </a:xfrm>
        <a:prstGeom prst="rect">
          <a:avLst/>
        </a:prstGeom>
        <a:gradFill rotWithShape="0">
          <a:gsLst>
            <a:gs pos="25000">
              <a:srgbClr val="AC8491"/>
            </a:gs>
            <a:gs pos="0">
              <a:schemeClr val="accent2">
                <a:lumMod val="75000"/>
              </a:schemeClr>
            </a:gs>
            <a:gs pos="91650">
              <a:schemeClr val="accent4">
                <a:lumMod val="60000"/>
                <a:lumOff val="40000"/>
              </a:schemeClr>
            </a:gs>
            <a:gs pos="50000">
              <a:schemeClr val="accent2">
                <a:lumMod val="60000"/>
                <a:lumOff val="4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glow rad="228600">
            <a:schemeClr val="accent3">
              <a:satMod val="175000"/>
              <a:alpha val="40000"/>
            </a:schemeClr>
          </a:glow>
          <a:innerShdw blurRad="63500" dist="50800" dir="18900000">
            <a:schemeClr val="accent4">
              <a:lumMod val="50000"/>
              <a:alpha val="50000"/>
            </a:schemeClr>
          </a:innerShdw>
        </a:effectLst>
        <a:scene3d>
          <a:camera prst="isometricLeftDown">
            <a:rot lat="2100000" lon="0" rev="0"/>
          </a:camera>
          <a:lightRig rig="threePt" dir="t"/>
        </a:scene3d>
        <a:sp3d>
          <a:bevelT prst="relaxedInset"/>
          <a:bevelB prst="convex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94772" tIns="40640" rIns="40640" bIns="40640" numCol="1" spcCol="1270" anchor="ctr" anchorCtr="0">
          <a:noAutofit/>
        </a:bodyPr>
        <a:lstStyle/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en-US" sz="1600" b="1" kern="1200" dirty="0" smtClean="0">
            <a:solidFill>
              <a:schemeClr val="tx2">
                <a:lumMod val="50000"/>
              </a:schemeClr>
            </a:solidFill>
          </a:endParaRPr>
        </a:p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600" b="1" kern="1200" dirty="0" smtClean="0">
              <a:solidFill>
                <a:schemeClr val="tx2">
                  <a:lumMod val="50000"/>
                </a:schemeClr>
              </a:solidFill>
            </a:rPr>
            <a:t>стимулирующее с</a:t>
          </a:r>
          <a:r>
            <a:rPr lang="ru-RU" sz="1600" kern="1200" dirty="0" smtClean="0">
              <a:solidFill>
                <a:schemeClr val="tx2">
                  <a:lumMod val="50000"/>
                </a:schemeClr>
              </a:solidFill>
            </a:rPr>
            <a:t>аморазвитие, самосовершенствование, креативно-творческое деятельностное развитие обучаемых</a:t>
          </a:r>
        </a:p>
        <a:p>
          <a:pPr lvl="0" algn="l">
            <a:spcBef>
              <a:spcPct val="0"/>
            </a:spcBef>
          </a:pPr>
          <a:endParaRPr lang="ru-RU" sz="1600" kern="1200" dirty="0">
            <a:solidFill>
              <a:schemeClr val="tx2">
                <a:lumMod val="50000"/>
              </a:schemeClr>
            </a:solidFill>
          </a:endParaRPr>
        </a:p>
      </dsp:txBody>
      <dsp:txXfrm>
        <a:off x="1081113" y="1656185"/>
        <a:ext cx="7868923" cy="667310"/>
      </dsp:txXfrm>
    </dsp:sp>
    <dsp:sp modelId="{C8D2828E-41D3-44F0-AE50-C1E726240F56}">
      <dsp:nvSpPr>
        <dsp:cNvPr id="0" name=""/>
        <dsp:cNvSpPr/>
      </dsp:nvSpPr>
      <dsp:spPr>
        <a:xfrm>
          <a:off x="770269" y="1678996"/>
          <a:ext cx="621688" cy="62168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F72DA8B-4C3A-462F-BEA9-09E235299F18}">
      <dsp:nvSpPr>
        <dsp:cNvPr id="0" name=""/>
        <dsp:cNvSpPr/>
      </dsp:nvSpPr>
      <dsp:spPr>
        <a:xfrm>
          <a:off x="1159919" y="2487628"/>
          <a:ext cx="7790118" cy="497350"/>
        </a:xfrm>
        <a:prstGeom prst="rect">
          <a:avLst/>
        </a:prstGeom>
        <a:gradFill rotWithShape="0">
          <a:gsLst>
            <a:gs pos="25000">
              <a:srgbClr val="AC8491"/>
            </a:gs>
            <a:gs pos="0">
              <a:schemeClr val="accent2">
                <a:lumMod val="75000"/>
              </a:schemeClr>
            </a:gs>
            <a:gs pos="91650">
              <a:schemeClr val="accent4">
                <a:lumMod val="60000"/>
                <a:lumOff val="40000"/>
              </a:schemeClr>
            </a:gs>
            <a:gs pos="50000">
              <a:schemeClr val="accent2">
                <a:lumMod val="60000"/>
                <a:lumOff val="4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glow rad="228600">
            <a:schemeClr val="accent3">
              <a:satMod val="175000"/>
              <a:alpha val="40000"/>
            </a:schemeClr>
          </a:glow>
          <a:innerShdw blurRad="63500" dist="50800" dir="18900000">
            <a:schemeClr val="accent4">
              <a:lumMod val="50000"/>
              <a:alpha val="50000"/>
            </a:schemeClr>
          </a:innerShdw>
        </a:effectLst>
        <a:scene3d>
          <a:camera prst="isometricLeftDown">
            <a:rot lat="2100000" lon="0" rev="0"/>
          </a:camera>
          <a:lightRig rig="threePt" dir="t"/>
        </a:scene3d>
        <a:sp3d>
          <a:bevelT prst="relaxedInset"/>
          <a:bevelB prst="convex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94772" tIns="40640" rIns="40640" bIns="4064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chemeClr val="tx2">
                  <a:lumMod val="50000"/>
                </a:schemeClr>
              </a:solidFill>
            </a:rPr>
            <a:t>развивающее</a:t>
          </a:r>
          <a:r>
            <a:rPr lang="ru-RU" sz="1600" kern="1200" dirty="0" smtClean="0">
              <a:solidFill>
                <a:schemeClr val="tx2">
                  <a:lumMod val="50000"/>
                </a:schemeClr>
              </a:solidFill>
            </a:rPr>
            <a:t> личностно-компетентностный потенциал обучаемых</a:t>
          </a:r>
          <a:endParaRPr lang="ru-RU" sz="1600" kern="1200" dirty="0">
            <a:solidFill>
              <a:schemeClr val="tx2">
                <a:lumMod val="50000"/>
              </a:schemeClr>
            </a:solidFill>
          </a:endParaRPr>
        </a:p>
      </dsp:txBody>
      <dsp:txXfrm>
        <a:off x="1159919" y="2487628"/>
        <a:ext cx="7790118" cy="497350"/>
      </dsp:txXfrm>
    </dsp:sp>
    <dsp:sp modelId="{D9F7B607-F8C8-4775-BD18-8DAC8D796BF3}">
      <dsp:nvSpPr>
        <dsp:cNvPr id="0" name=""/>
        <dsp:cNvSpPr/>
      </dsp:nvSpPr>
      <dsp:spPr>
        <a:xfrm>
          <a:off x="849075" y="2425459"/>
          <a:ext cx="621688" cy="62168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32941E1-6F1B-4EF0-ACAF-555DBB01E5BB}">
      <dsp:nvSpPr>
        <dsp:cNvPr id="0" name=""/>
        <dsp:cNvSpPr/>
      </dsp:nvSpPr>
      <dsp:spPr>
        <a:xfrm>
          <a:off x="1081113" y="3234092"/>
          <a:ext cx="7868923" cy="497350"/>
        </a:xfrm>
        <a:prstGeom prst="rect">
          <a:avLst/>
        </a:prstGeom>
        <a:gradFill rotWithShape="0">
          <a:gsLst>
            <a:gs pos="25000">
              <a:srgbClr val="AC8491"/>
            </a:gs>
            <a:gs pos="0">
              <a:schemeClr val="accent2">
                <a:lumMod val="75000"/>
              </a:schemeClr>
            </a:gs>
            <a:gs pos="91650">
              <a:schemeClr val="accent4">
                <a:lumMod val="60000"/>
                <a:lumOff val="40000"/>
              </a:schemeClr>
            </a:gs>
            <a:gs pos="50000">
              <a:schemeClr val="accent2">
                <a:lumMod val="60000"/>
                <a:lumOff val="4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glow rad="228600">
            <a:schemeClr val="accent3">
              <a:satMod val="175000"/>
              <a:alpha val="40000"/>
            </a:schemeClr>
          </a:glow>
          <a:innerShdw blurRad="63500" dist="50800" dir="18900000">
            <a:schemeClr val="accent4">
              <a:lumMod val="50000"/>
              <a:alpha val="50000"/>
            </a:schemeClr>
          </a:innerShdw>
        </a:effectLst>
        <a:scene3d>
          <a:camera prst="isometricLeftDown">
            <a:rot lat="2100000" lon="0" rev="0"/>
          </a:camera>
          <a:lightRig rig="threePt" dir="t"/>
        </a:scene3d>
        <a:sp3d>
          <a:bevelT prst="relaxedInset"/>
          <a:bevelB prst="convex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94772" tIns="40640" rIns="40640" bIns="4064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chemeClr val="tx2">
                  <a:lumMod val="50000"/>
                </a:schemeClr>
              </a:solidFill>
            </a:rPr>
            <a:t>организующее </a:t>
          </a:r>
          <a:r>
            <a:rPr lang="ru-RU" sz="1600" kern="1200" dirty="0" smtClean="0">
              <a:solidFill>
                <a:schemeClr val="tx2">
                  <a:lumMod val="50000"/>
                </a:schemeClr>
              </a:solidFill>
            </a:rPr>
            <a:t>учебный процесс </a:t>
          </a:r>
          <a:r>
            <a:rPr lang="en-US" sz="1600" kern="1200" dirty="0" smtClean="0">
              <a:solidFill>
                <a:schemeClr val="tx2">
                  <a:lumMod val="50000"/>
                </a:schemeClr>
              </a:solidFill>
            </a:rPr>
            <a:t> </a:t>
          </a:r>
          <a:r>
            <a:rPr lang="ru-RU" sz="1600" kern="1200" dirty="0" smtClean="0">
              <a:solidFill>
                <a:schemeClr val="tx2">
                  <a:lumMod val="50000"/>
                </a:schemeClr>
              </a:solidFill>
            </a:rPr>
            <a:t>как модель профессионально-конструктивной деятельности</a:t>
          </a:r>
          <a:endParaRPr lang="ru-RU" sz="1600" kern="1200" dirty="0">
            <a:solidFill>
              <a:schemeClr val="tx2">
                <a:lumMod val="50000"/>
              </a:schemeClr>
            </a:solidFill>
          </a:endParaRPr>
        </a:p>
      </dsp:txBody>
      <dsp:txXfrm>
        <a:off x="1081113" y="3234092"/>
        <a:ext cx="7868923" cy="497350"/>
      </dsp:txXfrm>
    </dsp:sp>
    <dsp:sp modelId="{31AD5D32-5995-40DC-8766-546A4BC5D1D9}">
      <dsp:nvSpPr>
        <dsp:cNvPr id="0" name=""/>
        <dsp:cNvSpPr/>
      </dsp:nvSpPr>
      <dsp:spPr>
        <a:xfrm>
          <a:off x="770269" y="3171923"/>
          <a:ext cx="621688" cy="62168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664F17B-1E7E-4E15-A13B-C4974A05034F}">
      <dsp:nvSpPr>
        <dsp:cNvPr id="0" name=""/>
        <dsp:cNvSpPr/>
      </dsp:nvSpPr>
      <dsp:spPr>
        <a:xfrm>
          <a:off x="834299" y="3980008"/>
          <a:ext cx="8115738" cy="497350"/>
        </a:xfrm>
        <a:prstGeom prst="rect">
          <a:avLst/>
        </a:prstGeom>
        <a:gradFill rotWithShape="0">
          <a:gsLst>
            <a:gs pos="25000">
              <a:srgbClr val="AC8491"/>
            </a:gs>
            <a:gs pos="0">
              <a:schemeClr val="accent2">
                <a:lumMod val="75000"/>
              </a:schemeClr>
            </a:gs>
            <a:gs pos="91650">
              <a:schemeClr val="accent4">
                <a:lumMod val="60000"/>
                <a:lumOff val="40000"/>
              </a:schemeClr>
            </a:gs>
            <a:gs pos="50000">
              <a:schemeClr val="accent2">
                <a:lumMod val="60000"/>
                <a:lumOff val="4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glow rad="228600">
            <a:schemeClr val="accent3">
              <a:satMod val="175000"/>
              <a:alpha val="40000"/>
            </a:schemeClr>
          </a:glow>
          <a:innerShdw blurRad="63500" dist="50800" dir="18900000">
            <a:schemeClr val="accent4">
              <a:lumMod val="50000"/>
              <a:alpha val="50000"/>
            </a:schemeClr>
          </a:innerShdw>
        </a:effectLst>
        <a:scene3d>
          <a:camera prst="isometricLeftDown">
            <a:rot lat="2100000" lon="0" rev="0"/>
          </a:camera>
          <a:lightRig rig="threePt" dir="t"/>
        </a:scene3d>
        <a:sp3d>
          <a:bevelT prst="relaxedInset"/>
          <a:bevelB prst="convex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94772" tIns="40640" rIns="40640" bIns="4064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chemeClr val="tx2">
                  <a:lumMod val="50000"/>
                </a:schemeClr>
              </a:solidFill>
            </a:rPr>
            <a:t>    модульно-организующее</a:t>
          </a:r>
          <a:r>
            <a:rPr lang="ru-RU" sz="1600" kern="1200" dirty="0" smtClean="0">
              <a:solidFill>
                <a:schemeClr val="tx2">
                  <a:lumMod val="50000"/>
                </a:schemeClr>
              </a:solidFill>
            </a:rPr>
            <a:t> профессионально-компетентностную подготовку обучаемых;</a:t>
          </a:r>
          <a:endParaRPr lang="ru-RU" sz="1600" kern="1200" dirty="0">
            <a:solidFill>
              <a:schemeClr val="tx2">
                <a:lumMod val="50000"/>
              </a:schemeClr>
            </a:solidFill>
          </a:endParaRPr>
        </a:p>
      </dsp:txBody>
      <dsp:txXfrm>
        <a:off x="834299" y="3980008"/>
        <a:ext cx="8115738" cy="497350"/>
      </dsp:txXfrm>
    </dsp:sp>
    <dsp:sp modelId="{651F4045-2AA7-4167-925F-709B8081DD83}">
      <dsp:nvSpPr>
        <dsp:cNvPr id="0" name=""/>
        <dsp:cNvSpPr/>
      </dsp:nvSpPr>
      <dsp:spPr>
        <a:xfrm>
          <a:off x="523454" y="3917840"/>
          <a:ext cx="621688" cy="62168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5920D8A-FE93-4158-8000-48D67391A9DA}">
      <dsp:nvSpPr>
        <dsp:cNvPr id="0" name=""/>
        <dsp:cNvSpPr/>
      </dsp:nvSpPr>
      <dsp:spPr>
        <a:xfrm>
          <a:off x="383903" y="4604497"/>
          <a:ext cx="8566134" cy="741301"/>
        </a:xfrm>
        <a:prstGeom prst="rect">
          <a:avLst/>
        </a:prstGeom>
        <a:gradFill rotWithShape="0">
          <a:gsLst>
            <a:gs pos="25000">
              <a:srgbClr val="AC8491"/>
            </a:gs>
            <a:gs pos="0">
              <a:schemeClr val="accent2">
                <a:lumMod val="75000"/>
              </a:schemeClr>
            </a:gs>
            <a:gs pos="91650">
              <a:schemeClr val="accent4">
                <a:lumMod val="60000"/>
                <a:lumOff val="40000"/>
              </a:schemeClr>
            </a:gs>
            <a:gs pos="50000">
              <a:schemeClr val="accent2">
                <a:lumMod val="60000"/>
                <a:lumOff val="4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glow rad="228600">
            <a:schemeClr val="accent3">
              <a:satMod val="175000"/>
              <a:alpha val="40000"/>
            </a:schemeClr>
          </a:glow>
          <a:innerShdw blurRad="63500" dist="50800" dir="18900000">
            <a:schemeClr val="accent4">
              <a:lumMod val="50000"/>
              <a:alpha val="50000"/>
            </a:schemeClr>
          </a:innerShdw>
        </a:effectLst>
        <a:scene3d>
          <a:camera prst="isometricLeftDown">
            <a:rot lat="2100000" lon="0" rev="0"/>
          </a:camera>
          <a:lightRig rig="threePt" dir="t"/>
        </a:scene3d>
        <a:sp3d>
          <a:bevelT prst="relaxedInset"/>
          <a:bevelB prst="convex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94772" tIns="40640" rIns="40640" bIns="4064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chemeClr val="tx2">
                  <a:lumMod val="50000"/>
                </a:schemeClr>
              </a:solidFill>
            </a:rPr>
            <a:t>           формирующее</a:t>
          </a:r>
          <a:r>
            <a:rPr lang="ru-RU" sz="1600" kern="1200" dirty="0" smtClean="0">
              <a:solidFill>
                <a:schemeClr val="tx2">
                  <a:lumMod val="50000"/>
                </a:schemeClr>
              </a:solidFill>
            </a:rPr>
            <a:t> оценочно-рефлексивные компетенции обучаемых как основу </a:t>
          </a: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chemeClr val="tx2">
                  <a:lumMod val="50000"/>
                </a:schemeClr>
              </a:solidFill>
            </a:rPr>
            <a:t>                       их самоорганизации и  перспективного саморазвития</a:t>
          </a:r>
          <a:endParaRPr lang="ru-RU" sz="1600" kern="1200" dirty="0">
            <a:solidFill>
              <a:schemeClr val="tx2">
                <a:lumMod val="50000"/>
              </a:schemeClr>
            </a:solidFill>
          </a:endParaRPr>
        </a:p>
      </dsp:txBody>
      <dsp:txXfrm>
        <a:off x="383903" y="4604497"/>
        <a:ext cx="8566134" cy="741301"/>
      </dsp:txXfrm>
    </dsp:sp>
    <dsp:sp modelId="{90E40840-C41C-47CC-982F-34C5CD2D612E}">
      <dsp:nvSpPr>
        <dsp:cNvPr id="0" name=""/>
        <dsp:cNvSpPr/>
      </dsp:nvSpPr>
      <dsp:spPr>
        <a:xfrm>
          <a:off x="73059" y="4664303"/>
          <a:ext cx="621688" cy="62168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EC73E9-0452-4C27-B993-DDAB8672832C}" type="datetimeFigureOut">
              <a:rPr lang="ru-RU" smtClean="0"/>
              <a:t>28.03.2017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46F650-6EA8-4BAA-B4B9-C87CB8C07A4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219776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12409C-ACE6-4B69-859A-54FB667BC68A}" type="datetimeFigureOut">
              <a:rPr lang="ru-RU" smtClean="0"/>
              <a:t>28.03.2017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F39842-9F4B-46B3-B6B6-C98DA3BE75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793743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5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44036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6F859C26-445C-4D52-9F8C-E181412E07D1}" type="slidenum">
              <a:rPr lang="ru-RU" smtClean="0"/>
              <a:pPr/>
              <a:t>8</a:t>
            </a:fld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28.03.2017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28.03.2017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28.03.2017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28.03.2017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28.03.2017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28.03.2017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28.03.2017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28.03.2017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28.03.2017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28.03.2017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28.03.2017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t>28.03.2017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13" Type="http://schemas.openxmlformats.org/officeDocument/2006/relationships/diagramLayout" Target="../diagrams/layout3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12" Type="http://schemas.openxmlformats.org/officeDocument/2006/relationships/diagramData" Target="../diagrams/data3.xml"/><Relationship Id="rId2" Type="http://schemas.openxmlformats.org/officeDocument/2006/relationships/diagramData" Target="../diagrams/data1.xml"/><Relationship Id="rId16" Type="http://schemas.microsoft.com/office/2007/relationships/diagramDrawing" Target="../diagrams/drawing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5" Type="http://schemas.openxmlformats.org/officeDocument/2006/relationships/diagramColors" Target="../diagrams/colors3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Relationship Id="rId1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1628800"/>
            <a:ext cx="856895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Концептуально-методологические основы модернизации иноязычного профессионального образования</a:t>
            </a:r>
            <a:endParaRPr lang="ru-RU" sz="3200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7105659" y="6093296"/>
            <a:ext cx="1909258" cy="63271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Тема №1 А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311352" y="5085184"/>
            <a:ext cx="5832648" cy="108012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СОВРЕМЕННАЯ МЕТОДОЛОГИЯ ИНОЯЗЫЧНОГО ОБРАЗОВАНИЯ В ВЫСШЕЙ ШКОЛЕ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329382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8501090" y="6429396"/>
            <a:ext cx="642910" cy="428604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chemeClr val="tx1"/>
                </a:solidFill>
              </a:rPr>
              <a:t>  №3</a:t>
            </a:r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5000628" y="6143644"/>
            <a:ext cx="3714776" cy="500066"/>
          </a:xfrm>
          <a:prstGeom prst="rect">
            <a:avLst/>
          </a:prstGeom>
          <a:solidFill>
            <a:schemeClr val="accent4">
              <a:lumMod val="75000"/>
              <a:alpha val="85000"/>
            </a:schemeClr>
          </a:solidFill>
          <a:ln>
            <a:solidFill>
              <a:schemeClr val="accent4">
                <a:lumMod val="50000"/>
                <a:alpha val="90000"/>
              </a:schemeClr>
            </a:solidFill>
          </a:ln>
          <a:scene3d>
            <a:camera prst="orthographicFront"/>
            <a:lightRig rig="threePt" dir="t"/>
          </a:scene3d>
          <a:sp3d contourW="12700">
            <a:bevelT/>
            <a:bevelB/>
            <a:contourClr>
              <a:schemeClr val="tx1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/>
              <a:t>ГОСУДАРСТВЕННО-ЧАСТНОЕ ПАРТНЕРСТВО В ОБРАЗОВАНИИ</a:t>
            </a:r>
            <a:endParaRPr lang="ru-RU" sz="1200" dirty="0"/>
          </a:p>
        </p:txBody>
      </p:sp>
      <p:sp>
        <p:nvSpPr>
          <p:cNvPr id="23" name="Овал 22"/>
          <p:cNvSpPr/>
          <p:nvPr/>
        </p:nvSpPr>
        <p:spPr>
          <a:xfrm>
            <a:off x="0" y="3286124"/>
            <a:ext cx="4143372" cy="1000132"/>
          </a:xfrm>
          <a:prstGeom prst="ellipse">
            <a:avLst/>
          </a:prstGeom>
          <a:gradFill>
            <a:gsLst>
              <a:gs pos="0">
                <a:srgbClr val="FFC000"/>
              </a:gs>
              <a:gs pos="50000">
                <a:srgbClr val="FFFF00"/>
              </a:gs>
              <a:gs pos="100000">
                <a:srgbClr val="FFC000">
                  <a:alpha val="54000"/>
                </a:srgbClr>
              </a:gs>
            </a:gsLst>
            <a:lin ang="16200000" scaled="1"/>
          </a:gradFill>
          <a:ln>
            <a:solidFill>
              <a:schemeClr val="accent6">
                <a:lumMod val="50000"/>
                <a:alpha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rmAutofit fontScale="90000"/>
          </a:bodyPr>
          <a:lstStyle/>
          <a:p>
            <a:r>
              <a:rPr lang="kk-KZ" sz="2400" dirty="0" smtClean="0">
                <a:solidFill>
                  <a:srgbClr val="002060"/>
                </a:solidFill>
                <a:cs typeface="Aharoni" pitchFamily="2" charset="-79"/>
              </a:rPr>
              <a:t>Прогнознозная сетевая система управления внедрением национальной системы квалификации</a:t>
            </a:r>
            <a:endParaRPr lang="ru-RU" sz="2400" dirty="0">
              <a:solidFill>
                <a:srgbClr val="002060"/>
              </a:solidFill>
              <a:cs typeface="Aharoni" pitchFamily="2" charset="-79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785786" y="1071546"/>
            <a:ext cx="7786742" cy="714380"/>
          </a:xfrm>
          <a:prstGeom prst="rect">
            <a:avLst/>
          </a:prstGeom>
          <a:solidFill>
            <a:schemeClr val="accent4">
              <a:lumMod val="75000"/>
              <a:alpha val="84000"/>
            </a:schemeClr>
          </a:solidFill>
          <a:scene3d>
            <a:camera prst="orthographicFront"/>
            <a:lightRig rig="threePt" dir="t"/>
          </a:scene3d>
          <a:sp3d>
            <a:bevelT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1600" b="1" dirty="0" smtClean="0"/>
              <a:t>КОНКУРЕНТОСПОСОБНОЕ ПРОФЕССИОНАЛЬНОЕ ОБРАЗОВАНИЕ ТРОЙНАЯ ГЕНЕТИЧЕСКАЯ  СПИРАЛЬ </a:t>
            </a:r>
            <a:r>
              <a:rPr lang="ru-RU" sz="1600" b="1" dirty="0" smtClean="0"/>
              <a:t>«БИЗНЕС-НАУКА-ГОСУДАРСТВО»</a:t>
            </a:r>
            <a:endParaRPr lang="ru-RU" sz="1600" b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071670" y="1857364"/>
            <a:ext cx="5143536" cy="42862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scene3d>
            <a:camera prst="orthographicFront"/>
            <a:lightRig rig="threePt" dir="t"/>
          </a:scene3d>
          <a:sp3d>
            <a:bevelT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СЕТЕВЫЕ ТРЕНДЫ ВЗАИМОДЕЙСТВИЯ</a:t>
            </a:r>
            <a:endParaRPr lang="ru-RU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42844" y="2428868"/>
            <a:ext cx="3643338" cy="642942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75000"/>
                </a:schemeClr>
              </a:gs>
              <a:gs pos="50000">
                <a:srgbClr val="FFFF00"/>
              </a:gs>
              <a:gs pos="100000">
                <a:srgbClr val="FFC000">
                  <a:alpha val="54000"/>
                </a:srgbClr>
              </a:gs>
            </a:gsLst>
            <a:lin ang="16200000" scaled="1"/>
            <a:tileRect/>
          </a:gradFill>
          <a:scene3d>
            <a:camera prst="orthographicFront"/>
            <a:lightRig rig="threePt" dir="t"/>
          </a:scene3d>
          <a:sp3d contourW="12700">
            <a:bevelT/>
            <a:bevelB/>
            <a:contourClr>
              <a:schemeClr val="tx1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tx2">
                    <a:lumMod val="75000"/>
                  </a:schemeClr>
                </a:solidFill>
              </a:rPr>
              <a:t>Предполагаемая модель управления профессионально-отраслевым образованием</a:t>
            </a:r>
            <a:endParaRPr lang="ru-RU" sz="14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000628" y="2428868"/>
            <a:ext cx="3643338" cy="571504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75000"/>
                </a:schemeClr>
              </a:gs>
              <a:gs pos="50000">
                <a:srgbClr val="FFFF00"/>
              </a:gs>
              <a:gs pos="100000">
                <a:srgbClr val="FFC000">
                  <a:alpha val="54000"/>
                </a:srgbClr>
              </a:gs>
            </a:gsLst>
            <a:lin ang="16200000" scaled="1"/>
            <a:tileRect/>
          </a:gradFill>
          <a:scene3d>
            <a:camera prst="orthographicFront"/>
            <a:lightRig rig="threePt" dir="t"/>
          </a:scene3d>
          <a:sp3d contourW="12700">
            <a:bevelT/>
            <a:bevelB/>
            <a:contourClr>
              <a:schemeClr val="tx1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tx2">
                    <a:lumMod val="75000"/>
                  </a:schemeClr>
                </a:solidFill>
              </a:rPr>
              <a:t>ОБРАЗОВАТЕЛЬНЫЕ МОДЕЛИ ПО РЕАЛИЗАЦИИ СЕТЕВЫХ ТРЕНДОВ</a:t>
            </a:r>
            <a:endParaRPr lang="ru-RU" sz="14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4929190" y="3214686"/>
            <a:ext cx="3643338" cy="1000132"/>
          </a:xfrm>
          <a:prstGeom prst="ellipse">
            <a:avLst/>
          </a:prstGeom>
          <a:gradFill flip="none" rotWithShape="1">
            <a:gsLst>
              <a:gs pos="0">
                <a:srgbClr val="FFC000"/>
              </a:gs>
              <a:gs pos="50000">
                <a:srgbClr val="FFFF00"/>
              </a:gs>
              <a:gs pos="100000">
                <a:srgbClr val="FFC000">
                  <a:alpha val="54000"/>
                </a:srgbClr>
              </a:gs>
            </a:gsLst>
            <a:lin ang="16200000" scaled="1"/>
            <a:tileRect/>
          </a:gradFill>
          <a:ln>
            <a:solidFill>
              <a:schemeClr val="accent6">
                <a:lumMod val="50000"/>
              </a:schemeClr>
            </a:solidFill>
          </a:ln>
          <a:scene3d>
            <a:camera prst="orthographicFront"/>
            <a:lightRig rig="threePt" dir="t"/>
          </a:scene3d>
          <a:sp3d contourW="12700">
            <a:bevelT/>
            <a:bevelB/>
            <a:contourClr>
              <a:schemeClr val="tx1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C00000"/>
                </a:solidFill>
              </a:rPr>
              <a:t>Профессионально-образовательные компоненты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14282" y="4572008"/>
            <a:ext cx="3786214" cy="357190"/>
          </a:xfrm>
          <a:prstGeom prst="rect">
            <a:avLst/>
          </a:prstGeom>
          <a:solidFill>
            <a:schemeClr val="accent4">
              <a:lumMod val="75000"/>
              <a:alpha val="85000"/>
            </a:schemeClr>
          </a:solidFill>
          <a:ln>
            <a:solidFill>
              <a:schemeClr val="accent4">
                <a:lumMod val="50000"/>
                <a:alpha val="90000"/>
              </a:schemeClr>
            </a:solidFill>
          </a:ln>
          <a:scene3d>
            <a:camera prst="orthographicFront"/>
            <a:lightRig rig="threePt" dir="t"/>
          </a:scene3d>
          <a:sp3d contourW="12700">
            <a:bevelT/>
            <a:bevelB/>
            <a:contourClr>
              <a:schemeClr val="tx1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/>
              <a:t>НАЦИОНАЛЬНАЯ СИСТЕМА КВАЛИФИКАЦИИ</a:t>
            </a:r>
            <a:endParaRPr lang="ru-RU" sz="1200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214282" y="5000636"/>
            <a:ext cx="3786214" cy="285752"/>
          </a:xfrm>
          <a:prstGeom prst="rect">
            <a:avLst/>
          </a:prstGeom>
          <a:solidFill>
            <a:schemeClr val="accent4">
              <a:lumMod val="75000"/>
              <a:alpha val="85000"/>
            </a:schemeClr>
          </a:solidFill>
          <a:ln>
            <a:solidFill>
              <a:schemeClr val="accent4">
                <a:lumMod val="50000"/>
                <a:alpha val="90000"/>
              </a:schemeClr>
            </a:solidFill>
          </a:ln>
          <a:scene3d>
            <a:camera prst="orthographicFront"/>
            <a:lightRig rig="threePt" dir="t"/>
          </a:scene3d>
          <a:sp3d contourW="12700">
            <a:bevelT/>
            <a:bevelB/>
            <a:contourClr>
              <a:schemeClr val="tx1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/>
              <a:t>НАЦИОНАЛЬНАЯ РАМКА КВАЛИФИКАЦИЙ</a:t>
            </a:r>
            <a:endParaRPr lang="ru-RU" sz="1200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214282" y="5357826"/>
            <a:ext cx="3786214" cy="357190"/>
          </a:xfrm>
          <a:prstGeom prst="rect">
            <a:avLst/>
          </a:prstGeom>
          <a:solidFill>
            <a:schemeClr val="accent4">
              <a:lumMod val="75000"/>
              <a:alpha val="85000"/>
            </a:schemeClr>
          </a:solidFill>
          <a:ln>
            <a:solidFill>
              <a:schemeClr val="accent4">
                <a:lumMod val="50000"/>
                <a:alpha val="90000"/>
              </a:schemeClr>
            </a:solidFill>
          </a:ln>
          <a:scene3d>
            <a:camera prst="orthographicFront"/>
            <a:lightRig rig="threePt" dir="t"/>
          </a:scene3d>
          <a:sp3d contourW="12700">
            <a:bevelT/>
            <a:bevelB/>
            <a:contourClr>
              <a:schemeClr val="tx1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/>
              <a:t>ПРОФЕССИОНАЛЬНЫЕ СТАНДАРТЫ</a:t>
            </a:r>
            <a:endParaRPr lang="ru-RU" sz="1200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214282" y="6072206"/>
            <a:ext cx="3786214" cy="714356"/>
          </a:xfrm>
          <a:prstGeom prst="rect">
            <a:avLst/>
          </a:prstGeom>
          <a:solidFill>
            <a:schemeClr val="accent4">
              <a:lumMod val="75000"/>
              <a:alpha val="85000"/>
            </a:schemeClr>
          </a:solidFill>
          <a:ln>
            <a:solidFill>
              <a:schemeClr val="accent4">
                <a:lumMod val="50000"/>
                <a:alpha val="90000"/>
              </a:schemeClr>
            </a:solidFill>
          </a:ln>
          <a:scene3d>
            <a:camera prst="orthographicFront"/>
            <a:lightRig rig="threePt" dir="t"/>
          </a:scene3d>
          <a:sp3d contourW="12700">
            <a:bevelT/>
            <a:bevelB/>
            <a:contourClr>
              <a:schemeClr val="tx1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/>
              <a:t>ИНСТИТУЦИОНАЛЬНАЯ МОДЕЛЬ НЕЗАВИСИМОГО ПОДТВЕРЖДЕНИЯ КВАЛИФИКАЦИИ</a:t>
            </a:r>
            <a:endParaRPr lang="ru-RU" sz="1200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5000628" y="4500570"/>
            <a:ext cx="3714776" cy="357190"/>
          </a:xfrm>
          <a:prstGeom prst="rect">
            <a:avLst/>
          </a:prstGeom>
          <a:solidFill>
            <a:schemeClr val="accent4">
              <a:lumMod val="75000"/>
              <a:alpha val="85000"/>
            </a:schemeClr>
          </a:solidFill>
          <a:ln>
            <a:solidFill>
              <a:schemeClr val="accent4">
                <a:lumMod val="50000"/>
                <a:alpha val="90000"/>
              </a:schemeClr>
            </a:solidFill>
          </a:ln>
          <a:scene3d>
            <a:camera prst="orthographicFront"/>
            <a:lightRig rig="threePt" dir="t"/>
          </a:scene3d>
          <a:sp3d contourW="12700">
            <a:bevelT/>
            <a:bevelB/>
            <a:contourClr>
              <a:schemeClr val="tx1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/>
              <a:t>ПРОФЕССИОНАЛЬНО-ОБРАЗОВАТЕЛЬНЫЕ СТАНДАРТЫ</a:t>
            </a:r>
            <a:endParaRPr lang="ru-RU" sz="1200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5000628" y="4929198"/>
            <a:ext cx="3714776" cy="285752"/>
          </a:xfrm>
          <a:prstGeom prst="rect">
            <a:avLst/>
          </a:prstGeom>
          <a:solidFill>
            <a:schemeClr val="accent4">
              <a:lumMod val="75000"/>
              <a:alpha val="85000"/>
            </a:schemeClr>
          </a:solidFill>
          <a:ln>
            <a:solidFill>
              <a:schemeClr val="accent4">
                <a:lumMod val="50000"/>
                <a:alpha val="90000"/>
              </a:schemeClr>
            </a:solidFill>
          </a:ln>
          <a:scene3d>
            <a:camera prst="orthographicFront"/>
            <a:lightRig rig="threePt" dir="t"/>
          </a:scene3d>
          <a:sp3d contourW="12700">
            <a:bevelT/>
            <a:bevelB/>
            <a:contourClr>
              <a:schemeClr val="tx1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/>
              <a:t>МОДУЛЬНЫЕ ОБРАЗОВАТЕЛЬНЫЕ ПРОГРАММЫ</a:t>
            </a:r>
            <a:endParaRPr lang="ru-RU" sz="1200" dirty="0"/>
          </a:p>
        </p:txBody>
      </p:sp>
      <p:sp>
        <p:nvSpPr>
          <p:cNvPr id="17" name="Стрелка вниз 16"/>
          <p:cNvSpPr/>
          <p:nvPr/>
        </p:nvSpPr>
        <p:spPr>
          <a:xfrm>
            <a:off x="1928794" y="3071810"/>
            <a:ext cx="214314" cy="214314"/>
          </a:xfrm>
          <a:prstGeom prst="downArrow">
            <a:avLst/>
          </a:prstGeom>
          <a:solidFill>
            <a:srgbClr val="C00000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Стрелка вниз 17"/>
          <p:cNvSpPr/>
          <p:nvPr/>
        </p:nvSpPr>
        <p:spPr>
          <a:xfrm>
            <a:off x="6715140" y="3000372"/>
            <a:ext cx="214314" cy="214314"/>
          </a:xfrm>
          <a:prstGeom prst="downArrow">
            <a:avLst/>
          </a:prstGeom>
          <a:solidFill>
            <a:srgbClr val="C00000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Стрелка вниз 18"/>
          <p:cNvSpPr/>
          <p:nvPr/>
        </p:nvSpPr>
        <p:spPr>
          <a:xfrm>
            <a:off x="1928794" y="4286256"/>
            <a:ext cx="214314" cy="214314"/>
          </a:xfrm>
          <a:prstGeom prst="downArrow">
            <a:avLst/>
          </a:prstGeom>
          <a:solidFill>
            <a:srgbClr val="C00000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Стрелка вниз 19"/>
          <p:cNvSpPr/>
          <p:nvPr/>
        </p:nvSpPr>
        <p:spPr>
          <a:xfrm>
            <a:off x="6786578" y="4286256"/>
            <a:ext cx="214314" cy="214314"/>
          </a:xfrm>
          <a:prstGeom prst="downArrow">
            <a:avLst/>
          </a:prstGeom>
          <a:solidFill>
            <a:srgbClr val="C00000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рямоугольник 21"/>
          <p:cNvSpPr/>
          <p:nvPr/>
        </p:nvSpPr>
        <p:spPr>
          <a:xfrm>
            <a:off x="0" y="3357562"/>
            <a:ext cx="435768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dirty="0" smtClean="0">
                <a:solidFill>
                  <a:srgbClr val="C00000"/>
                </a:solidFill>
              </a:rPr>
              <a:t>Сетевая структура </a:t>
            </a:r>
          </a:p>
          <a:p>
            <a:pPr algn="ctr"/>
            <a:r>
              <a:rPr lang="ru-RU" sz="1600" b="1" dirty="0" smtClean="0">
                <a:solidFill>
                  <a:srgbClr val="C00000"/>
                </a:solidFill>
              </a:rPr>
              <a:t>профессионально-образовательного взаимодействия</a:t>
            </a:r>
            <a:endParaRPr lang="ru-RU" sz="1600" b="1" dirty="0">
              <a:solidFill>
                <a:srgbClr val="C00000"/>
              </a:solidFill>
            </a:endParaRPr>
          </a:p>
        </p:txBody>
      </p:sp>
      <p:sp>
        <p:nvSpPr>
          <p:cNvPr id="24" name="Стрелка вниз 23"/>
          <p:cNvSpPr/>
          <p:nvPr/>
        </p:nvSpPr>
        <p:spPr>
          <a:xfrm>
            <a:off x="1928794" y="5786454"/>
            <a:ext cx="214314" cy="214314"/>
          </a:xfrm>
          <a:prstGeom prst="downArrow">
            <a:avLst/>
          </a:prstGeom>
          <a:solidFill>
            <a:srgbClr val="C00000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25"/>
          <p:cNvSpPr/>
          <p:nvPr/>
        </p:nvSpPr>
        <p:spPr>
          <a:xfrm>
            <a:off x="5000628" y="5715016"/>
            <a:ext cx="3714776" cy="357190"/>
          </a:xfrm>
          <a:prstGeom prst="rect">
            <a:avLst/>
          </a:prstGeom>
          <a:solidFill>
            <a:schemeClr val="accent4">
              <a:lumMod val="75000"/>
              <a:alpha val="85000"/>
            </a:schemeClr>
          </a:solidFill>
          <a:ln>
            <a:solidFill>
              <a:schemeClr val="accent4">
                <a:lumMod val="50000"/>
                <a:alpha val="90000"/>
              </a:schemeClr>
            </a:solidFill>
          </a:ln>
          <a:scene3d>
            <a:camera prst="orthographicFront"/>
            <a:lightRig rig="threePt" dir="t"/>
          </a:scene3d>
          <a:sp3d contourW="12700">
            <a:bevelT/>
            <a:bevelB/>
            <a:contourClr>
              <a:schemeClr val="tx1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/>
              <a:t>КЛАСТЕРНОЕ ОБРАЗОВАНИЕ</a:t>
            </a:r>
            <a:endParaRPr lang="ru-RU" sz="1200" dirty="0"/>
          </a:p>
        </p:txBody>
      </p:sp>
      <p:sp>
        <p:nvSpPr>
          <p:cNvPr id="27" name="Прямоугольник 26"/>
          <p:cNvSpPr/>
          <p:nvPr/>
        </p:nvSpPr>
        <p:spPr>
          <a:xfrm>
            <a:off x="5000628" y="5286388"/>
            <a:ext cx="3714776" cy="357190"/>
          </a:xfrm>
          <a:prstGeom prst="rect">
            <a:avLst/>
          </a:prstGeom>
          <a:solidFill>
            <a:schemeClr val="accent4">
              <a:lumMod val="75000"/>
              <a:alpha val="85000"/>
            </a:schemeClr>
          </a:solidFill>
          <a:ln>
            <a:solidFill>
              <a:schemeClr val="accent4">
                <a:lumMod val="50000"/>
                <a:alpha val="90000"/>
              </a:schemeClr>
            </a:solidFill>
          </a:ln>
          <a:scene3d>
            <a:camera prst="orthographicFront"/>
            <a:lightRig rig="threePt" dir="t"/>
          </a:scene3d>
          <a:sp3d contourW="12700">
            <a:bevelT/>
            <a:bevelB/>
            <a:contourClr>
              <a:schemeClr val="tx1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/>
              <a:t>ДУАЛЬНАЯ СИСТЕМА ОБРАЗОВАНИЯ</a:t>
            </a:r>
            <a:endParaRPr lang="ru-RU" sz="1200" dirty="0"/>
          </a:p>
        </p:txBody>
      </p:sp>
      <p:cxnSp>
        <p:nvCxnSpPr>
          <p:cNvPr id="29" name="Прямая соединительная линия 28"/>
          <p:cNvCxnSpPr/>
          <p:nvPr/>
        </p:nvCxnSpPr>
        <p:spPr>
          <a:xfrm>
            <a:off x="1142976" y="2285992"/>
            <a:ext cx="6715172" cy="1588"/>
          </a:xfrm>
          <a:prstGeom prst="line">
            <a:avLst/>
          </a:prstGeom>
          <a:ln w="28575" cmpd="sng">
            <a:solidFill>
              <a:srgbClr val="C0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 стрелкой 30"/>
          <p:cNvCxnSpPr/>
          <p:nvPr/>
        </p:nvCxnSpPr>
        <p:spPr>
          <a:xfrm rot="5400000">
            <a:off x="1071538" y="2357430"/>
            <a:ext cx="142876" cy="1588"/>
          </a:xfrm>
          <a:prstGeom prst="straightConnector1">
            <a:avLst/>
          </a:prstGeom>
          <a:ln w="28575">
            <a:solidFill>
              <a:srgbClr val="C0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 стрелкой 32"/>
          <p:cNvCxnSpPr/>
          <p:nvPr/>
        </p:nvCxnSpPr>
        <p:spPr>
          <a:xfrm rot="5400000">
            <a:off x="7786710" y="2357430"/>
            <a:ext cx="142876" cy="1588"/>
          </a:xfrm>
          <a:prstGeom prst="straightConnector1">
            <a:avLst/>
          </a:prstGeom>
          <a:ln w="28575">
            <a:solidFill>
              <a:srgbClr val="C0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Прямоугольник 29"/>
          <p:cNvSpPr/>
          <p:nvPr/>
        </p:nvSpPr>
        <p:spPr>
          <a:xfrm>
            <a:off x="-20006" y="32405"/>
            <a:ext cx="1516300" cy="385749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Тема №1 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658229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>
            <a:spLocks noChangeArrowheads="1"/>
          </p:cNvSpPr>
          <p:nvPr/>
        </p:nvSpPr>
        <p:spPr bwMode="auto">
          <a:xfrm>
            <a:off x="7956376" y="6461956"/>
            <a:ext cx="1187624" cy="396044"/>
          </a:xfrm>
          <a:prstGeom prst="rect">
            <a:avLst/>
          </a:prstGeom>
          <a:noFill/>
          <a:ln w="19050">
            <a:solidFill>
              <a:srgbClr val="4406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Arial" pitchFamily="34" charset="0"/>
              </a:rPr>
              <a:t>Слайд №7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431540" y="764704"/>
            <a:ext cx="828092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соответствии с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вышепредставленной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моделью образования 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модель современного специалиста – </a:t>
            </a:r>
            <a:r>
              <a:rPr lang="ru-RU" sz="2800" b="1" dirty="0" err="1">
                <a:latin typeface="Times New Roman" pitchFamily="18" charset="0"/>
                <a:cs typeface="Times New Roman" pitchFamily="18" charset="0"/>
              </a:rPr>
              <a:t>инновационно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-базируема,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компетентно</a:t>
            </a:r>
            <a:r>
              <a:rPr lang="ru-RU" sz="2800" b="1" dirty="0" err="1"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тно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-результативна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b="1" dirty="0" err="1">
                <a:latin typeface="Times New Roman" pitchFamily="18" charset="0"/>
                <a:cs typeface="Times New Roman" pitchFamily="18" charset="0"/>
              </a:rPr>
              <a:t>полифункциональна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 и вариативна, квалификационно национально-и-международно </a:t>
            </a:r>
            <a:r>
              <a:rPr lang="ru-RU" sz="2800" b="1" dirty="0" err="1">
                <a:latin typeface="Times New Roman" pitchFamily="18" charset="0"/>
                <a:cs typeface="Times New Roman" pitchFamily="18" charset="0"/>
              </a:rPr>
              <a:t>стандартизированна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, соответствует требованиям социума,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рынка труда потенциальна к самосовершенствованию и инновационному развитию государства.</a:t>
            </a:r>
          </a:p>
        </p:txBody>
      </p:sp>
    </p:spTree>
    <p:extLst>
      <p:ext uri="{BB962C8B-B14F-4D97-AF65-F5344CB8AC3E}">
        <p14:creationId xmlns:p14="http://schemas.microsoft.com/office/powerpoint/2010/main" val="1939995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Содержимое 2" descr="человеки.bmp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 rot="10800000">
            <a:off x="4429124" y="1071546"/>
            <a:ext cx="4714876" cy="57864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innerShdw blurRad="63500" dist="50800" dir="135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 contourW="12700">
            <a:bevelT/>
            <a:bevelB/>
            <a:contourClr>
              <a:srgbClr val="002060"/>
            </a:contourClr>
          </a:sp3d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928694"/>
          </a:xfrm>
        </p:spPr>
        <p:txBody>
          <a:bodyPr>
            <a:normAutofit fontScale="90000"/>
          </a:bodyPr>
          <a:lstStyle/>
          <a:p>
            <a:r>
              <a:rPr lang="ru-RU" sz="3200" b="1" dirty="0" smtClean="0">
                <a:solidFill>
                  <a:schemeClr val="tx2">
                    <a:lumMod val="75000"/>
                  </a:schemeClr>
                </a:solidFill>
                <a:latin typeface="+mn-lt"/>
                <a:cs typeface="Aharoni" pitchFamily="2" charset="-79"/>
              </a:rPr>
              <a:t>Базовые составляющие модели</a:t>
            </a:r>
            <a:br>
              <a:rPr lang="ru-RU" sz="3200" b="1" dirty="0" smtClean="0">
                <a:solidFill>
                  <a:schemeClr val="tx2">
                    <a:lumMod val="75000"/>
                  </a:schemeClr>
                </a:solidFill>
                <a:latin typeface="+mn-lt"/>
                <a:cs typeface="Aharoni" pitchFamily="2" charset="-79"/>
              </a:rPr>
            </a:br>
            <a:r>
              <a:rPr lang="ru-RU" sz="3200" b="1" dirty="0" smtClean="0">
                <a:solidFill>
                  <a:schemeClr val="tx2">
                    <a:lumMod val="75000"/>
                  </a:schemeClr>
                </a:solidFill>
                <a:latin typeface="+mn-lt"/>
                <a:cs typeface="Aharoni" pitchFamily="2" charset="-79"/>
              </a:rPr>
              <a:t> современного специалиста</a:t>
            </a:r>
            <a:endParaRPr lang="ru-RU" sz="3200" b="1" dirty="0">
              <a:solidFill>
                <a:schemeClr val="tx2">
                  <a:lumMod val="75000"/>
                </a:schemeClr>
              </a:solidFill>
              <a:latin typeface="+mn-lt"/>
              <a:cs typeface="Aharoni" pitchFamily="2" charset="-79"/>
            </a:endParaRPr>
          </a:p>
        </p:txBody>
      </p:sp>
      <p:pic>
        <p:nvPicPr>
          <p:cNvPr id="13" name="Содержимое 2" descr="человеки.bmp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0" y="1071546"/>
            <a:ext cx="5715008" cy="5786454"/>
          </a:xfrm>
          <a:prstGeom prst="rect">
            <a:avLst/>
          </a:prstGeom>
          <a:gradFill>
            <a:gsLst>
              <a:gs pos="0">
                <a:srgbClr val="F2808B"/>
              </a:gs>
              <a:gs pos="44000">
                <a:srgbClr val="EF2CF4"/>
              </a:gs>
              <a:gs pos="96000">
                <a:schemeClr val="accent2">
                  <a:lumMod val="40000"/>
                  <a:lumOff val="60000"/>
                  <a:alpha val="14000"/>
                </a:schemeClr>
              </a:gs>
            </a:gsLst>
            <a:lin ang="5400000" scaled="0"/>
          </a:gradFill>
          <a:ln w="9525">
            <a:noFill/>
            <a:miter lim="800000"/>
            <a:headEnd/>
            <a:tailEnd/>
          </a:ln>
          <a:effectLst>
            <a:innerShdw blurRad="63500" dist="50800" dir="135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 contourW="12700">
            <a:bevelT/>
            <a:bevelB/>
            <a:contourClr>
              <a:srgbClr val="002060"/>
            </a:contourClr>
          </a:sp3d>
        </p:spPr>
      </p:pic>
      <p:sp>
        <p:nvSpPr>
          <p:cNvPr id="33" name="Прямоугольник с двумя вырезанными противолежащими углами 32"/>
          <p:cNvSpPr/>
          <p:nvPr/>
        </p:nvSpPr>
        <p:spPr>
          <a:xfrm>
            <a:off x="3428992" y="1071546"/>
            <a:ext cx="5715008" cy="642942"/>
          </a:xfrm>
          <a:prstGeom prst="snip2DiagRect">
            <a:avLst>
              <a:gd name="adj1" fmla="val 0"/>
              <a:gd name="adj2" fmla="val 37342"/>
            </a:avLst>
          </a:prstGeom>
          <a:gradFill>
            <a:gsLst>
              <a:gs pos="0">
                <a:schemeClr val="accent3">
                  <a:lumMod val="60000"/>
                  <a:lumOff val="40000"/>
                </a:schemeClr>
              </a:gs>
              <a:gs pos="50000">
                <a:srgbClr val="92D050"/>
              </a:gs>
              <a:gs pos="100000">
                <a:schemeClr val="accent3">
                  <a:lumMod val="40000"/>
                  <a:lumOff val="60000"/>
                </a:schemeClr>
              </a:gs>
            </a:gsLst>
            <a:lin ang="5400000" scaled="0"/>
          </a:gradFill>
          <a:ln>
            <a:solidFill>
              <a:srgbClr val="00B050"/>
            </a:solidFill>
          </a:ln>
          <a:scene3d>
            <a:camera prst="orthographicFront"/>
            <a:lightRig rig="threePt" dir="t"/>
          </a:scene3d>
          <a:sp3d contourW="12700">
            <a:bevelT/>
            <a:bevelB/>
            <a:contourClr>
              <a:srgbClr val="002060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ru-RU" sz="1400" dirty="0" smtClean="0">
              <a:solidFill>
                <a:srgbClr val="000000"/>
              </a:solidFill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lvl="0" algn="ctr"/>
            <a:r>
              <a:rPr lang="ru-RU" sz="1400" b="1" dirty="0" smtClean="0">
                <a:solidFill>
                  <a:schemeClr val="tx2">
                    <a:lumMod val="75000"/>
                  </a:schemeClr>
                </a:solidFill>
                <a:ea typeface="Times New Roman" pitchFamily="18" charset="0"/>
                <a:cs typeface="Times New Roman" pitchFamily="18" charset="0"/>
              </a:rPr>
              <a:t>на обеспечение государственных образовательных                     стандартов и квалификационных требований</a:t>
            </a:r>
            <a:endParaRPr lang="ru-RU" sz="1400" b="1" dirty="0" smtClean="0">
              <a:solidFill>
                <a:schemeClr val="tx2">
                  <a:lumMod val="75000"/>
                </a:schemeClr>
              </a:solidFill>
              <a:cs typeface="Arial" pitchFamily="34" charset="0"/>
            </a:endParaRPr>
          </a:p>
          <a:p>
            <a:pPr algn="ctr"/>
            <a:endParaRPr lang="ru-RU" dirty="0"/>
          </a:p>
        </p:txBody>
      </p:sp>
      <p:sp>
        <p:nvSpPr>
          <p:cNvPr id="34" name="Прямоугольник с двумя вырезанными противолежащими углами 33"/>
          <p:cNvSpPr/>
          <p:nvPr/>
        </p:nvSpPr>
        <p:spPr>
          <a:xfrm>
            <a:off x="3428992" y="1785926"/>
            <a:ext cx="5715008" cy="642942"/>
          </a:xfrm>
          <a:prstGeom prst="snip2DiagRect">
            <a:avLst>
              <a:gd name="adj1" fmla="val 0"/>
              <a:gd name="adj2" fmla="val 37342"/>
            </a:avLst>
          </a:prstGeom>
          <a:gradFill>
            <a:gsLst>
              <a:gs pos="0">
                <a:schemeClr val="accent6">
                  <a:lumMod val="40000"/>
                  <a:lumOff val="60000"/>
                </a:schemeClr>
              </a:gs>
              <a:gs pos="50000">
                <a:schemeClr val="accent6">
                  <a:lumMod val="60000"/>
                  <a:lumOff val="40000"/>
                </a:schemeClr>
              </a:gs>
              <a:gs pos="100000">
                <a:srgbClr val="FEFB7D"/>
              </a:gs>
            </a:gsLst>
            <a:lin ang="5400000" scaled="0"/>
          </a:gradFill>
          <a:ln>
            <a:solidFill>
              <a:schemeClr val="accent6">
                <a:lumMod val="75000"/>
              </a:schemeClr>
            </a:solidFill>
          </a:ln>
          <a:scene3d>
            <a:camera prst="orthographicFront"/>
            <a:lightRig rig="threePt" dir="t"/>
          </a:scene3d>
          <a:sp3d contourW="12700">
            <a:bevelT/>
            <a:bevelB/>
            <a:contourClr>
              <a:srgbClr val="002060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algn="ctr"/>
            <a:r>
              <a:rPr lang="ru-RU" sz="1400" b="1" dirty="0" smtClean="0">
                <a:solidFill>
                  <a:schemeClr val="accent6">
                    <a:lumMod val="50000"/>
                  </a:schemeClr>
                </a:solidFill>
              </a:rPr>
              <a:t>на международно-признанные нормативы оценки качества подготовки специалистов</a:t>
            </a:r>
          </a:p>
          <a:p>
            <a:pPr algn="ctr"/>
            <a:endParaRPr lang="ru-RU" dirty="0"/>
          </a:p>
        </p:txBody>
      </p:sp>
      <p:sp>
        <p:nvSpPr>
          <p:cNvPr id="35" name="Прямоугольник с двумя вырезанными противолежащими углами 34"/>
          <p:cNvSpPr/>
          <p:nvPr/>
        </p:nvSpPr>
        <p:spPr>
          <a:xfrm>
            <a:off x="3500430" y="2500306"/>
            <a:ext cx="5643570" cy="785818"/>
          </a:xfrm>
          <a:prstGeom prst="snip2DiagRect">
            <a:avLst>
              <a:gd name="adj1" fmla="val 0"/>
              <a:gd name="adj2" fmla="val 37342"/>
            </a:avLst>
          </a:prstGeom>
          <a:gradFill>
            <a:gsLst>
              <a:gs pos="0">
                <a:srgbClr val="7030A0"/>
              </a:gs>
              <a:gs pos="50000">
                <a:schemeClr val="accent4">
                  <a:lumMod val="60000"/>
                  <a:lumOff val="40000"/>
                </a:schemeClr>
              </a:gs>
              <a:gs pos="100000">
                <a:schemeClr val="accent4">
                  <a:lumMod val="75000"/>
                </a:schemeClr>
              </a:gs>
            </a:gsLst>
            <a:lin ang="5400000" scaled="0"/>
          </a:gradFill>
          <a:ln>
            <a:solidFill>
              <a:schemeClr val="accent4">
                <a:lumMod val="50000"/>
              </a:schemeClr>
            </a:solidFill>
          </a:ln>
          <a:scene3d>
            <a:camera prst="orthographicFront"/>
            <a:lightRig rig="threePt" dir="t"/>
          </a:scene3d>
          <a:sp3d contourW="12700">
            <a:bevelT/>
            <a:bevelB/>
            <a:contourClr>
              <a:srgbClr val="002060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sz="1400" dirty="0" smtClean="0"/>
          </a:p>
          <a:p>
            <a:pPr algn="ctr"/>
            <a:r>
              <a:rPr lang="ru-RU" sz="1400" b="1" dirty="0" smtClean="0"/>
              <a:t>требования социума, определяющего диапазон функций деятельности специалиста и его предназначение;</a:t>
            </a:r>
          </a:p>
          <a:p>
            <a:pPr algn="ctr"/>
            <a:endParaRPr lang="ru-RU" dirty="0"/>
          </a:p>
        </p:txBody>
      </p:sp>
      <p:sp>
        <p:nvSpPr>
          <p:cNvPr id="36" name="Прямоугольник с двумя вырезанными противолежащими углами 35"/>
          <p:cNvSpPr/>
          <p:nvPr/>
        </p:nvSpPr>
        <p:spPr>
          <a:xfrm>
            <a:off x="3500430" y="4143380"/>
            <a:ext cx="5643570" cy="857256"/>
          </a:xfrm>
          <a:prstGeom prst="snip2DiagRect">
            <a:avLst>
              <a:gd name="adj1" fmla="val 0"/>
              <a:gd name="adj2" fmla="val 37342"/>
            </a:avLst>
          </a:prstGeom>
          <a:gradFill>
            <a:gsLst>
              <a:gs pos="0">
                <a:schemeClr val="tx2">
                  <a:lumMod val="60000"/>
                  <a:lumOff val="40000"/>
                </a:schemeClr>
              </a:gs>
              <a:gs pos="50000">
                <a:schemeClr val="tx2">
                  <a:lumMod val="40000"/>
                  <a:lumOff val="60000"/>
                </a:schemeClr>
              </a:gs>
              <a:gs pos="100000">
                <a:schemeClr val="tx2">
                  <a:lumMod val="60000"/>
                  <a:lumOff val="40000"/>
                </a:schemeClr>
              </a:gs>
            </a:gsLst>
            <a:lin ang="5400000" scaled="0"/>
          </a:gradFill>
          <a:ln>
            <a:solidFill>
              <a:schemeClr val="accent1">
                <a:lumMod val="50000"/>
              </a:schemeClr>
            </a:solidFill>
          </a:ln>
          <a:scene3d>
            <a:camera prst="orthographicFront"/>
            <a:lightRig rig="threePt" dir="t"/>
          </a:scene3d>
          <a:sp3d contourW="12700">
            <a:bevelT/>
            <a:bevelB/>
            <a:contourClr>
              <a:srgbClr val="002060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sz="1400" dirty="0" smtClean="0"/>
          </a:p>
          <a:p>
            <a:pPr algn="ctr"/>
            <a:r>
              <a:rPr lang="ru-RU" sz="1400" b="1" dirty="0" smtClean="0">
                <a:solidFill>
                  <a:schemeClr val="tx2">
                    <a:lumMod val="75000"/>
                  </a:schemeClr>
                </a:solidFill>
              </a:rPr>
              <a:t>во внимание требования профессионального сообщества в обеспечении соответствия специалиста перспективам развития бизнеса, производства и экономики</a:t>
            </a:r>
          </a:p>
          <a:p>
            <a:pPr algn="ctr"/>
            <a:endParaRPr lang="ru-RU" dirty="0"/>
          </a:p>
        </p:txBody>
      </p:sp>
      <p:sp>
        <p:nvSpPr>
          <p:cNvPr id="37" name="Прямоугольник с двумя вырезанными противолежащими углами 36"/>
          <p:cNvSpPr/>
          <p:nvPr/>
        </p:nvSpPr>
        <p:spPr>
          <a:xfrm>
            <a:off x="3500430" y="5000636"/>
            <a:ext cx="5643570" cy="642942"/>
          </a:xfrm>
          <a:prstGeom prst="snip2DiagRect">
            <a:avLst>
              <a:gd name="adj1" fmla="val 0"/>
              <a:gd name="adj2" fmla="val 37342"/>
            </a:avLst>
          </a:prstGeom>
          <a:gradFill>
            <a:gsLst>
              <a:gs pos="0">
                <a:schemeClr val="accent2">
                  <a:lumMod val="60000"/>
                  <a:lumOff val="40000"/>
                </a:schemeClr>
              </a:gs>
              <a:gs pos="50000">
                <a:schemeClr val="accent2">
                  <a:lumMod val="40000"/>
                  <a:lumOff val="60000"/>
                </a:schemeClr>
              </a:gs>
              <a:gs pos="100000">
                <a:schemeClr val="accent2">
                  <a:lumMod val="60000"/>
                  <a:lumOff val="40000"/>
                </a:schemeClr>
              </a:gs>
            </a:gsLst>
            <a:lin ang="5400000" scaled="0"/>
          </a:gradFill>
          <a:ln>
            <a:solidFill>
              <a:schemeClr val="accent2">
                <a:lumMod val="75000"/>
              </a:schemeClr>
            </a:solidFill>
          </a:ln>
          <a:scene3d>
            <a:camera prst="orthographicFront"/>
            <a:lightRig rig="threePt" dir="t"/>
          </a:scene3d>
          <a:sp3d contourW="12700">
            <a:bevelT/>
            <a:bevelB/>
            <a:contourClr>
              <a:srgbClr val="002060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sz="1400" dirty="0" smtClean="0"/>
          </a:p>
          <a:p>
            <a:pPr algn="ctr"/>
            <a:r>
              <a:rPr lang="ru-RU" sz="1400" b="1" dirty="0" smtClean="0">
                <a:solidFill>
                  <a:schemeClr val="tx2">
                    <a:lumMod val="75000"/>
                  </a:schemeClr>
                </a:solidFill>
              </a:rPr>
              <a:t>требования к заложенному потенциалу к саморазвитию и самосовершенствованию в своей профессии</a:t>
            </a:r>
          </a:p>
          <a:p>
            <a:pPr algn="ctr"/>
            <a:endParaRPr lang="ru-RU" dirty="0"/>
          </a:p>
        </p:txBody>
      </p:sp>
      <p:sp>
        <p:nvSpPr>
          <p:cNvPr id="38" name="Прямоугольник с двумя вырезанными противолежащими углами 37"/>
          <p:cNvSpPr/>
          <p:nvPr/>
        </p:nvSpPr>
        <p:spPr>
          <a:xfrm>
            <a:off x="3500430" y="5715016"/>
            <a:ext cx="5643570" cy="1142984"/>
          </a:xfrm>
          <a:prstGeom prst="snip2DiagRect">
            <a:avLst>
              <a:gd name="adj1" fmla="val 0"/>
              <a:gd name="adj2" fmla="val 37342"/>
            </a:avLst>
          </a:prstGeom>
          <a:gradFill>
            <a:gsLst>
              <a:gs pos="0">
                <a:srgbClr val="00B050"/>
              </a:gs>
              <a:gs pos="50000">
                <a:srgbClr val="92D050"/>
              </a:gs>
              <a:gs pos="100000">
                <a:srgbClr val="00B050"/>
              </a:gs>
            </a:gsLst>
            <a:lin ang="5400000" scaled="0"/>
          </a:gradFill>
          <a:ln>
            <a:solidFill>
              <a:schemeClr val="accent3">
                <a:lumMod val="50000"/>
              </a:schemeClr>
            </a:solidFill>
          </a:ln>
          <a:scene3d>
            <a:camera prst="orthographicFront"/>
            <a:lightRig rig="threePt" dir="t"/>
          </a:scene3d>
          <a:sp3d contourW="12700">
            <a:bevelT/>
            <a:bevelB/>
            <a:contourClr>
              <a:srgbClr val="002060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ru-RU" sz="1400" dirty="0" smtClean="0">
              <a:solidFill>
                <a:srgbClr val="000000"/>
              </a:solidFill>
              <a:ea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250" b="1" dirty="0" smtClean="0">
                <a:ea typeface="Arial Unicode MS" pitchFamily="34" charset="-128"/>
                <a:cs typeface="Arial Unicode MS" pitchFamily="34" charset="-128"/>
              </a:rPr>
              <a:t>требованиям соответствия специалиста и его квалификации создаваемой государством технолого-экономической среде, при которой уровень </a:t>
            </a:r>
            <a:r>
              <a:rPr lang="ru-RU" sz="1250" b="1" dirty="0" err="1" smtClean="0">
                <a:ea typeface="Arial Unicode MS" pitchFamily="34" charset="-128"/>
                <a:cs typeface="Arial Unicode MS" pitchFamily="34" charset="-128"/>
              </a:rPr>
              <a:t>профкомпетенций</a:t>
            </a:r>
            <a:r>
              <a:rPr lang="ru-RU" sz="1250" b="1" dirty="0" smtClean="0">
                <a:ea typeface="Arial Unicode MS" pitchFamily="34" charset="-128"/>
                <a:cs typeface="Arial Unicode MS" pitchFamily="34" charset="-128"/>
              </a:rPr>
              <a:t> и </a:t>
            </a:r>
            <a:r>
              <a:rPr lang="ru-RU" sz="1250" b="1" dirty="0" err="1" smtClean="0">
                <a:ea typeface="Arial Unicode MS" pitchFamily="34" charset="-128"/>
                <a:cs typeface="Arial Unicode MS" pitchFamily="34" charset="-128"/>
              </a:rPr>
              <a:t>инновационно-предпринимательских</a:t>
            </a:r>
            <a:r>
              <a:rPr lang="ru-RU" sz="1250" b="1" dirty="0" smtClean="0">
                <a:ea typeface="Arial Unicode MS" pitchFamily="34" charset="-128"/>
                <a:cs typeface="Arial Unicode MS" pitchFamily="34" charset="-128"/>
              </a:rPr>
              <a:t> возможностей способны оптимизировать бизнес процессы и способствовать</a:t>
            </a:r>
          </a:p>
          <a:p>
            <a:pPr algn="ctr"/>
            <a:r>
              <a:rPr lang="ru-RU" sz="1250" b="1" dirty="0" smtClean="0">
                <a:ea typeface="Arial Unicode MS" pitchFamily="34" charset="-128"/>
                <a:cs typeface="Arial Unicode MS" pitchFamily="34" charset="-128"/>
              </a:rPr>
              <a:t> инновационному развитию предприятия</a:t>
            </a:r>
          </a:p>
          <a:p>
            <a:pPr algn="ctr"/>
            <a:endParaRPr lang="ru-RU" dirty="0"/>
          </a:p>
        </p:txBody>
      </p:sp>
      <p:sp>
        <p:nvSpPr>
          <p:cNvPr id="43" name="Пятиугольник 42"/>
          <p:cNvSpPr/>
          <p:nvPr/>
        </p:nvSpPr>
        <p:spPr>
          <a:xfrm>
            <a:off x="0" y="1071546"/>
            <a:ext cx="3286116" cy="714380"/>
          </a:xfrm>
          <a:prstGeom prst="homePlate">
            <a:avLst/>
          </a:prstGeom>
          <a:gradFill>
            <a:gsLst>
              <a:gs pos="0">
                <a:srgbClr val="E290DE"/>
              </a:gs>
              <a:gs pos="44000">
                <a:schemeClr val="accent2">
                  <a:lumMod val="60000"/>
                  <a:lumOff val="40000"/>
                </a:schemeClr>
              </a:gs>
              <a:gs pos="96000">
                <a:schemeClr val="accent2">
                  <a:lumMod val="40000"/>
                  <a:lumOff val="60000"/>
                  <a:alpha val="14000"/>
                </a:schemeClr>
              </a:gs>
            </a:gsLst>
            <a:lin ang="5400000" scaled="0"/>
          </a:gra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000099"/>
                </a:solidFill>
                <a:ea typeface="Times New Roman" pitchFamily="18" charset="0"/>
                <a:cs typeface="Times New Roman" pitchFamily="18" charset="0"/>
              </a:rPr>
              <a:t>БАЗИРУЮТСЯ</a:t>
            </a:r>
            <a:endParaRPr lang="ru-RU" dirty="0">
              <a:solidFill>
                <a:srgbClr val="000099"/>
              </a:solidFill>
            </a:endParaRPr>
          </a:p>
        </p:txBody>
      </p:sp>
      <p:sp>
        <p:nvSpPr>
          <p:cNvPr id="44" name="Пятиугольник 43"/>
          <p:cNvSpPr/>
          <p:nvPr/>
        </p:nvSpPr>
        <p:spPr>
          <a:xfrm>
            <a:off x="0" y="1785926"/>
            <a:ext cx="3286116" cy="714380"/>
          </a:xfrm>
          <a:prstGeom prst="homePlate">
            <a:avLst/>
          </a:prstGeom>
          <a:gradFill>
            <a:gsLst>
              <a:gs pos="0">
                <a:srgbClr val="E290DE"/>
              </a:gs>
              <a:gs pos="44000">
                <a:schemeClr val="accent2">
                  <a:lumMod val="60000"/>
                  <a:lumOff val="40000"/>
                </a:schemeClr>
              </a:gs>
              <a:gs pos="96000">
                <a:schemeClr val="accent2">
                  <a:lumMod val="40000"/>
                  <a:lumOff val="60000"/>
                  <a:alpha val="14000"/>
                </a:schemeClr>
              </a:gs>
            </a:gsLst>
            <a:lin ang="5400000" scaled="0"/>
          </a:gra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000099"/>
                </a:solidFill>
              </a:rPr>
              <a:t>ОРИЕНТИРУЮТСЯ</a:t>
            </a:r>
            <a:endParaRPr lang="ru-RU" dirty="0">
              <a:solidFill>
                <a:srgbClr val="000099"/>
              </a:solidFill>
            </a:endParaRPr>
          </a:p>
        </p:txBody>
      </p:sp>
      <p:sp>
        <p:nvSpPr>
          <p:cNvPr id="45" name="Пятиугольник 44"/>
          <p:cNvSpPr/>
          <p:nvPr/>
        </p:nvSpPr>
        <p:spPr>
          <a:xfrm>
            <a:off x="0" y="2500306"/>
            <a:ext cx="3286116" cy="714380"/>
          </a:xfrm>
          <a:prstGeom prst="homePlate">
            <a:avLst/>
          </a:prstGeom>
          <a:gradFill>
            <a:gsLst>
              <a:gs pos="0">
                <a:srgbClr val="E290DE"/>
              </a:gs>
              <a:gs pos="44000">
                <a:schemeClr val="accent2">
                  <a:lumMod val="60000"/>
                  <a:lumOff val="40000"/>
                </a:schemeClr>
              </a:gs>
              <a:gs pos="96000">
                <a:schemeClr val="accent2">
                  <a:lumMod val="40000"/>
                  <a:lumOff val="60000"/>
                  <a:alpha val="14000"/>
                </a:schemeClr>
              </a:gs>
            </a:gsLst>
            <a:lin ang="5400000" scaled="0"/>
          </a:gra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000099"/>
                </a:solidFill>
              </a:rPr>
              <a:t>УЧИТЫВАЮТ</a:t>
            </a:r>
            <a:endParaRPr lang="ru-RU" dirty="0">
              <a:solidFill>
                <a:srgbClr val="000099"/>
              </a:solidFill>
            </a:endParaRPr>
          </a:p>
        </p:txBody>
      </p:sp>
      <p:sp>
        <p:nvSpPr>
          <p:cNvPr id="46" name="Пятиугольник 45"/>
          <p:cNvSpPr/>
          <p:nvPr/>
        </p:nvSpPr>
        <p:spPr>
          <a:xfrm>
            <a:off x="0" y="4143380"/>
            <a:ext cx="3286116" cy="857256"/>
          </a:xfrm>
          <a:prstGeom prst="homePlate">
            <a:avLst/>
          </a:prstGeom>
          <a:gradFill>
            <a:gsLst>
              <a:gs pos="0">
                <a:srgbClr val="E290DE"/>
              </a:gs>
              <a:gs pos="44000">
                <a:schemeClr val="accent2">
                  <a:lumMod val="60000"/>
                  <a:lumOff val="40000"/>
                </a:schemeClr>
              </a:gs>
              <a:gs pos="96000">
                <a:schemeClr val="accent2">
                  <a:lumMod val="40000"/>
                  <a:lumOff val="60000"/>
                  <a:alpha val="14000"/>
                </a:schemeClr>
              </a:gs>
            </a:gsLst>
            <a:lin ang="5400000" scaled="0"/>
          </a:gra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000099"/>
                </a:solidFill>
              </a:rPr>
              <a:t>ПРИНИМАЮТ </a:t>
            </a:r>
            <a:endParaRPr lang="ru-RU" dirty="0">
              <a:solidFill>
                <a:srgbClr val="000099"/>
              </a:solidFill>
            </a:endParaRPr>
          </a:p>
        </p:txBody>
      </p:sp>
      <p:sp>
        <p:nvSpPr>
          <p:cNvPr id="47" name="Пятиугольник 46"/>
          <p:cNvSpPr/>
          <p:nvPr/>
        </p:nvSpPr>
        <p:spPr>
          <a:xfrm>
            <a:off x="0" y="5000636"/>
            <a:ext cx="3286116" cy="857256"/>
          </a:xfrm>
          <a:prstGeom prst="homePlate">
            <a:avLst/>
          </a:prstGeom>
          <a:gradFill>
            <a:gsLst>
              <a:gs pos="0">
                <a:srgbClr val="E290DE"/>
              </a:gs>
              <a:gs pos="44000">
                <a:schemeClr val="accent2">
                  <a:lumMod val="60000"/>
                  <a:lumOff val="40000"/>
                </a:schemeClr>
              </a:gs>
              <a:gs pos="96000">
                <a:schemeClr val="accent2">
                  <a:lumMod val="40000"/>
                  <a:lumOff val="60000"/>
                  <a:alpha val="14000"/>
                </a:schemeClr>
              </a:gs>
            </a:gsLst>
            <a:lin ang="5400000" scaled="0"/>
          </a:gra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000099"/>
                </a:solidFill>
              </a:rPr>
              <a:t>УЧИТЫВАЮТ </a:t>
            </a:r>
            <a:endParaRPr lang="ru-RU" dirty="0">
              <a:solidFill>
                <a:srgbClr val="000099"/>
              </a:solidFill>
            </a:endParaRPr>
          </a:p>
        </p:txBody>
      </p:sp>
      <p:sp>
        <p:nvSpPr>
          <p:cNvPr id="48" name="Пятиугольник 47"/>
          <p:cNvSpPr/>
          <p:nvPr/>
        </p:nvSpPr>
        <p:spPr>
          <a:xfrm>
            <a:off x="0" y="5857892"/>
            <a:ext cx="3286116" cy="1000108"/>
          </a:xfrm>
          <a:prstGeom prst="homePlate">
            <a:avLst/>
          </a:prstGeom>
          <a:gradFill>
            <a:gsLst>
              <a:gs pos="0">
                <a:srgbClr val="E290DE"/>
              </a:gs>
              <a:gs pos="44000">
                <a:schemeClr val="accent2">
                  <a:lumMod val="60000"/>
                  <a:lumOff val="40000"/>
                </a:schemeClr>
              </a:gs>
              <a:gs pos="96000">
                <a:schemeClr val="accent2">
                  <a:lumMod val="40000"/>
                  <a:lumOff val="60000"/>
                  <a:alpha val="14000"/>
                </a:schemeClr>
              </a:gs>
            </a:gsLst>
            <a:lin ang="5400000" scaled="0"/>
          </a:gra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000099"/>
                </a:solidFill>
                <a:ea typeface="Arial Unicode MS" pitchFamily="34" charset="-128"/>
                <a:cs typeface="Arial Unicode MS" pitchFamily="34" charset="-128"/>
              </a:rPr>
              <a:t>СЛЕДУЮТ </a:t>
            </a:r>
            <a:endParaRPr lang="ru-RU" dirty="0">
              <a:solidFill>
                <a:srgbClr val="000099"/>
              </a:solidFill>
            </a:endParaRPr>
          </a:p>
        </p:txBody>
      </p:sp>
      <p:sp>
        <p:nvSpPr>
          <p:cNvPr id="49" name="Прямоугольник с двумя вырезанными противолежащими углами 48"/>
          <p:cNvSpPr/>
          <p:nvPr/>
        </p:nvSpPr>
        <p:spPr>
          <a:xfrm>
            <a:off x="3428992" y="3357562"/>
            <a:ext cx="5715008" cy="714380"/>
          </a:xfrm>
          <a:prstGeom prst="snip2DiagRect">
            <a:avLst>
              <a:gd name="adj1" fmla="val 0"/>
              <a:gd name="adj2" fmla="val 37342"/>
            </a:avLst>
          </a:prstGeom>
          <a:gradFill>
            <a:gsLst>
              <a:gs pos="0">
                <a:schemeClr val="accent6">
                  <a:lumMod val="40000"/>
                  <a:lumOff val="60000"/>
                </a:schemeClr>
              </a:gs>
              <a:gs pos="50000">
                <a:schemeClr val="accent2">
                  <a:lumMod val="60000"/>
                  <a:lumOff val="40000"/>
                </a:schemeClr>
              </a:gs>
              <a:gs pos="100000">
                <a:srgbClr val="FEFB7D"/>
              </a:gs>
            </a:gsLst>
            <a:lin ang="5400000" scaled="0"/>
          </a:gradFill>
          <a:ln>
            <a:solidFill>
              <a:schemeClr val="accent6">
                <a:lumMod val="75000"/>
              </a:schemeClr>
            </a:solidFill>
          </a:ln>
          <a:scene3d>
            <a:camera prst="orthographicFront"/>
            <a:lightRig rig="threePt" dir="t"/>
          </a:scene3d>
          <a:sp3d contourW="12700">
            <a:bevelT/>
            <a:bevelB/>
            <a:contourClr>
              <a:srgbClr val="002060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tx2">
                    <a:lumMod val="75000"/>
                  </a:schemeClr>
                </a:solidFill>
              </a:rPr>
              <a:t>требованиям отечественного и мирового рынка труда к характеристикам и качеству, </a:t>
            </a:r>
            <a:r>
              <a:rPr lang="ru-RU" sz="1400" b="1" dirty="0" err="1" smtClean="0">
                <a:solidFill>
                  <a:schemeClr val="tx2">
                    <a:lumMod val="75000"/>
                  </a:schemeClr>
                </a:solidFill>
              </a:rPr>
              <a:t>сформированности</a:t>
            </a:r>
            <a:r>
              <a:rPr lang="ru-RU" sz="1400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1400" b="1" dirty="0" err="1" smtClean="0">
                <a:solidFill>
                  <a:schemeClr val="tx2">
                    <a:lumMod val="75000"/>
                  </a:schemeClr>
                </a:solidFill>
              </a:rPr>
              <a:t>профкомпетенций</a:t>
            </a:r>
            <a:r>
              <a:rPr lang="ru-RU" sz="1400" b="1" dirty="0" smtClean="0">
                <a:solidFill>
                  <a:schemeClr val="tx2">
                    <a:lumMod val="75000"/>
                  </a:schemeClr>
                </a:solidFill>
              </a:rPr>
              <a:t> потребностям рынка труда</a:t>
            </a:r>
          </a:p>
        </p:txBody>
      </p:sp>
      <p:sp>
        <p:nvSpPr>
          <p:cNvPr id="50" name="Пятиугольник 49"/>
          <p:cNvSpPr/>
          <p:nvPr/>
        </p:nvSpPr>
        <p:spPr>
          <a:xfrm>
            <a:off x="0" y="3214686"/>
            <a:ext cx="3357554" cy="928694"/>
          </a:xfrm>
          <a:prstGeom prst="homePlate">
            <a:avLst/>
          </a:prstGeom>
          <a:gradFill>
            <a:gsLst>
              <a:gs pos="0">
                <a:srgbClr val="E290DE"/>
              </a:gs>
              <a:gs pos="44000">
                <a:schemeClr val="accent2">
                  <a:lumMod val="60000"/>
                  <a:lumOff val="40000"/>
                </a:schemeClr>
              </a:gs>
              <a:gs pos="96000">
                <a:schemeClr val="accent2">
                  <a:lumMod val="40000"/>
                  <a:lumOff val="60000"/>
                  <a:alpha val="14000"/>
                </a:schemeClr>
              </a:gs>
            </a:gsLst>
            <a:lin ang="5400000" scaled="0"/>
          </a:gra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000099"/>
                </a:solidFill>
                <a:ea typeface="Arial Unicode MS" pitchFamily="34" charset="-128"/>
                <a:cs typeface="Arial Unicode MS" pitchFamily="34" charset="-128"/>
              </a:rPr>
              <a:t>СЛЕДУЮТ </a:t>
            </a:r>
            <a:endParaRPr lang="ru-RU" dirty="0">
              <a:solidFill>
                <a:srgbClr val="000099"/>
              </a:solidFill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8501090" y="6429396"/>
            <a:ext cx="642910" cy="428604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chemeClr val="tx1"/>
                </a:solidFill>
              </a:rPr>
              <a:t>  № 4</a:t>
            </a:r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-20006" y="32405"/>
            <a:ext cx="1516300" cy="385749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Тема №1 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6767291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>
            <a:spLocks noChangeArrowheads="1"/>
          </p:cNvSpPr>
          <p:nvPr/>
        </p:nvSpPr>
        <p:spPr bwMode="auto">
          <a:xfrm>
            <a:off x="7956376" y="6461956"/>
            <a:ext cx="1187624" cy="396044"/>
          </a:xfrm>
          <a:prstGeom prst="rect">
            <a:avLst/>
          </a:prstGeom>
          <a:noFill/>
          <a:ln w="19050">
            <a:solidFill>
              <a:srgbClr val="4406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Arial" pitchFamily="34" charset="0"/>
              </a:rPr>
              <a:t>Слайд №8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395536" y="1052736"/>
            <a:ext cx="8424936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	Но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при проектировании модели специалиста для каждой отраслевой сферы,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помимо отмеченных требований базирования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на обеспечении государственных образовательных стандартов, квалификационных требований,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ориентирования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на международно-признанные нормативы оценки качества подготовки специалиста,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на требования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отечественного и мирового рынка труда соответствия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профкомпетенций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потребностям рынка труда и др.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отмечается необходимость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обеспечения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инновационно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-образовательной среды,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обеспечивающей основу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для формирования такой модели специалиста.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99953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>
            <a:spLocks noChangeArrowheads="1"/>
          </p:cNvSpPr>
          <p:nvPr/>
        </p:nvSpPr>
        <p:spPr bwMode="auto">
          <a:xfrm>
            <a:off x="7956376" y="6461956"/>
            <a:ext cx="1187624" cy="396044"/>
          </a:xfrm>
          <a:prstGeom prst="rect">
            <a:avLst/>
          </a:prstGeom>
          <a:noFill/>
          <a:ln w="19050">
            <a:solidFill>
              <a:srgbClr val="4406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Arial" pitchFamily="34" charset="0"/>
              </a:rPr>
              <a:t>Слайд №9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251520" y="234171"/>
            <a:ext cx="8460432" cy="62478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2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	Нами</a:t>
            </a:r>
            <a:r>
              <a:rPr lang="ru-RU" sz="20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требуемая среда определяется, в соответствии с усложнениями инновационной среды образовательно-профессиональной среды, как </a:t>
            </a:r>
            <a:r>
              <a:rPr lang="ru-RU" sz="2000" dirty="0">
                <a:latin typeface="Calibri"/>
                <a:ea typeface="Times New Roman" pitchFamily="18" charset="0"/>
                <a:cs typeface="Times New Roman" pitchFamily="18" charset="0"/>
              </a:rPr>
              <a:t>«</a:t>
            </a:r>
            <a:r>
              <a:rPr lang="ru-RU" sz="20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инновационная профессионально-образовательная среда вуза</a:t>
            </a:r>
            <a:r>
              <a:rPr lang="ru-RU" sz="2000" dirty="0">
                <a:latin typeface="Calibri"/>
                <a:ea typeface="Times New Roman" pitchFamily="18" charset="0"/>
                <a:cs typeface="Times New Roman" pitchFamily="18" charset="0"/>
              </a:rPr>
              <a:t>»</a:t>
            </a:r>
            <a:r>
              <a:rPr lang="ru-RU" sz="20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(ИПОС), представляющей собой интегративно-</a:t>
            </a:r>
            <a:r>
              <a:rPr lang="ru-RU" sz="2000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модернизационный</a:t>
            </a:r>
            <a:r>
              <a:rPr lang="ru-RU" sz="20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управленческий комплекс, включающий 3 блока его составляющих:</a:t>
            </a:r>
            <a:endParaRPr lang="ru-RU" sz="2000" dirty="0"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I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Необходимый состав условий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Информационно-дидактический  ресурс;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Научно-исследовательская инновационная инфраструктура;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Производственно-прикладной базис.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II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Контентно-функциональная образовательная платформа: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Профессиональные стандарты;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Образовательные стандарты;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Профконцепт, моделирующий профобразование;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Модульно-программное обеспечение образования.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III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Оценочно-контролирующий процессный комплекс: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Профессионально-образовательная составляющая модели;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Научно-инновационная прикладная продукция.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99953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Выгнутая вправо стрелка 34"/>
          <p:cNvSpPr/>
          <p:nvPr/>
        </p:nvSpPr>
        <p:spPr>
          <a:xfrm>
            <a:off x="6429388" y="4786322"/>
            <a:ext cx="785818" cy="857256"/>
          </a:xfrm>
          <a:prstGeom prst="curvedLeftArrow">
            <a:avLst/>
          </a:prstGeom>
          <a:solidFill>
            <a:srgbClr val="C00000">
              <a:alpha val="57000"/>
            </a:srgb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33" name="Выгнутая вниз стрелка 32"/>
          <p:cNvSpPr/>
          <p:nvPr/>
        </p:nvSpPr>
        <p:spPr>
          <a:xfrm rot="5092696">
            <a:off x="1571604" y="4857760"/>
            <a:ext cx="928694" cy="714380"/>
          </a:xfrm>
          <a:prstGeom prst="curvedUpArrow">
            <a:avLst/>
          </a:prstGeom>
          <a:solidFill>
            <a:srgbClr val="C00000">
              <a:alpha val="61000"/>
            </a:srgb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1000132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marL="0" indent="0">
              <a:buNone/>
            </a:pPr>
            <a:r>
              <a:rPr lang="ru-RU" sz="2400" dirty="0" smtClean="0">
                <a:solidFill>
                  <a:srgbClr val="002060"/>
                </a:solidFill>
                <a:cs typeface="Aharoni" pitchFamily="2" charset="-79"/>
              </a:rPr>
              <a:t>Интегративный управленческий комплекс по формированию современной модели специалиста</a:t>
            </a:r>
            <a:endParaRPr lang="ru-RU" sz="2400" dirty="0">
              <a:solidFill>
                <a:srgbClr val="002060"/>
              </a:solidFill>
              <a:cs typeface="Aharoni" pitchFamily="2" charset="-79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357290" y="1071546"/>
            <a:ext cx="6715172" cy="571504"/>
          </a:xfrm>
          <a:prstGeom prst="rect">
            <a:avLst/>
          </a:prstGeom>
          <a:gradFill>
            <a:gsLst>
              <a:gs pos="0">
                <a:schemeClr val="accent6">
                  <a:lumMod val="40000"/>
                  <a:lumOff val="60000"/>
                </a:schemeClr>
              </a:gs>
              <a:gs pos="30000">
                <a:schemeClr val="accent2">
                  <a:lumMod val="60000"/>
                  <a:lumOff val="40000"/>
                </a:schemeClr>
              </a:gs>
              <a:gs pos="70000">
                <a:schemeClr val="accent6">
                  <a:lumMod val="60000"/>
                  <a:lumOff val="40000"/>
                </a:schemeClr>
              </a:gs>
              <a:gs pos="100000">
                <a:schemeClr val="accent6">
                  <a:lumMod val="40000"/>
                  <a:lumOff val="60000"/>
                </a:schemeClr>
              </a:gs>
            </a:gsLst>
            <a:lin ang="5400000" scaled="0"/>
          </a:gradFill>
          <a:ln>
            <a:solidFill>
              <a:schemeClr val="accent6">
                <a:lumMod val="75000"/>
                <a:alpha val="52000"/>
              </a:schemeClr>
            </a:solidFill>
          </a:ln>
          <a:scene3d>
            <a:camera prst="orthographicFront"/>
            <a:lightRig rig="threePt" dir="t"/>
          </a:scene3d>
          <a:sp3d>
            <a:bevelT w="165100" prst="coolSlant"/>
            <a:bevelB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C00000"/>
                </a:solidFill>
              </a:rPr>
              <a:t>I </a:t>
            </a:r>
            <a:r>
              <a:rPr lang="ru-RU" dirty="0" smtClean="0">
                <a:solidFill>
                  <a:srgbClr val="C00000"/>
                </a:solidFill>
              </a:rPr>
              <a:t>ИННОВАЦИОННАЯ ПРОФЕССИОНАЛЬНО-</a:t>
            </a:r>
          </a:p>
          <a:p>
            <a:pPr algn="ctr"/>
            <a:r>
              <a:rPr lang="ru-RU" dirty="0" smtClean="0">
                <a:solidFill>
                  <a:srgbClr val="C00000"/>
                </a:solidFill>
              </a:rPr>
              <a:t>ОБРАЗОВАТЕЛЬНАЯ СРЕДА </a:t>
            </a:r>
            <a:r>
              <a:rPr lang="en-US" dirty="0" smtClean="0">
                <a:solidFill>
                  <a:srgbClr val="C00000"/>
                </a:solidFill>
              </a:rPr>
              <a:t>(</a:t>
            </a:r>
            <a:r>
              <a:rPr lang="ru-RU" dirty="0" smtClean="0">
                <a:solidFill>
                  <a:srgbClr val="C00000"/>
                </a:solidFill>
              </a:rPr>
              <a:t>ИПОС</a:t>
            </a:r>
            <a:r>
              <a:rPr lang="en-US" dirty="0" smtClean="0">
                <a:solidFill>
                  <a:srgbClr val="C00000"/>
                </a:solidFill>
              </a:rPr>
              <a:t>)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28596" y="1857364"/>
            <a:ext cx="3643338" cy="642942"/>
          </a:xfrm>
          <a:prstGeom prst="rect">
            <a:avLst/>
          </a:prstGeom>
          <a:solidFill>
            <a:schemeClr val="accent4">
              <a:lumMod val="75000"/>
              <a:alpha val="77000"/>
            </a:schemeClr>
          </a:solidFill>
          <a:scene3d>
            <a:camera prst="orthographicFront"/>
            <a:lightRig rig="threePt" dir="t"/>
          </a:scene3d>
          <a:sp3d>
            <a:bevelT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Необходимый состав условий</a:t>
            </a:r>
            <a:endParaRPr lang="ru-RU" dirty="0"/>
          </a:p>
        </p:txBody>
      </p:sp>
      <p:sp>
        <p:nvSpPr>
          <p:cNvPr id="19" name="Прямоугольник 18"/>
          <p:cNvSpPr/>
          <p:nvPr/>
        </p:nvSpPr>
        <p:spPr>
          <a:xfrm>
            <a:off x="428596" y="2643182"/>
            <a:ext cx="3643338" cy="642942"/>
          </a:xfrm>
          <a:prstGeom prst="rect">
            <a:avLst/>
          </a:prstGeom>
          <a:solidFill>
            <a:schemeClr val="accent4">
              <a:lumMod val="75000"/>
              <a:alpha val="77000"/>
            </a:schemeClr>
          </a:solidFill>
          <a:scene3d>
            <a:camera prst="orthographicFront"/>
            <a:lightRig rig="threePt" dir="t"/>
          </a:scene3d>
          <a:sp3d>
            <a:bevelT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Информационно-дидактический ресурс</a:t>
            </a:r>
            <a:endParaRPr lang="ru-RU" dirty="0"/>
          </a:p>
        </p:txBody>
      </p:sp>
      <p:sp>
        <p:nvSpPr>
          <p:cNvPr id="20" name="Прямоугольник 19"/>
          <p:cNvSpPr/>
          <p:nvPr/>
        </p:nvSpPr>
        <p:spPr>
          <a:xfrm>
            <a:off x="428596" y="3429000"/>
            <a:ext cx="3643338" cy="642942"/>
          </a:xfrm>
          <a:prstGeom prst="rect">
            <a:avLst/>
          </a:prstGeom>
          <a:solidFill>
            <a:schemeClr val="accent4">
              <a:lumMod val="75000"/>
              <a:alpha val="77000"/>
            </a:schemeClr>
          </a:solidFill>
          <a:scene3d>
            <a:camera prst="orthographicFront"/>
            <a:lightRig rig="threePt" dir="t"/>
          </a:scene3d>
          <a:sp3d>
            <a:bevelT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Научно-исследовательская инновационная инфраструктура</a:t>
            </a:r>
            <a:endParaRPr lang="ru-RU" dirty="0"/>
          </a:p>
        </p:txBody>
      </p:sp>
      <p:sp>
        <p:nvSpPr>
          <p:cNvPr id="21" name="Прямоугольник 20"/>
          <p:cNvSpPr/>
          <p:nvPr/>
        </p:nvSpPr>
        <p:spPr>
          <a:xfrm>
            <a:off x="4929190" y="2643182"/>
            <a:ext cx="1857388" cy="642942"/>
          </a:xfrm>
          <a:prstGeom prst="rect">
            <a:avLst/>
          </a:prstGeom>
          <a:solidFill>
            <a:schemeClr val="accent6">
              <a:lumMod val="75000"/>
              <a:alpha val="69000"/>
            </a:schemeClr>
          </a:solidFill>
          <a:scene3d>
            <a:camera prst="orthographicFront"/>
            <a:lightRig rig="threePt" dir="t"/>
          </a:scene3d>
          <a:sp3d>
            <a:bevelT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/>
              <a:t>Профессиональные стандарты</a:t>
            </a:r>
            <a:endParaRPr lang="ru-RU" sz="1400" dirty="0"/>
          </a:p>
        </p:txBody>
      </p:sp>
      <p:sp>
        <p:nvSpPr>
          <p:cNvPr id="22" name="Прямоугольник 21"/>
          <p:cNvSpPr/>
          <p:nvPr/>
        </p:nvSpPr>
        <p:spPr>
          <a:xfrm>
            <a:off x="4929190" y="1857364"/>
            <a:ext cx="3786214" cy="642942"/>
          </a:xfrm>
          <a:prstGeom prst="rect">
            <a:avLst/>
          </a:prstGeom>
          <a:solidFill>
            <a:schemeClr val="accent6">
              <a:lumMod val="75000"/>
              <a:alpha val="69000"/>
            </a:schemeClr>
          </a:solidFill>
          <a:scene3d>
            <a:camera prst="orthographicFront"/>
            <a:lightRig rig="threePt" dir="t"/>
          </a:scene3d>
          <a:sp3d>
            <a:bevelT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err="1" smtClean="0">
                <a:solidFill>
                  <a:schemeClr val="bg1"/>
                </a:solidFill>
              </a:rPr>
              <a:t>Контентно-функциональная</a:t>
            </a:r>
            <a:r>
              <a:rPr lang="ru-RU" dirty="0" smtClean="0">
                <a:solidFill>
                  <a:schemeClr val="bg1"/>
                </a:solidFill>
              </a:rPr>
              <a:t> образовательная платформа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6929454" y="2643182"/>
            <a:ext cx="1785950" cy="642942"/>
          </a:xfrm>
          <a:prstGeom prst="rect">
            <a:avLst/>
          </a:prstGeom>
          <a:solidFill>
            <a:schemeClr val="accent6">
              <a:lumMod val="75000"/>
              <a:alpha val="69000"/>
            </a:schemeClr>
          </a:solidFill>
          <a:scene3d>
            <a:camera prst="orthographicFront"/>
            <a:lightRig rig="threePt" dir="t"/>
          </a:scene3d>
          <a:sp3d>
            <a:bevelT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/>
              <a:t>Образовательные стандарты</a:t>
            </a:r>
            <a:endParaRPr lang="ru-RU" sz="1400" dirty="0"/>
          </a:p>
        </p:txBody>
      </p:sp>
      <p:sp>
        <p:nvSpPr>
          <p:cNvPr id="24" name="Прямоугольник 23"/>
          <p:cNvSpPr/>
          <p:nvPr/>
        </p:nvSpPr>
        <p:spPr>
          <a:xfrm>
            <a:off x="4929190" y="4214818"/>
            <a:ext cx="3714776" cy="642942"/>
          </a:xfrm>
          <a:prstGeom prst="rect">
            <a:avLst/>
          </a:prstGeom>
          <a:solidFill>
            <a:schemeClr val="accent6">
              <a:lumMod val="75000"/>
              <a:alpha val="69000"/>
            </a:schemeClr>
          </a:solidFill>
          <a:scene3d>
            <a:camera prst="orthographicFront"/>
            <a:lightRig rig="threePt" dir="t"/>
          </a:scene3d>
          <a:sp3d>
            <a:bevelT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Модульно-программное обеспечение образования</a:t>
            </a:r>
            <a:endParaRPr lang="ru-RU" dirty="0"/>
          </a:p>
        </p:txBody>
      </p:sp>
      <p:sp>
        <p:nvSpPr>
          <p:cNvPr id="25" name="Прямоугольник 24"/>
          <p:cNvSpPr/>
          <p:nvPr/>
        </p:nvSpPr>
        <p:spPr>
          <a:xfrm>
            <a:off x="4929190" y="3429000"/>
            <a:ext cx="3714776" cy="642942"/>
          </a:xfrm>
          <a:prstGeom prst="rect">
            <a:avLst/>
          </a:prstGeom>
          <a:solidFill>
            <a:schemeClr val="accent6">
              <a:lumMod val="75000"/>
              <a:alpha val="69000"/>
            </a:schemeClr>
          </a:solidFill>
          <a:scene3d>
            <a:camera prst="orthographicFront"/>
            <a:lightRig rig="threePt" dir="t"/>
          </a:scene3d>
          <a:sp3d>
            <a:bevelT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err="1" smtClean="0"/>
              <a:t>Профконцепт</a:t>
            </a:r>
            <a:r>
              <a:rPr lang="ru-RU" sz="1600" dirty="0" smtClean="0"/>
              <a:t>, модернизирующий профобразование</a:t>
            </a:r>
            <a:endParaRPr lang="ru-RU" sz="1600" dirty="0"/>
          </a:p>
        </p:txBody>
      </p:sp>
      <p:sp>
        <p:nvSpPr>
          <p:cNvPr id="26" name="Прямоугольник 25"/>
          <p:cNvSpPr/>
          <p:nvPr/>
        </p:nvSpPr>
        <p:spPr>
          <a:xfrm>
            <a:off x="428596" y="4214818"/>
            <a:ext cx="3714776" cy="642942"/>
          </a:xfrm>
          <a:prstGeom prst="rect">
            <a:avLst/>
          </a:prstGeom>
          <a:solidFill>
            <a:schemeClr val="accent4">
              <a:lumMod val="75000"/>
              <a:alpha val="77000"/>
            </a:schemeClr>
          </a:solidFill>
          <a:scene3d>
            <a:camera prst="orthographicFront"/>
            <a:lightRig rig="threePt" dir="t"/>
          </a:scene3d>
          <a:sp3d>
            <a:bevelT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Производственно-прикладной базис</a:t>
            </a:r>
            <a:endParaRPr lang="ru-RU" dirty="0"/>
          </a:p>
        </p:txBody>
      </p:sp>
      <p:sp>
        <p:nvSpPr>
          <p:cNvPr id="27" name="Прямоугольник 26"/>
          <p:cNvSpPr/>
          <p:nvPr/>
        </p:nvSpPr>
        <p:spPr>
          <a:xfrm>
            <a:off x="2571736" y="5072074"/>
            <a:ext cx="3714776" cy="642942"/>
          </a:xfrm>
          <a:prstGeom prst="rect">
            <a:avLst/>
          </a:prstGeom>
          <a:solidFill>
            <a:srgbClr val="92D050">
              <a:alpha val="82000"/>
            </a:srgbClr>
          </a:solidFill>
          <a:scene3d>
            <a:camera prst="orthographicFront"/>
            <a:lightRig rig="threePt" dir="t"/>
          </a:scene3d>
          <a:sp3d>
            <a:bevelT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000099"/>
                </a:solidFill>
              </a:rPr>
              <a:t>Оценочно-контролирующий процессный комплекс</a:t>
            </a:r>
            <a:endParaRPr lang="ru-RU" dirty="0">
              <a:solidFill>
                <a:srgbClr val="000099"/>
              </a:solidFill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4643438" y="5822173"/>
            <a:ext cx="3714776" cy="919195"/>
          </a:xfrm>
          <a:prstGeom prst="rect">
            <a:avLst/>
          </a:prstGeom>
          <a:solidFill>
            <a:srgbClr val="92D050">
              <a:alpha val="82000"/>
            </a:srgbClr>
          </a:solidFill>
          <a:scene3d>
            <a:camera prst="orthographicFront"/>
            <a:lightRig rig="threePt" dir="t"/>
          </a:scene3d>
          <a:sp3d>
            <a:bevelT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000099"/>
                </a:solidFill>
              </a:rPr>
              <a:t>Научно-инновационная </a:t>
            </a:r>
          </a:p>
          <a:p>
            <a:pPr algn="ctr"/>
            <a:r>
              <a:rPr lang="ru-RU" dirty="0" smtClean="0">
                <a:solidFill>
                  <a:srgbClr val="000099"/>
                </a:solidFill>
              </a:rPr>
              <a:t>прикладная продукция</a:t>
            </a:r>
            <a:endParaRPr lang="ru-RU" dirty="0">
              <a:solidFill>
                <a:srgbClr val="000099"/>
              </a:solidFill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571472" y="5822173"/>
            <a:ext cx="3714776" cy="919195"/>
          </a:xfrm>
          <a:prstGeom prst="rect">
            <a:avLst/>
          </a:prstGeom>
          <a:solidFill>
            <a:srgbClr val="92D050">
              <a:alpha val="82000"/>
            </a:srgbClr>
          </a:solidFill>
          <a:scene3d>
            <a:camera prst="orthographicFront"/>
            <a:lightRig rig="threePt" dir="t"/>
          </a:scene3d>
          <a:sp3d>
            <a:bevelT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000099"/>
                </a:solidFill>
              </a:rPr>
              <a:t>Профессионально-образовательная составляющая модели</a:t>
            </a:r>
            <a:endParaRPr lang="ru-RU" dirty="0">
              <a:solidFill>
                <a:srgbClr val="000099"/>
              </a:solidFill>
            </a:endParaRPr>
          </a:p>
        </p:txBody>
      </p:sp>
      <p:sp>
        <p:nvSpPr>
          <p:cNvPr id="36" name="Стрелка вниз 35"/>
          <p:cNvSpPr/>
          <p:nvPr/>
        </p:nvSpPr>
        <p:spPr>
          <a:xfrm>
            <a:off x="1785918" y="2500306"/>
            <a:ext cx="571504" cy="142876"/>
          </a:xfrm>
          <a:prstGeom prst="downArrow">
            <a:avLst/>
          </a:prstGeom>
          <a:solidFill>
            <a:srgbClr val="C00000">
              <a:alpha val="59000"/>
            </a:srgb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Стрелка вниз 36"/>
          <p:cNvSpPr/>
          <p:nvPr/>
        </p:nvSpPr>
        <p:spPr>
          <a:xfrm>
            <a:off x="1785918" y="3286124"/>
            <a:ext cx="571504" cy="142876"/>
          </a:xfrm>
          <a:prstGeom prst="downArrow">
            <a:avLst/>
          </a:prstGeom>
          <a:solidFill>
            <a:srgbClr val="C00000">
              <a:alpha val="59000"/>
            </a:srgb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Стрелка вниз 37"/>
          <p:cNvSpPr/>
          <p:nvPr/>
        </p:nvSpPr>
        <p:spPr>
          <a:xfrm>
            <a:off x="1785918" y="4071942"/>
            <a:ext cx="571504" cy="142876"/>
          </a:xfrm>
          <a:prstGeom prst="downArrow">
            <a:avLst/>
          </a:prstGeom>
          <a:solidFill>
            <a:srgbClr val="C00000">
              <a:alpha val="59000"/>
            </a:srgb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Стрелка вниз 38"/>
          <p:cNvSpPr/>
          <p:nvPr/>
        </p:nvSpPr>
        <p:spPr>
          <a:xfrm>
            <a:off x="6572264" y="4071942"/>
            <a:ext cx="571504" cy="142876"/>
          </a:xfrm>
          <a:prstGeom prst="downArrow">
            <a:avLst/>
          </a:prstGeom>
          <a:solidFill>
            <a:srgbClr val="C00000">
              <a:alpha val="59000"/>
            </a:srgb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Стрелка вниз 40"/>
          <p:cNvSpPr/>
          <p:nvPr/>
        </p:nvSpPr>
        <p:spPr>
          <a:xfrm>
            <a:off x="5643570" y="2500306"/>
            <a:ext cx="571504" cy="142876"/>
          </a:xfrm>
          <a:prstGeom prst="downArrow">
            <a:avLst/>
          </a:prstGeom>
          <a:solidFill>
            <a:srgbClr val="C00000">
              <a:alpha val="59000"/>
            </a:srgb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2" name="Стрелка вниз 41"/>
          <p:cNvSpPr/>
          <p:nvPr/>
        </p:nvSpPr>
        <p:spPr>
          <a:xfrm>
            <a:off x="7429520" y="2500306"/>
            <a:ext cx="571504" cy="142876"/>
          </a:xfrm>
          <a:prstGeom prst="downArrow">
            <a:avLst/>
          </a:prstGeom>
          <a:solidFill>
            <a:srgbClr val="C00000">
              <a:alpha val="59000"/>
            </a:srgb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3" name="Стрелка вниз 42"/>
          <p:cNvSpPr/>
          <p:nvPr/>
        </p:nvSpPr>
        <p:spPr>
          <a:xfrm>
            <a:off x="6357950" y="3286124"/>
            <a:ext cx="1000132" cy="142876"/>
          </a:xfrm>
          <a:prstGeom prst="downArrow">
            <a:avLst/>
          </a:prstGeom>
          <a:solidFill>
            <a:srgbClr val="C00000">
              <a:alpha val="59000"/>
            </a:srgb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" name="Стрелка вниз 43"/>
          <p:cNvSpPr/>
          <p:nvPr/>
        </p:nvSpPr>
        <p:spPr>
          <a:xfrm>
            <a:off x="3714744" y="5715016"/>
            <a:ext cx="1428760" cy="214314"/>
          </a:xfrm>
          <a:prstGeom prst="downArrow">
            <a:avLst/>
          </a:prstGeom>
          <a:solidFill>
            <a:srgbClr val="C00000">
              <a:alpha val="59000"/>
            </a:srgb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5" name="Прямоугольник с двумя вырезанными противолежащими углами 44"/>
          <p:cNvSpPr/>
          <p:nvPr/>
        </p:nvSpPr>
        <p:spPr>
          <a:xfrm>
            <a:off x="142844" y="1714488"/>
            <a:ext cx="500066" cy="357190"/>
          </a:xfrm>
          <a:prstGeom prst="snip2DiagRect">
            <a:avLst/>
          </a:prstGeom>
          <a:solidFill>
            <a:schemeClr val="accent2">
              <a:lumMod val="40000"/>
              <a:lumOff val="60000"/>
              <a:alpha val="95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rgbClr val="C00000"/>
                </a:solidFill>
              </a:rPr>
              <a:t>1.1</a:t>
            </a:r>
            <a:endParaRPr lang="ru-RU" sz="1200" b="1" dirty="0">
              <a:solidFill>
                <a:srgbClr val="C00000"/>
              </a:solidFill>
            </a:endParaRPr>
          </a:p>
        </p:txBody>
      </p:sp>
      <p:sp>
        <p:nvSpPr>
          <p:cNvPr id="46" name="Прямоугольник с двумя вырезанными противолежащими углами 45"/>
          <p:cNvSpPr/>
          <p:nvPr/>
        </p:nvSpPr>
        <p:spPr>
          <a:xfrm>
            <a:off x="4500562" y="1714488"/>
            <a:ext cx="500066" cy="357190"/>
          </a:xfrm>
          <a:prstGeom prst="snip2DiagRect">
            <a:avLst/>
          </a:prstGeom>
          <a:solidFill>
            <a:schemeClr val="accent2">
              <a:lumMod val="40000"/>
              <a:lumOff val="60000"/>
              <a:alpha val="95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rgbClr val="C00000"/>
                </a:solidFill>
              </a:rPr>
              <a:t>1.2</a:t>
            </a:r>
            <a:endParaRPr lang="ru-RU" sz="1200" b="1" dirty="0">
              <a:solidFill>
                <a:srgbClr val="C00000"/>
              </a:solidFill>
            </a:endParaRPr>
          </a:p>
        </p:txBody>
      </p:sp>
      <p:sp>
        <p:nvSpPr>
          <p:cNvPr id="47" name="Прямоугольник с двумя вырезанными противолежащими углами 46"/>
          <p:cNvSpPr/>
          <p:nvPr/>
        </p:nvSpPr>
        <p:spPr>
          <a:xfrm>
            <a:off x="2214546" y="4929198"/>
            <a:ext cx="500066" cy="357190"/>
          </a:xfrm>
          <a:prstGeom prst="snip2DiagRect">
            <a:avLst/>
          </a:prstGeom>
          <a:solidFill>
            <a:schemeClr val="accent2">
              <a:lumMod val="40000"/>
              <a:lumOff val="60000"/>
              <a:alpha val="95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rgbClr val="C00000"/>
                </a:solidFill>
              </a:rPr>
              <a:t>1.3</a:t>
            </a:r>
            <a:endParaRPr lang="ru-RU" sz="1200" b="1" dirty="0">
              <a:solidFill>
                <a:srgbClr val="C00000"/>
              </a:solidFill>
            </a:endParaRPr>
          </a:p>
        </p:txBody>
      </p:sp>
      <p:sp>
        <p:nvSpPr>
          <p:cNvPr id="48" name="Прямоугольник 47"/>
          <p:cNvSpPr/>
          <p:nvPr/>
        </p:nvSpPr>
        <p:spPr>
          <a:xfrm>
            <a:off x="8501090" y="6429396"/>
            <a:ext cx="642910" cy="428604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chemeClr val="tx1"/>
                </a:solidFill>
              </a:rPr>
              <a:t>  </a:t>
            </a:r>
            <a:r>
              <a:rPr lang="ru-RU" sz="1400" dirty="0" smtClean="0">
                <a:solidFill>
                  <a:schemeClr val="tx1"/>
                </a:solidFill>
              </a:rPr>
              <a:t>№5</a:t>
            </a:r>
            <a:endParaRPr lang="ru-RU" sz="1400" dirty="0">
              <a:solidFill>
                <a:schemeClr val="tx1"/>
              </a:solidFill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-20006" y="32405"/>
            <a:ext cx="1377296" cy="385749"/>
          </a:xfrm>
          <a:prstGeom prst="rect">
            <a:avLst/>
          </a:prstGeom>
          <a:noFill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Тема №1 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1145766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>
            <a:spLocks noChangeArrowheads="1"/>
          </p:cNvSpPr>
          <p:nvPr/>
        </p:nvSpPr>
        <p:spPr bwMode="auto">
          <a:xfrm>
            <a:off x="7956376" y="6461956"/>
            <a:ext cx="1187624" cy="396044"/>
          </a:xfrm>
          <a:prstGeom prst="rect">
            <a:avLst/>
          </a:prstGeom>
          <a:noFill/>
          <a:ln w="19050">
            <a:solidFill>
              <a:srgbClr val="4406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Arial" pitchFamily="34" charset="0"/>
              </a:rPr>
              <a:t>Слайд №10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07504" y="514128"/>
            <a:ext cx="8676456" cy="51706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	</a:t>
            </a: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Что касается конечного профессионального результата подготовки специалиста при компетентностной модели образования, при отсутствии непосредственной прямой  зависимости «компетентности» от «компетенций», в профобразовании: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Компетентностная педагогическая теория и одноименная модель образования ориентирована на квалификационно-компетентностную модель образования;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ru-RU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	Конечным достижимым результатом как сформированного специалиста является только «профессиональная готовность», отражаемая составом «компетенций», а не сформированное и потенциально-возможное становление </a:t>
            </a:r>
            <a:r>
              <a:rPr kumimoji="0" lang="ru-RU" sz="2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«профессиональной компетентности»</a:t>
            </a: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работающего специалиста. Соответственно, </a:t>
            </a:r>
            <a:r>
              <a:rPr kumimoji="0" lang="ru-RU" sz="2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«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компетентность»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- не является образовательной категорией.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99953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>
            <a:spLocks noChangeArrowheads="1"/>
          </p:cNvSpPr>
          <p:nvPr/>
        </p:nvSpPr>
        <p:spPr bwMode="auto">
          <a:xfrm>
            <a:off x="7956376" y="6461956"/>
            <a:ext cx="1187624" cy="396044"/>
          </a:xfrm>
          <a:prstGeom prst="rect">
            <a:avLst/>
          </a:prstGeom>
          <a:noFill/>
          <a:ln w="19050">
            <a:solidFill>
              <a:srgbClr val="4406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Arial" pitchFamily="34" charset="0"/>
              </a:rPr>
              <a:t>Слайд №11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251520" y="186430"/>
            <a:ext cx="8388424" cy="64633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39763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-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Наше определение 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"профессиональной готовности"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с 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образовательно-квалификационной точки зрения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рассматривает его как результат профессиональной подготовки личности, отражающий его достаточный уровень способностей, адекватность знаний, профессиональной подготовки, наличие умений оперировать этими знаниями, навыками, компетенциями при решении теоретических и практических профессиональных задач, способность качественно выполнять специализированный вид деятельности.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39763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Концептуальные основы предлагаемой нами компетентностного моделирования образования являются: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639763" algn="l"/>
              </a:tabLst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"профессиональная готовность"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выпускника - это интегративная совокупность как минимум трех блоков компетенций, которые в процессе технологии их формирования выстраиваются в последовательно-стадиальную преемственную компетентностную модель.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639763" algn="l"/>
              </a:tabLst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39763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Это - 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а) профессионально-ориентированный блок компетенций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(ключевые компетенции в определении других исследователей);</a:t>
            </a:r>
            <a:b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б) 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профессионально-базируемый блок компетенций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(базовые компетенции);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39763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в) 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профессионально-идентифицирующий блок компетенций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(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специализирующие компетенции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);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39763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г) для профессиональной специфики сфер иноязычной профессиональной пригодности нами вводится сквозной, формируемый на всем протяжении вузовской подготовки - 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блок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межкультурно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-и-международно-профессиональной коммуникативной компетенции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99953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>
            <a:spLocks noChangeArrowheads="1"/>
          </p:cNvSpPr>
          <p:nvPr/>
        </p:nvSpPr>
        <p:spPr bwMode="auto">
          <a:xfrm>
            <a:off x="7956376" y="6461956"/>
            <a:ext cx="1187624" cy="396044"/>
          </a:xfrm>
          <a:prstGeom prst="rect">
            <a:avLst/>
          </a:prstGeom>
          <a:noFill/>
          <a:ln w="19050">
            <a:solidFill>
              <a:srgbClr val="4406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Arial" pitchFamily="34" charset="0"/>
              </a:rPr>
              <a:t>Слайд №12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413792" y="67272"/>
            <a:ext cx="8316416" cy="65556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39763" algn="l"/>
              </a:tabLst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	Отличительными характеристиками предлагаемой модели компетентностного образования является: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39763" algn="l"/>
              </a:tabLst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639763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модель компетентностного образования это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–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последовательная,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стадиальная образовательно-профессиональная программа;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639763" algn="l"/>
              </a:tabLst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639763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международно-принятые такие компетенции как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«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ключевые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»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«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базовые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»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и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«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специализирующие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»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соответственно распределяются по стадиям компетентностной модели, в последовательности по их стадиальному усложнению;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639763" algn="l"/>
              </a:tabLst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639763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моделирование содержания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отражает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интегративную функционально-содержательную совокупность 4-х блоков стадиальных компетенций;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639763" algn="l"/>
              </a:tabLst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639763" algn="l"/>
              </a:tabLst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единицей предметно-компетентностного содержания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выступает отобранный и структурированный как профессионально-определяющее содержательное ядро, так называемый -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профконцепт специальности;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639763" algn="l"/>
              </a:tabLst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639763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модель компетентностного образования базируется на принципах интегрированности и взаимозависимости процессов профессионализации и индивидуализации профессиональной подготовки студентов.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99953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Rectangle 43"/>
          <p:cNvSpPr>
            <a:spLocks noChangeArrowheads="1"/>
          </p:cNvSpPr>
          <p:nvPr/>
        </p:nvSpPr>
        <p:spPr bwMode="gray">
          <a:xfrm>
            <a:off x="-1285916" y="2017714"/>
            <a:ext cx="9858444" cy="4840286"/>
          </a:xfrm>
          <a:prstGeom prst="rect">
            <a:avLst/>
          </a:prstGeom>
          <a:gradFill flip="none" rotWithShape="1">
            <a:gsLst>
              <a:gs pos="0">
                <a:srgbClr val="000000">
                  <a:alpha val="10000"/>
                </a:srgbClr>
              </a:gs>
              <a:gs pos="100000">
                <a:srgbClr val="FFFFFF">
                  <a:alpha val="0"/>
                </a:srgbClr>
              </a:gs>
            </a:gsLst>
            <a:lin ang="16200000" scaled="1"/>
            <a:tileRect/>
          </a:gradFill>
          <a:ln w="12700">
            <a:noFill/>
            <a:miter lim="800000"/>
            <a:headEnd/>
            <a:tailEnd/>
          </a:ln>
          <a:effectLst/>
        </p:spPr>
        <p:txBody>
          <a:bodyPr lIns="108000" tIns="108000" rIns="144000" bIns="72000"/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marL="190500" indent="-190500">
              <a:lnSpc>
                <a:spcPct val="95000"/>
              </a:lnSpc>
              <a:spcAft>
                <a:spcPts val="800"/>
              </a:spcAft>
              <a:buClr>
                <a:srgbClr val="969696"/>
              </a:buClr>
              <a:buFont typeface="Wingdings" pitchFamily="2" charset="2"/>
              <a:buChar char="§"/>
              <a:defRPr/>
            </a:pPr>
            <a:endParaRPr lang="de-DE" noProof="1">
              <a:solidFill>
                <a:srgbClr val="000000"/>
              </a:solidFill>
              <a:cs typeface="Arial" charset="0"/>
            </a:endParaRPr>
          </a:p>
        </p:txBody>
      </p:sp>
      <p:grpSp>
        <p:nvGrpSpPr>
          <p:cNvPr id="2" name="Group 46"/>
          <p:cNvGrpSpPr>
            <a:grpSpLocks/>
          </p:cNvGrpSpPr>
          <p:nvPr/>
        </p:nvGrpSpPr>
        <p:grpSpPr bwMode="auto">
          <a:xfrm>
            <a:off x="-2143172" y="1214422"/>
            <a:ext cx="10980135" cy="5410203"/>
            <a:chOff x="-1344" y="912"/>
            <a:chExt cx="6336" cy="2791"/>
          </a:xfrm>
        </p:grpSpPr>
        <p:sp>
          <p:nvSpPr>
            <p:cNvPr id="360450" name="AutoShape 2"/>
            <p:cNvSpPr>
              <a:spLocks noChangeArrowheads="1"/>
            </p:cNvSpPr>
            <p:nvPr/>
          </p:nvSpPr>
          <p:spPr bwMode="gray">
            <a:xfrm rot="5400000">
              <a:off x="-1344" y="912"/>
              <a:ext cx="2791" cy="2791"/>
            </a:xfrm>
            <a:custGeom>
              <a:avLst/>
              <a:gdLst>
                <a:gd name="G0" fmla="+- 10478 0 0"/>
                <a:gd name="G1" fmla="+- -11739500 0 0"/>
                <a:gd name="G2" fmla="+- 0 0 -11739500"/>
                <a:gd name="T0" fmla="*/ 0 256 1"/>
                <a:gd name="T1" fmla="*/ 180 256 1"/>
                <a:gd name="G3" fmla="+- -11739500 T0 T1"/>
                <a:gd name="T2" fmla="*/ 0 256 1"/>
                <a:gd name="T3" fmla="*/ 90 256 1"/>
                <a:gd name="G4" fmla="+- -11739500 T2 T3"/>
                <a:gd name="G5" fmla="*/ G4 2 1"/>
                <a:gd name="T4" fmla="*/ 90 256 1"/>
                <a:gd name="T5" fmla="*/ 0 256 1"/>
                <a:gd name="G6" fmla="+- -11739500 T4 T5"/>
                <a:gd name="G7" fmla="*/ G6 2 1"/>
                <a:gd name="G8" fmla="abs -11739500"/>
                <a:gd name="T6" fmla="*/ 0 256 1"/>
                <a:gd name="T7" fmla="*/ 90 256 1"/>
                <a:gd name="G9" fmla="+- G8 T6 T7"/>
                <a:gd name="G10" fmla="?: G9 G7 G5"/>
                <a:gd name="T8" fmla="*/ 0 256 1"/>
                <a:gd name="T9" fmla="*/ 360 256 1"/>
                <a:gd name="G11" fmla="+- G10 T8 T9"/>
                <a:gd name="G12" fmla="?: G10 G11 G10"/>
                <a:gd name="T10" fmla="*/ 0 256 1"/>
                <a:gd name="T11" fmla="*/ 360 256 1"/>
                <a:gd name="G13" fmla="+- G12 T10 T11"/>
                <a:gd name="G14" fmla="?: G12 G13 G12"/>
                <a:gd name="G15" fmla="+- 0 0 G14"/>
                <a:gd name="G16" fmla="+- 10800 0 0"/>
                <a:gd name="G17" fmla="+- 10800 0 10478"/>
                <a:gd name="G18" fmla="*/ 10478 1 2"/>
                <a:gd name="G19" fmla="+- G18 5400 0"/>
                <a:gd name="G20" fmla="cos G19 -11739500"/>
                <a:gd name="G21" fmla="sin G19 -11739500"/>
                <a:gd name="G22" fmla="+- G20 10800 0"/>
                <a:gd name="G23" fmla="+- G21 10800 0"/>
                <a:gd name="G24" fmla="+- 10800 0 G20"/>
                <a:gd name="G25" fmla="+- 10478 10800 0"/>
                <a:gd name="G26" fmla="?: G9 G17 G25"/>
                <a:gd name="G27" fmla="?: G9 0 21600"/>
                <a:gd name="G28" fmla="cos 10800 -11739500"/>
                <a:gd name="G29" fmla="sin 10800 -11739500"/>
                <a:gd name="G30" fmla="sin 10478 -11739500"/>
                <a:gd name="G31" fmla="+- G28 10800 0"/>
                <a:gd name="G32" fmla="+- G29 10800 0"/>
                <a:gd name="G33" fmla="+- G30 10800 0"/>
                <a:gd name="G34" fmla="?: G4 0 G31"/>
                <a:gd name="G35" fmla="?: -11739500 G34 0"/>
                <a:gd name="G36" fmla="?: G6 G35 G31"/>
                <a:gd name="G37" fmla="+- 21600 0 G36"/>
                <a:gd name="G38" fmla="?: G4 0 G33"/>
                <a:gd name="G39" fmla="?: -11739500 G38 G32"/>
                <a:gd name="G40" fmla="?: G6 G39 0"/>
                <a:gd name="G41" fmla="?: G4 G32 21600"/>
                <a:gd name="G42" fmla="?: G6 G41 G33"/>
                <a:gd name="T12" fmla="*/ 10800 w 21600"/>
                <a:gd name="T13" fmla="*/ 0 h 21600"/>
                <a:gd name="T14" fmla="*/ 162 w 21600"/>
                <a:gd name="T15" fmla="*/ 10638 h 21600"/>
                <a:gd name="T16" fmla="*/ 10800 w 21600"/>
                <a:gd name="T17" fmla="*/ 322 h 21600"/>
                <a:gd name="T18" fmla="*/ 21438 w 21600"/>
                <a:gd name="T19" fmla="*/ 10638 h 21600"/>
                <a:gd name="T20" fmla="*/ G36 w 21600"/>
                <a:gd name="T21" fmla="*/ G40 h 21600"/>
                <a:gd name="T22" fmla="*/ G37 w 21600"/>
                <a:gd name="T23" fmla="*/ G42 h 21600"/>
              </a:gdLst>
              <a:ahLst/>
              <a:cxnLst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T20" t="T21" r="T22" b="T23"/>
              <a:pathLst>
                <a:path w="21600" h="21600">
                  <a:moveTo>
                    <a:pt x="323" y="10641"/>
                  </a:moveTo>
                  <a:cubicBezTo>
                    <a:pt x="410" y="4916"/>
                    <a:pt x="5075" y="321"/>
                    <a:pt x="10800" y="322"/>
                  </a:cubicBezTo>
                  <a:cubicBezTo>
                    <a:pt x="16524" y="322"/>
                    <a:pt x="21189" y="4916"/>
                    <a:pt x="21276" y="10641"/>
                  </a:cubicBezTo>
                  <a:lnTo>
                    <a:pt x="21598" y="10636"/>
                  </a:lnTo>
                  <a:cubicBezTo>
                    <a:pt x="21509" y="4736"/>
                    <a:pt x="16700" y="-1"/>
                    <a:pt x="10799" y="0"/>
                  </a:cubicBezTo>
                  <a:cubicBezTo>
                    <a:pt x="4899" y="0"/>
                    <a:pt x="90" y="4736"/>
                    <a:pt x="1" y="10636"/>
                  </a:cubicBezTo>
                  <a:close/>
                </a:path>
              </a:pathLst>
            </a:custGeom>
            <a:gradFill rotWithShape="0">
              <a:gsLst>
                <a:gs pos="0">
                  <a:srgbClr val="0099FF">
                    <a:gamma/>
                    <a:tint val="0"/>
                    <a:invGamma/>
                    <a:alpha val="0"/>
                  </a:srgbClr>
                </a:gs>
                <a:gs pos="100000">
                  <a:srgbClr val="0099FF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0451" name="AutoShape 3"/>
            <p:cNvSpPr>
              <a:spLocks noChangeArrowheads="1"/>
            </p:cNvSpPr>
            <p:nvPr/>
          </p:nvSpPr>
          <p:spPr bwMode="gray">
            <a:xfrm rot="5400000">
              <a:off x="-1185" y="1118"/>
              <a:ext cx="2374" cy="2373"/>
            </a:xfrm>
            <a:custGeom>
              <a:avLst/>
              <a:gdLst>
                <a:gd name="G0" fmla="+- 744 0 0"/>
                <a:gd name="G1" fmla="+- 11756105 0 0"/>
                <a:gd name="G2" fmla="+- 0 0 11756105"/>
                <a:gd name="T0" fmla="*/ 0 256 1"/>
                <a:gd name="T1" fmla="*/ 180 256 1"/>
                <a:gd name="G3" fmla="+- 11756105 T0 T1"/>
                <a:gd name="T2" fmla="*/ 0 256 1"/>
                <a:gd name="T3" fmla="*/ 90 256 1"/>
                <a:gd name="G4" fmla="+- 11756105 T2 T3"/>
                <a:gd name="G5" fmla="*/ G4 2 1"/>
                <a:gd name="T4" fmla="*/ 90 256 1"/>
                <a:gd name="T5" fmla="*/ 0 256 1"/>
                <a:gd name="G6" fmla="+- 11756105 T4 T5"/>
                <a:gd name="G7" fmla="*/ G6 2 1"/>
                <a:gd name="G8" fmla="abs 11756105"/>
                <a:gd name="T6" fmla="*/ 0 256 1"/>
                <a:gd name="T7" fmla="*/ 90 256 1"/>
                <a:gd name="G9" fmla="+- G8 T6 T7"/>
                <a:gd name="G10" fmla="?: G9 G7 G5"/>
                <a:gd name="T8" fmla="*/ 0 256 1"/>
                <a:gd name="T9" fmla="*/ 360 256 1"/>
                <a:gd name="G11" fmla="+- G10 T8 T9"/>
                <a:gd name="G12" fmla="?: G10 G11 G10"/>
                <a:gd name="T10" fmla="*/ 0 256 1"/>
                <a:gd name="T11" fmla="*/ 360 256 1"/>
                <a:gd name="G13" fmla="+- G12 T10 T11"/>
                <a:gd name="G14" fmla="?: G12 G13 G12"/>
                <a:gd name="G15" fmla="+- 0 0 G14"/>
                <a:gd name="G16" fmla="+- 10800 0 0"/>
                <a:gd name="G17" fmla="+- 10800 0 744"/>
                <a:gd name="G18" fmla="*/ 744 1 2"/>
                <a:gd name="G19" fmla="+- G18 5400 0"/>
                <a:gd name="G20" fmla="cos G19 11756105"/>
                <a:gd name="G21" fmla="sin G19 11756105"/>
                <a:gd name="G22" fmla="+- G20 10800 0"/>
                <a:gd name="G23" fmla="+- G21 10800 0"/>
                <a:gd name="G24" fmla="+- 10800 0 G20"/>
                <a:gd name="G25" fmla="+- 744 10800 0"/>
                <a:gd name="G26" fmla="?: G9 G17 G25"/>
                <a:gd name="G27" fmla="?: G9 0 21600"/>
                <a:gd name="G28" fmla="cos 10800 11756105"/>
                <a:gd name="G29" fmla="sin 10800 11756105"/>
                <a:gd name="G30" fmla="sin 744 11756105"/>
                <a:gd name="G31" fmla="+- G28 10800 0"/>
                <a:gd name="G32" fmla="+- G29 10800 0"/>
                <a:gd name="G33" fmla="+- G30 10800 0"/>
                <a:gd name="G34" fmla="?: G4 0 G31"/>
                <a:gd name="G35" fmla="?: 11756105 G34 0"/>
                <a:gd name="G36" fmla="?: G6 G35 G31"/>
                <a:gd name="G37" fmla="+- 21600 0 G36"/>
                <a:gd name="G38" fmla="?: G4 0 G33"/>
                <a:gd name="G39" fmla="?: 11756105 G38 G32"/>
                <a:gd name="G40" fmla="?: G6 G39 0"/>
                <a:gd name="G41" fmla="?: G4 G32 21600"/>
                <a:gd name="G42" fmla="?: G6 G41 G33"/>
                <a:gd name="T12" fmla="*/ 10800 w 21600"/>
                <a:gd name="T13" fmla="*/ 0 h 21600"/>
                <a:gd name="T14" fmla="*/ 5028 w 21600"/>
                <a:gd name="T15" fmla="*/ 10862 h 21600"/>
                <a:gd name="T16" fmla="*/ 10800 w 21600"/>
                <a:gd name="T17" fmla="*/ 10056 h 21600"/>
                <a:gd name="T18" fmla="*/ 16572 w 21600"/>
                <a:gd name="T19" fmla="*/ 10862 h 21600"/>
                <a:gd name="T20" fmla="*/ G36 w 21600"/>
                <a:gd name="T21" fmla="*/ G40 h 21600"/>
                <a:gd name="T22" fmla="*/ G37 w 21600"/>
                <a:gd name="T23" fmla="*/ G42 h 21600"/>
              </a:gdLst>
              <a:ahLst/>
              <a:cxnLst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T20" t="T21" r="T22" b="T23"/>
              <a:pathLst>
                <a:path w="21600" h="21600">
                  <a:moveTo>
                    <a:pt x="10056" y="10807"/>
                  </a:moveTo>
                  <a:cubicBezTo>
                    <a:pt x="10056" y="10805"/>
                    <a:pt x="10056" y="10802"/>
                    <a:pt x="10056" y="10800"/>
                  </a:cubicBezTo>
                  <a:cubicBezTo>
                    <a:pt x="10056" y="10389"/>
                    <a:pt x="10389" y="10056"/>
                    <a:pt x="10800" y="10056"/>
                  </a:cubicBezTo>
                  <a:cubicBezTo>
                    <a:pt x="11210" y="10056"/>
                    <a:pt x="11544" y="10389"/>
                    <a:pt x="11544" y="10800"/>
                  </a:cubicBezTo>
                  <a:cubicBezTo>
                    <a:pt x="11544" y="10802"/>
                    <a:pt x="11543" y="10805"/>
                    <a:pt x="11543" y="10807"/>
                  </a:cubicBezTo>
                  <a:lnTo>
                    <a:pt x="21599" y="10916"/>
                  </a:lnTo>
                  <a:cubicBezTo>
                    <a:pt x="21599" y="10877"/>
                    <a:pt x="21600" y="10838"/>
                    <a:pt x="21600" y="10800"/>
                  </a:cubicBezTo>
                  <a:cubicBezTo>
                    <a:pt x="21600" y="4835"/>
                    <a:pt x="16764" y="0"/>
                    <a:pt x="10800" y="0"/>
                  </a:cubicBezTo>
                  <a:cubicBezTo>
                    <a:pt x="4835" y="0"/>
                    <a:pt x="0" y="4835"/>
                    <a:pt x="0" y="10800"/>
                  </a:cubicBezTo>
                  <a:cubicBezTo>
                    <a:pt x="-1" y="10838"/>
                    <a:pt x="0" y="10877"/>
                    <a:pt x="0" y="10916"/>
                  </a:cubicBezTo>
                  <a:close/>
                </a:path>
              </a:pathLst>
            </a:custGeom>
            <a:gradFill rotWithShape="0">
              <a:gsLst>
                <a:gs pos="0">
                  <a:srgbClr val="0099FF"/>
                </a:gs>
                <a:gs pos="100000">
                  <a:srgbClr val="33CC33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0457" name="Text Box 9"/>
            <p:cNvSpPr txBox="1">
              <a:spLocks noChangeArrowheads="1"/>
            </p:cNvSpPr>
            <p:nvPr/>
          </p:nvSpPr>
          <p:spPr bwMode="gray">
            <a:xfrm>
              <a:off x="140" y="1317"/>
              <a:ext cx="728" cy="19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vert270" wrap="square">
              <a:spAutoFit/>
            </a:bodyPr>
            <a:lstStyle/>
            <a:p>
              <a:pPr algn="ctr"/>
              <a:r>
                <a:rPr lang="ru-RU" sz="1400" b="1" dirty="0" smtClean="0">
                  <a:solidFill>
                    <a:srgbClr val="FFFF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Профессиональная                                                                               готовность:</a:t>
              </a:r>
              <a:endParaRPr lang="en-US" sz="1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  <a:p>
              <a:pPr algn="ctr"/>
              <a:r>
                <a:rPr lang="ru-RU" sz="1400" b="1" dirty="0" smtClean="0">
                  <a:solidFill>
                    <a:srgbClr val="FFFF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4-х блочно-модульная </a:t>
              </a:r>
              <a:r>
                <a:rPr lang="ru-RU" sz="1400" b="1" dirty="0" err="1" smtClean="0">
                  <a:solidFill>
                    <a:srgbClr val="FFFF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стадиально-компетентностная</a:t>
              </a:r>
              <a:r>
                <a:rPr lang="ru-RU" sz="1400" b="1" dirty="0" smtClean="0">
                  <a:solidFill>
                    <a:srgbClr val="FFFF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 модель </a:t>
              </a:r>
            </a:p>
            <a:p>
              <a:pPr algn="ctr"/>
              <a:r>
                <a:rPr lang="ru-RU" sz="1400" b="1" dirty="0" smtClean="0">
                  <a:solidFill>
                    <a:srgbClr val="FFFF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профобразования</a:t>
              </a:r>
              <a:endParaRPr lang="en-US" sz="1400" b="1" dirty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grpSp>
          <p:nvGrpSpPr>
            <p:cNvPr id="3" name="Group 41"/>
            <p:cNvGrpSpPr>
              <a:grpSpLocks/>
            </p:cNvGrpSpPr>
            <p:nvPr/>
          </p:nvGrpSpPr>
          <p:grpSpPr bwMode="auto">
            <a:xfrm>
              <a:off x="980" y="1245"/>
              <a:ext cx="3676" cy="339"/>
              <a:chOff x="980" y="1245"/>
              <a:chExt cx="3676" cy="339"/>
            </a:xfrm>
          </p:grpSpPr>
          <p:sp>
            <p:nvSpPr>
              <p:cNvPr id="360453" name="AutoShape 5"/>
              <p:cNvSpPr>
                <a:spLocks noChangeArrowheads="1"/>
              </p:cNvSpPr>
              <p:nvPr/>
            </p:nvSpPr>
            <p:spPr bwMode="gray">
              <a:xfrm>
                <a:off x="1163" y="1245"/>
                <a:ext cx="3493" cy="334"/>
              </a:xfrm>
              <a:prstGeom prst="roundRect">
                <a:avLst>
                  <a:gd name="adj" fmla="val 50000"/>
                </a:avLst>
              </a:prstGeom>
              <a:gradFill rotWithShape="0">
                <a:gsLst>
                  <a:gs pos="0">
                    <a:srgbClr val="33CC33"/>
                  </a:gs>
                  <a:gs pos="100000">
                    <a:schemeClr val="tx1">
                      <a:alpha val="0"/>
                    </a:schemeClr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4" name="Group 6"/>
              <p:cNvGrpSpPr>
                <a:grpSpLocks/>
              </p:cNvGrpSpPr>
              <p:nvPr/>
            </p:nvGrpSpPr>
            <p:grpSpPr bwMode="auto">
              <a:xfrm>
                <a:off x="980" y="1268"/>
                <a:ext cx="316" cy="316"/>
                <a:chOff x="980" y="1412"/>
                <a:chExt cx="316" cy="316"/>
              </a:xfrm>
            </p:grpSpPr>
            <p:sp>
              <p:nvSpPr>
                <p:cNvPr id="360455" name="Oval 7"/>
                <p:cNvSpPr>
                  <a:spLocks noChangeArrowheads="1"/>
                </p:cNvSpPr>
                <p:nvPr/>
              </p:nvSpPr>
              <p:spPr bwMode="gray">
                <a:xfrm>
                  <a:off x="980" y="1412"/>
                  <a:ext cx="316" cy="316"/>
                </a:xfrm>
                <a:prstGeom prst="ellipse">
                  <a:avLst/>
                </a:prstGeom>
                <a:solidFill>
                  <a:srgbClr val="33CC33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76200" dir="10800000" kx="-3284103" algn="br" rotWithShape="0">
                          <a:schemeClr val="bg2">
                            <a:alpha val="5000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60456" name="Oval 8"/>
                <p:cNvSpPr>
                  <a:spLocks noChangeArrowheads="1"/>
                </p:cNvSpPr>
                <p:nvPr/>
              </p:nvSpPr>
              <p:spPr bwMode="gray">
                <a:xfrm>
                  <a:off x="1028" y="1461"/>
                  <a:ext cx="220" cy="220"/>
                </a:xfrm>
                <a:prstGeom prst="ellipse">
                  <a:avLst/>
                </a:prstGeom>
                <a:solidFill>
                  <a:srgbClr val="FFFFFF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152400" dir="16200000" sy="-100000" rotWithShape="0">
                          <a:schemeClr val="bg2">
                            <a:alpha val="5000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360458" name="Text Box 10"/>
              <p:cNvSpPr txBox="1">
                <a:spLocks noChangeArrowheads="1"/>
              </p:cNvSpPr>
              <p:nvPr/>
            </p:nvSpPr>
            <p:spPr bwMode="gray">
              <a:xfrm>
                <a:off x="1035" y="1317"/>
                <a:ext cx="196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b="1">
                    <a:solidFill>
                      <a:srgbClr val="000000"/>
                    </a:solidFill>
                  </a:rPr>
                  <a:t>1</a:t>
                </a:r>
              </a:p>
            </p:txBody>
          </p:sp>
          <p:sp>
            <p:nvSpPr>
              <p:cNvPr id="360459" name="Text Box 11"/>
              <p:cNvSpPr txBox="1">
                <a:spLocks noChangeArrowheads="1"/>
              </p:cNvSpPr>
              <p:nvPr/>
            </p:nvSpPr>
            <p:spPr bwMode="gray">
              <a:xfrm>
                <a:off x="1296" y="1299"/>
                <a:ext cx="116" cy="23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l"/>
                <a:endParaRPr lang="en-US" b="1" dirty="0"/>
              </a:p>
            </p:txBody>
          </p:sp>
        </p:grpSp>
        <p:grpSp>
          <p:nvGrpSpPr>
            <p:cNvPr id="5" name="Group 42"/>
            <p:cNvGrpSpPr>
              <a:grpSpLocks/>
            </p:cNvGrpSpPr>
            <p:nvPr/>
          </p:nvGrpSpPr>
          <p:grpSpPr bwMode="auto">
            <a:xfrm>
              <a:off x="1200" y="1704"/>
              <a:ext cx="3648" cy="340"/>
              <a:chOff x="1200" y="1704"/>
              <a:chExt cx="3648" cy="340"/>
            </a:xfrm>
          </p:grpSpPr>
          <p:sp>
            <p:nvSpPr>
              <p:cNvPr id="360452" name="AutoShape 4"/>
              <p:cNvSpPr>
                <a:spLocks noChangeArrowheads="1"/>
              </p:cNvSpPr>
              <p:nvPr/>
            </p:nvSpPr>
            <p:spPr bwMode="gray">
              <a:xfrm>
                <a:off x="1417" y="1704"/>
                <a:ext cx="3431" cy="333"/>
              </a:xfrm>
              <a:prstGeom prst="roundRect">
                <a:avLst>
                  <a:gd name="adj" fmla="val 50000"/>
                </a:avLst>
              </a:prstGeom>
              <a:gradFill rotWithShape="0">
                <a:gsLst>
                  <a:gs pos="0">
                    <a:srgbClr val="0099FF"/>
                  </a:gs>
                  <a:gs pos="100000">
                    <a:schemeClr val="tx1">
                      <a:alpha val="0"/>
                    </a:schemeClr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60460" name="Text Box 12"/>
              <p:cNvSpPr txBox="1">
                <a:spLocks noChangeArrowheads="1"/>
              </p:cNvSpPr>
              <p:nvPr/>
            </p:nvSpPr>
            <p:spPr bwMode="gray">
              <a:xfrm>
                <a:off x="1536" y="1758"/>
                <a:ext cx="107" cy="19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l"/>
                <a:endParaRPr lang="en-US" b="1" dirty="0"/>
              </a:p>
            </p:txBody>
          </p:sp>
          <p:grpSp>
            <p:nvGrpSpPr>
              <p:cNvPr id="6" name="Group 14"/>
              <p:cNvGrpSpPr>
                <a:grpSpLocks/>
              </p:cNvGrpSpPr>
              <p:nvPr/>
            </p:nvGrpSpPr>
            <p:grpSpPr bwMode="auto">
              <a:xfrm>
                <a:off x="1200" y="1728"/>
                <a:ext cx="316" cy="316"/>
                <a:chOff x="980" y="1412"/>
                <a:chExt cx="316" cy="316"/>
              </a:xfrm>
            </p:grpSpPr>
            <p:sp>
              <p:nvSpPr>
                <p:cNvPr id="360463" name="Oval 15"/>
                <p:cNvSpPr>
                  <a:spLocks noChangeArrowheads="1"/>
                </p:cNvSpPr>
                <p:nvPr/>
              </p:nvSpPr>
              <p:spPr bwMode="gray">
                <a:xfrm>
                  <a:off x="980" y="1412"/>
                  <a:ext cx="316" cy="316"/>
                </a:xfrm>
                <a:prstGeom prst="ellipse">
                  <a:avLst/>
                </a:prstGeom>
                <a:solidFill>
                  <a:srgbClr val="0099FF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76200" dir="10800000" kx="-3284103" algn="br" rotWithShape="0">
                          <a:schemeClr val="bg2">
                            <a:alpha val="5000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60464" name="Oval 16"/>
                <p:cNvSpPr>
                  <a:spLocks noChangeArrowheads="1"/>
                </p:cNvSpPr>
                <p:nvPr/>
              </p:nvSpPr>
              <p:spPr bwMode="gray">
                <a:xfrm>
                  <a:off x="1028" y="1461"/>
                  <a:ext cx="220" cy="220"/>
                </a:xfrm>
                <a:prstGeom prst="ellipse">
                  <a:avLst/>
                </a:prstGeom>
                <a:solidFill>
                  <a:srgbClr val="FFFFFF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152400" dir="16200000" sy="-100000" rotWithShape="0">
                          <a:schemeClr val="bg2">
                            <a:alpha val="5000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360465" name="Text Box 17"/>
              <p:cNvSpPr txBox="1">
                <a:spLocks noChangeArrowheads="1"/>
              </p:cNvSpPr>
              <p:nvPr/>
            </p:nvSpPr>
            <p:spPr bwMode="gray">
              <a:xfrm>
                <a:off x="1257" y="1776"/>
                <a:ext cx="196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b="1">
                    <a:solidFill>
                      <a:srgbClr val="000000"/>
                    </a:solidFill>
                  </a:rPr>
                  <a:t>2</a:t>
                </a:r>
              </a:p>
            </p:txBody>
          </p:sp>
        </p:grpSp>
        <p:grpSp>
          <p:nvGrpSpPr>
            <p:cNvPr id="7" name="Group 43"/>
            <p:cNvGrpSpPr>
              <a:grpSpLocks/>
            </p:cNvGrpSpPr>
            <p:nvPr/>
          </p:nvGrpSpPr>
          <p:grpSpPr bwMode="auto">
            <a:xfrm>
              <a:off x="1289" y="2160"/>
              <a:ext cx="3703" cy="339"/>
              <a:chOff x="1289" y="2160"/>
              <a:chExt cx="3703" cy="339"/>
            </a:xfrm>
          </p:grpSpPr>
          <p:sp>
            <p:nvSpPr>
              <p:cNvPr id="360466" name="AutoShape 18"/>
              <p:cNvSpPr>
                <a:spLocks noChangeArrowheads="1"/>
              </p:cNvSpPr>
              <p:nvPr/>
            </p:nvSpPr>
            <p:spPr bwMode="gray">
              <a:xfrm>
                <a:off x="1472" y="2160"/>
                <a:ext cx="3520" cy="334"/>
              </a:xfrm>
              <a:prstGeom prst="roundRect">
                <a:avLst>
                  <a:gd name="adj" fmla="val 50000"/>
                </a:avLst>
              </a:prstGeom>
              <a:gradFill rotWithShape="0">
                <a:gsLst>
                  <a:gs pos="0">
                    <a:srgbClr val="33CC33"/>
                  </a:gs>
                  <a:gs pos="100000">
                    <a:schemeClr val="tx1">
                      <a:alpha val="0"/>
                    </a:schemeClr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8" name="Group 19"/>
              <p:cNvGrpSpPr>
                <a:grpSpLocks/>
              </p:cNvGrpSpPr>
              <p:nvPr/>
            </p:nvGrpSpPr>
            <p:grpSpPr bwMode="auto">
              <a:xfrm>
                <a:off x="1289" y="2183"/>
                <a:ext cx="316" cy="316"/>
                <a:chOff x="980" y="1412"/>
                <a:chExt cx="316" cy="316"/>
              </a:xfrm>
            </p:grpSpPr>
            <p:sp>
              <p:nvSpPr>
                <p:cNvPr id="360468" name="Oval 20"/>
                <p:cNvSpPr>
                  <a:spLocks noChangeArrowheads="1"/>
                </p:cNvSpPr>
                <p:nvPr/>
              </p:nvSpPr>
              <p:spPr bwMode="gray">
                <a:xfrm>
                  <a:off x="980" y="1412"/>
                  <a:ext cx="316" cy="316"/>
                </a:xfrm>
                <a:prstGeom prst="ellipse">
                  <a:avLst/>
                </a:prstGeom>
                <a:solidFill>
                  <a:srgbClr val="33CC33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76200" dir="10800000" kx="-3284103" algn="br" rotWithShape="0">
                          <a:schemeClr val="bg2">
                            <a:alpha val="5000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60469" name="Oval 21"/>
                <p:cNvSpPr>
                  <a:spLocks noChangeArrowheads="1"/>
                </p:cNvSpPr>
                <p:nvPr/>
              </p:nvSpPr>
              <p:spPr bwMode="gray">
                <a:xfrm>
                  <a:off x="1028" y="1461"/>
                  <a:ext cx="220" cy="220"/>
                </a:xfrm>
                <a:prstGeom prst="ellipse">
                  <a:avLst/>
                </a:prstGeom>
                <a:solidFill>
                  <a:srgbClr val="FFFFFF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152400" dir="16200000" sy="-100000" rotWithShape="0">
                          <a:schemeClr val="bg2">
                            <a:alpha val="5000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360470" name="Text Box 22"/>
              <p:cNvSpPr txBox="1">
                <a:spLocks noChangeArrowheads="1"/>
              </p:cNvSpPr>
              <p:nvPr/>
            </p:nvSpPr>
            <p:spPr bwMode="gray">
              <a:xfrm>
                <a:off x="1344" y="2232"/>
                <a:ext cx="196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b="1">
                    <a:solidFill>
                      <a:srgbClr val="000000"/>
                    </a:solidFill>
                  </a:rPr>
                  <a:t>3</a:t>
                </a:r>
              </a:p>
            </p:txBody>
          </p:sp>
          <p:sp>
            <p:nvSpPr>
              <p:cNvPr id="360471" name="Text Box 23"/>
              <p:cNvSpPr txBox="1">
                <a:spLocks noChangeArrowheads="1"/>
              </p:cNvSpPr>
              <p:nvPr/>
            </p:nvSpPr>
            <p:spPr bwMode="gray">
              <a:xfrm>
                <a:off x="1583" y="2165"/>
                <a:ext cx="2806" cy="33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ru-RU" b="1" dirty="0" smtClean="0"/>
                  <a:t>Профессионально-идентифицирующий </a:t>
                </a:r>
              </a:p>
              <a:p>
                <a:r>
                  <a:rPr lang="ru-RU" b="1" dirty="0" smtClean="0"/>
                  <a:t>модульный блок компетенций</a:t>
                </a:r>
                <a:endParaRPr lang="en-US" b="1" dirty="0"/>
              </a:p>
            </p:txBody>
          </p:sp>
        </p:grpSp>
        <p:grpSp>
          <p:nvGrpSpPr>
            <p:cNvPr id="9" name="Group 44"/>
            <p:cNvGrpSpPr>
              <a:grpSpLocks/>
            </p:cNvGrpSpPr>
            <p:nvPr/>
          </p:nvGrpSpPr>
          <p:grpSpPr bwMode="auto">
            <a:xfrm>
              <a:off x="1200" y="2607"/>
              <a:ext cx="3648" cy="476"/>
              <a:chOff x="1200" y="2607"/>
              <a:chExt cx="3648" cy="476"/>
            </a:xfrm>
          </p:grpSpPr>
          <p:sp>
            <p:nvSpPr>
              <p:cNvPr id="360472" name="AutoShape 24"/>
              <p:cNvSpPr>
                <a:spLocks noChangeArrowheads="1"/>
              </p:cNvSpPr>
              <p:nvPr/>
            </p:nvSpPr>
            <p:spPr bwMode="gray">
              <a:xfrm>
                <a:off x="1417" y="2634"/>
                <a:ext cx="3431" cy="415"/>
              </a:xfrm>
              <a:prstGeom prst="roundRect">
                <a:avLst>
                  <a:gd name="adj" fmla="val 50000"/>
                </a:avLst>
              </a:prstGeom>
              <a:gradFill rotWithShape="0">
                <a:gsLst>
                  <a:gs pos="0">
                    <a:srgbClr val="0099FF"/>
                  </a:gs>
                  <a:gs pos="100000">
                    <a:schemeClr val="tx1">
                      <a:alpha val="0"/>
                    </a:schemeClr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76200" dir="10800000" kx="-3284103" algn="b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60473" name="Text Box 25"/>
              <p:cNvSpPr txBox="1">
                <a:spLocks noChangeArrowheads="1"/>
              </p:cNvSpPr>
              <p:nvPr/>
            </p:nvSpPr>
            <p:spPr bwMode="gray">
              <a:xfrm>
                <a:off x="1536" y="2607"/>
                <a:ext cx="2638" cy="47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ru-RU" b="1" dirty="0" err="1" smtClean="0"/>
                  <a:t>межкультурно-и-международный</a:t>
                </a:r>
                <a:r>
                  <a:rPr lang="ru-RU" b="1" dirty="0" smtClean="0"/>
                  <a:t> </a:t>
                </a:r>
              </a:p>
              <a:p>
                <a:r>
                  <a:rPr lang="ru-RU" b="1" dirty="0" smtClean="0"/>
                  <a:t>профессионально-коммуникативный </a:t>
                </a:r>
              </a:p>
              <a:p>
                <a:r>
                  <a:rPr lang="ru-RU" b="1" dirty="0" smtClean="0"/>
                  <a:t>модульный блок компетенций</a:t>
                </a:r>
                <a:endParaRPr lang="ru-RU" dirty="0"/>
              </a:p>
            </p:txBody>
          </p:sp>
          <p:grpSp>
            <p:nvGrpSpPr>
              <p:cNvPr id="10" name="Group 26"/>
              <p:cNvGrpSpPr>
                <a:grpSpLocks/>
              </p:cNvGrpSpPr>
              <p:nvPr/>
            </p:nvGrpSpPr>
            <p:grpSpPr bwMode="auto">
              <a:xfrm>
                <a:off x="1200" y="2658"/>
                <a:ext cx="316" cy="316"/>
                <a:chOff x="980" y="1412"/>
                <a:chExt cx="316" cy="316"/>
              </a:xfrm>
            </p:grpSpPr>
            <p:sp>
              <p:nvSpPr>
                <p:cNvPr id="360475" name="Oval 27"/>
                <p:cNvSpPr>
                  <a:spLocks noChangeArrowheads="1"/>
                </p:cNvSpPr>
                <p:nvPr/>
              </p:nvSpPr>
              <p:spPr bwMode="gray">
                <a:xfrm>
                  <a:off x="980" y="1412"/>
                  <a:ext cx="316" cy="316"/>
                </a:xfrm>
                <a:prstGeom prst="ellipse">
                  <a:avLst/>
                </a:prstGeom>
                <a:solidFill>
                  <a:srgbClr val="0099FF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76200" dir="10800000" kx="-3284103" algn="br" rotWithShape="0">
                          <a:schemeClr val="bg2">
                            <a:alpha val="5000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60476" name="Oval 28"/>
                <p:cNvSpPr>
                  <a:spLocks noChangeArrowheads="1"/>
                </p:cNvSpPr>
                <p:nvPr/>
              </p:nvSpPr>
              <p:spPr bwMode="gray">
                <a:xfrm>
                  <a:off x="1028" y="1461"/>
                  <a:ext cx="220" cy="220"/>
                </a:xfrm>
                <a:prstGeom prst="ellipse">
                  <a:avLst/>
                </a:prstGeom>
                <a:solidFill>
                  <a:srgbClr val="FFFFFF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152400" dir="16200000" sy="-100000" rotWithShape="0">
                          <a:schemeClr val="bg2">
                            <a:alpha val="5000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360477" name="Text Box 29"/>
              <p:cNvSpPr txBox="1">
                <a:spLocks noChangeArrowheads="1"/>
              </p:cNvSpPr>
              <p:nvPr/>
            </p:nvSpPr>
            <p:spPr bwMode="gray">
              <a:xfrm>
                <a:off x="1257" y="2706"/>
                <a:ext cx="196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b="1">
                    <a:solidFill>
                      <a:srgbClr val="000000"/>
                    </a:solidFill>
                  </a:rPr>
                  <a:t>4</a:t>
                </a:r>
              </a:p>
            </p:txBody>
          </p:sp>
        </p:grpSp>
        <p:sp>
          <p:nvSpPr>
            <p:cNvPr id="360483" name="Text Box 35"/>
            <p:cNvSpPr txBox="1">
              <a:spLocks noChangeArrowheads="1"/>
            </p:cNvSpPr>
            <p:nvPr/>
          </p:nvSpPr>
          <p:spPr bwMode="gray">
            <a:xfrm>
              <a:off x="1237" y="3174"/>
              <a:ext cx="107" cy="1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endParaRPr lang="en-US" b="1" dirty="0"/>
            </a:p>
          </p:txBody>
        </p:sp>
      </p:grpSp>
      <p:sp>
        <p:nvSpPr>
          <p:cNvPr id="43" name="Прямоугольник 42"/>
          <p:cNvSpPr/>
          <p:nvPr/>
        </p:nvSpPr>
        <p:spPr>
          <a:xfrm>
            <a:off x="2571736" y="1857364"/>
            <a:ext cx="578647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профессионально-ориентированный модульный блок компетенций</a:t>
            </a:r>
          </a:p>
          <a:p>
            <a:endParaRPr lang="ru-RU" dirty="0"/>
          </a:p>
        </p:txBody>
      </p:sp>
      <p:sp>
        <p:nvSpPr>
          <p:cNvPr id="45" name="Прямоугольник 44"/>
          <p:cNvSpPr/>
          <p:nvPr/>
        </p:nvSpPr>
        <p:spPr>
          <a:xfrm>
            <a:off x="2928926" y="2714620"/>
            <a:ext cx="390741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/>
              <a:t>Профессионально-базируемый </a:t>
            </a:r>
          </a:p>
          <a:p>
            <a:r>
              <a:rPr lang="ru-RU" b="1" dirty="0" smtClean="0"/>
              <a:t>модульный блок компетенций</a:t>
            </a:r>
            <a:endParaRPr lang="ru-RU" dirty="0"/>
          </a:p>
        </p:txBody>
      </p:sp>
      <p:sp>
        <p:nvSpPr>
          <p:cNvPr id="46" name="Овал 45"/>
          <p:cNvSpPr/>
          <p:nvPr/>
        </p:nvSpPr>
        <p:spPr>
          <a:xfrm>
            <a:off x="6500794" y="2214554"/>
            <a:ext cx="2643206" cy="500066"/>
          </a:xfrm>
          <a:prstGeom prst="ellipse">
            <a:avLst/>
          </a:prstGeom>
          <a:gradFill>
            <a:gsLst>
              <a:gs pos="0">
                <a:schemeClr val="tx2">
                  <a:lumMod val="40000"/>
                  <a:lumOff val="60000"/>
                </a:schemeClr>
              </a:gs>
              <a:gs pos="50000">
                <a:schemeClr val="accent3">
                  <a:lumMod val="60000"/>
                  <a:lumOff val="40000"/>
                </a:schemeClr>
              </a:gs>
              <a:gs pos="100000">
                <a:schemeClr val="tx2">
                  <a:lumMod val="20000"/>
                  <a:lumOff val="8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tx1"/>
                </a:solidFill>
              </a:rPr>
              <a:t>ключевые компетенции</a:t>
            </a:r>
            <a:endParaRPr lang="ru-RU" sz="1400" dirty="0">
              <a:solidFill>
                <a:schemeClr val="tx1"/>
              </a:solidFill>
            </a:endParaRPr>
          </a:p>
        </p:txBody>
      </p:sp>
      <p:sp>
        <p:nvSpPr>
          <p:cNvPr id="47" name="Овал 46"/>
          <p:cNvSpPr/>
          <p:nvPr/>
        </p:nvSpPr>
        <p:spPr>
          <a:xfrm>
            <a:off x="6500794" y="3143248"/>
            <a:ext cx="2643206" cy="428628"/>
          </a:xfrm>
          <a:prstGeom prst="ellipse">
            <a:avLst/>
          </a:prstGeom>
          <a:gradFill>
            <a:gsLst>
              <a:gs pos="0">
                <a:schemeClr val="tx2">
                  <a:lumMod val="40000"/>
                  <a:lumOff val="60000"/>
                </a:schemeClr>
              </a:gs>
              <a:gs pos="50000">
                <a:schemeClr val="accent3">
                  <a:lumMod val="60000"/>
                  <a:lumOff val="40000"/>
                </a:schemeClr>
              </a:gs>
              <a:gs pos="100000">
                <a:schemeClr val="tx2">
                  <a:lumMod val="20000"/>
                  <a:lumOff val="8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tx1"/>
                </a:solidFill>
              </a:rPr>
              <a:t>базовые компетенции</a:t>
            </a:r>
            <a:endParaRPr lang="ru-RU" sz="1400" dirty="0">
              <a:solidFill>
                <a:schemeClr val="tx1"/>
              </a:solidFill>
            </a:endParaRPr>
          </a:p>
        </p:txBody>
      </p:sp>
      <p:sp>
        <p:nvSpPr>
          <p:cNvPr id="48" name="Овал 47"/>
          <p:cNvSpPr/>
          <p:nvPr/>
        </p:nvSpPr>
        <p:spPr>
          <a:xfrm>
            <a:off x="6500794" y="4071942"/>
            <a:ext cx="2643206" cy="428628"/>
          </a:xfrm>
          <a:prstGeom prst="ellipse">
            <a:avLst/>
          </a:prstGeom>
          <a:gradFill>
            <a:gsLst>
              <a:gs pos="0">
                <a:schemeClr val="tx2">
                  <a:lumMod val="40000"/>
                  <a:lumOff val="60000"/>
                </a:schemeClr>
              </a:gs>
              <a:gs pos="50000">
                <a:schemeClr val="accent3">
                  <a:lumMod val="40000"/>
                  <a:lumOff val="60000"/>
                </a:schemeClr>
              </a:gs>
              <a:gs pos="100000">
                <a:schemeClr val="tx2">
                  <a:lumMod val="40000"/>
                  <a:lumOff val="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chemeClr val="tx1"/>
                </a:solidFill>
              </a:rPr>
              <a:t>специализирующие компетенции</a:t>
            </a:r>
            <a:endParaRPr lang="ru-RU" sz="1200" dirty="0">
              <a:solidFill>
                <a:schemeClr val="tx1"/>
              </a:solidFill>
            </a:endParaRPr>
          </a:p>
        </p:txBody>
      </p:sp>
      <p:sp>
        <p:nvSpPr>
          <p:cNvPr id="49" name="Овал 48"/>
          <p:cNvSpPr/>
          <p:nvPr/>
        </p:nvSpPr>
        <p:spPr>
          <a:xfrm>
            <a:off x="1714480" y="2500306"/>
            <a:ext cx="357190" cy="2928958"/>
          </a:xfrm>
          <a:prstGeom prst="ellipse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rgbClr val="92D050"/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0" name="Прямоугольник 49"/>
          <p:cNvSpPr/>
          <p:nvPr/>
        </p:nvSpPr>
        <p:spPr>
          <a:xfrm rot="16200000">
            <a:off x="1024331" y="3678378"/>
            <a:ext cx="172534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/>
              <a:t>профконцепт</a:t>
            </a:r>
            <a:endParaRPr lang="ru-RU" dirty="0"/>
          </a:p>
        </p:txBody>
      </p:sp>
      <p:sp>
        <p:nvSpPr>
          <p:cNvPr id="52" name="Прямоугольник 51"/>
          <p:cNvSpPr/>
          <p:nvPr/>
        </p:nvSpPr>
        <p:spPr>
          <a:xfrm>
            <a:off x="8254683" y="6410324"/>
            <a:ext cx="785786" cy="428604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chemeClr val="tx1"/>
                </a:solidFill>
              </a:rPr>
              <a:t>  № 6</a:t>
            </a:r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51" name="Прямоугольник 50"/>
          <p:cNvSpPr/>
          <p:nvPr/>
        </p:nvSpPr>
        <p:spPr>
          <a:xfrm>
            <a:off x="-20006" y="32405"/>
            <a:ext cx="1377296" cy="385749"/>
          </a:xfrm>
          <a:prstGeom prst="rect">
            <a:avLst/>
          </a:prstGeom>
          <a:noFill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Тема №1 А</a:t>
            </a:r>
            <a:endParaRPr lang="ru-RU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1480697" y="225279"/>
            <a:ext cx="7483791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Структура профессиональной готовности в системе ВПО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8941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>
            <a:spLocks noChangeArrowheads="1"/>
          </p:cNvSpPr>
          <p:nvPr/>
        </p:nvSpPr>
        <p:spPr bwMode="auto">
          <a:xfrm>
            <a:off x="7956376" y="6461956"/>
            <a:ext cx="1187624" cy="396044"/>
          </a:xfrm>
          <a:prstGeom prst="rect">
            <a:avLst/>
          </a:prstGeom>
          <a:noFill/>
          <a:ln w="19050">
            <a:solidFill>
              <a:srgbClr val="4406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Arial" pitchFamily="34" charset="0"/>
              </a:rPr>
              <a:t>Слайд №1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342436" y="980728"/>
            <a:ext cx="8172400" cy="39703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Проводимая модернизация системы высшего образования в РК призвана выступать в качестве движущей силы и прочного базиса, обеспечивающего и гарантирующего создание нового качества профессионально-интеллектуального потенциала страны, способного реализовать взятые Казахстаном высокие планки вхождения в число тридцати наиболее развитых и конкурентоспособных стран мира.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940289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>
            <a:spLocks noChangeArrowheads="1"/>
          </p:cNvSpPr>
          <p:nvPr/>
        </p:nvSpPr>
        <p:spPr bwMode="auto">
          <a:xfrm>
            <a:off x="7956376" y="6461956"/>
            <a:ext cx="1187624" cy="396044"/>
          </a:xfrm>
          <a:prstGeom prst="rect">
            <a:avLst/>
          </a:prstGeom>
          <a:noFill/>
          <a:ln w="19050">
            <a:solidFill>
              <a:srgbClr val="4406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Arial" pitchFamily="34" charset="0"/>
              </a:rPr>
              <a:t>Слайд №13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350306" y="949370"/>
            <a:ext cx="8505662" cy="48936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Профконцепт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– относительно самостоятельная единица академической,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квазипрофессиональной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и учебно-профессиональной деятельности, которая представляет собой:</a:t>
            </a: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ведущий инвариантный элемент и компонент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профготовности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выпускника вуза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endParaRPr lang="ru-RU" sz="2400" dirty="0">
              <a:latin typeface="Arial" pitchFamily="34" charset="0"/>
              <a:cs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ru-RU" sz="24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отражает содержание и сущность </a:t>
            </a:r>
            <a:r>
              <a:rPr lang="ru-RU" sz="2400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профдеятельности</a:t>
            </a:r>
            <a:r>
              <a:rPr lang="ru-RU" sz="2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;</a:t>
            </a: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2400" dirty="0">
              <a:latin typeface="Arial" pitchFamily="34" charset="0"/>
              <a:cs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ru-RU" sz="24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определяется каждый профконцепт </a:t>
            </a:r>
            <a:r>
              <a:rPr lang="ru-RU" sz="2400" dirty="0">
                <a:latin typeface="Calibri"/>
                <a:ea typeface="Times New Roman" pitchFamily="18" charset="0"/>
                <a:cs typeface="Times New Roman" pitchFamily="18" charset="0"/>
              </a:rPr>
              <a:t>–</a:t>
            </a:r>
            <a:r>
              <a:rPr lang="ru-RU" sz="24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содержанием дисциплины, тематических модулей видами деятельности студентов (академической, учебно-профессиональной и др.)</a:t>
            </a:r>
            <a:endParaRPr lang="ru-RU" sz="2400" dirty="0"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99953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/>
          <p:cNvSpPr>
            <a:spLocks noGrp="1" noChangeArrowheads="1"/>
          </p:cNvSpPr>
          <p:nvPr>
            <p:ph type="title"/>
          </p:nvPr>
        </p:nvSpPr>
        <p:spPr>
          <a:xfrm>
            <a:off x="892970" y="116632"/>
            <a:ext cx="7715250" cy="740600"/>
          </a:xfrm>
        </p:spPr>
        <p:txBody>
          <a:bodyPr/>
          <a:lstStyle/>
          <a:p>
            <a:pPr eaLnBrk="1" hangingPunct="1"/>
            <a:r>
              <a:rPr lang="ru-RU" sz="1400" b="1" dirty="0" smtClean="0">
                <a:solidFill>
                  <a:srgbClr val="993300"/>
                </a:solidFill>
                <a:cs typeface="Arial" charset="0"/>
              </a:rPr>
              <a:t>БИЗНЕС-КОНЦЕПТ как единица предметного содержания подготовки экономистов</a:t>
            </a:r>
            <a:br>
              <a:rPr lang="ru-RU" sz="1400" b="1" dirty="0" smtClean="0">
                <a:solidFill>
                  <a:srgbClr val="993300"/>
                </a:solidFill>
                <a:cs typeface="Arial" charset="0"/>
              </a:rPr>
            </a:br>
            <a:r>
              <a:rPr lang="ru-RU" sz="1400" b="1" dirty="0" smtClean="0">
                <a:solidFill>
                  <a:srgbClr val="17375E"/>
                </a:solidFill>
                <a:cs typeface="Arial" charset="0"/>
              </a:rPr>
              <a:t>Специальность «5В05</a:t>
            </a:r>
            <a:r>
              <a:rPr lang="en-US" sz="1400" b="1" dirty="0" smtClean="0">
                <a:solidFill>
                  <a:srgbClr val="17375E"/>
                </a:solidFill>
                <a:cs typeface="Arial" charset="0"/>
              </a:rPr>
              <a:t>0</a:t>
            </a:r>
            <a:r>
              <a:rPr lang="ru-RU" sz="1400" b="1" dirty="0" smtClean="0">
                <a:solidFill>
                  <a:srgbClr val="17375E"/>
                </a:solidFill>
                <a:cs typeface="Arial" charset="0"/>
              </a:rPr>
              <a:t>6</a:t>
            </a:r>
            <a:r>
              <a:rPr lang="en-US" sz="1400" b="1" dirty="0" smtClean="0">
                <a:solidFill>
                  <a:srgbClr val="17375E"/>
                </a:solidFill>
                <a:cs typeface="Arial" charset="0"/>
              </a:rPr>
              <a:t>0</a:t>
            </a:r>
            <a:r>
              <a:rPr lang="ru-RU" sz="1400" b="1" dirty="0" smtClean="0">
                <a:solidFill>
                  <a:srgbClr val="17375E"/>
                </a:solidFill>
                <a:cs typeface="Arial" charset="0"/>
              </a:rPr>
              <a:t>0- Экономика»</a:t>
            </a:r>
            <a:endParaRPr lang="ru-RU" sz="1400" b="1" dirty="0">
              <a:solidFill>
                <a:srgbClr val="17375E"/>
              </a:solidFill>
              <a:cs typeface="Arial" charset="0"/>
            </a:endParaRPr>
          </a:p>
        </p:txBody>
      </p:sp>
      <p:sp>
        <p:nvSpPr>
          <p:cNvPr id="5" name="Овал 4"/>
          <p:cNvSpPr/>
          <p:nvPr/>
        </p:nvSpPr>
        <p:spPr bwMode="auto">
          <a:xfrm>
            <a:off x="1285059" y="980728"/>
            <a:ext cx="6357982" cy="785818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glow rad="228600">
              <a:schemeClr val="accent2">
                <a:satMod val="175000"/>
                <a:alpha val="40000"/>
              </a:schemeClr>
            </a:glow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  <p:txBody>
          <a:bodyPr wrap="none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>
                <a:solidFill>
                  <a:srgbClr val="FF0000"/>
                </a:solidFill>
                <a:latin typeface="+mn-lt"/>
              </a:rPr>
              <a:t>БИЗНЕС-КОНЦЕПТ</a:t>
            </a:r>
            <a:endParaRPr lang="ru-RU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 bwMode="auto">
          <a:xfrm>
            <a:off x="213489" y="2143116"/>
            <a:ext cx="2143140" cy="4429156"/>
          </a:xfrm>
          <a:prstGeom prst="roundRect">
            <a:avLst/>
          </a:prstGeom>
          <a:solidFill>
            <a:srgbClr val="99CC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latin typeface="+mn-lt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rgbClr val="C00000"/>
                </a:solidFill>
                <a:latin typeface="+mn-lt"/>
              </a:rPr>
              <a:t>ПРОФЕССИО-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rgbClr val="C00000"/>
                </a:solidFill>
                <a:latin typeface="+mn-lt"/>
              </a:rPr>
              <a:t>НАЛЬНЫЙ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rgbClr val="C00000"/>
                </a:solidFill>
                <a:latin typeface="+mn-lt"/>
              </a:rPr>
              <a:t>МЕТАЯЗЫК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latin typeface="+mn-lt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 bwMode="auto">
          <a:xfrm>
            <a:off x="2643188" y="2143116"/>
            <a:ext cx="6357968" cy="4429156"/>
          </a:xfrm>
          <a:prstGeom prst="roundRect">
            <a:avLst/>
          </a:prstGeom>
          <a:solidFill>
            <a:srgbClr val="99CCFF"/>
          </a:solidFill>
          <a:ln w="9525" cap="flat" cmpd="sng" algn="ctr">
            <a:solidFill>
              <a:srgbClr val="000099"/>
            </a:solidFill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200">
              <a:latin typeface="+mn-lt"/>
            </a:endParaRPr>
          </a:p>
        </p:txBody>
      </p:sp>
      <p:cxnSp>
        <p:nvCxnSpPr>
          <p:cNvPr id="8202" name="Прямая со стрелкой 9"/>
          <p:cNvCxnSpPr>
            <a:cxnSpLocks noChangeShapeType="1"/>
          </p:cNvCxnSpPr>
          <p:nvPr/>
        </p:nvCxnSpPr>
        <p:spPr bwMode="auto">
          <a:xfrm rot="5400000">
            <a:off x="3411538" y="874713"/>
            <a:ext cx="571500" cy="2108200"/>
          </a:xfrm>
          <a:prstGeom prst="straightConnector1">
            <a:avLst/>
          </a:prstGeom>
          <a:noFill/>
          <a:ln w="9525" algn="ctr">
            <a:solidFill>
              <a:srgbClr val="C00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203" name="Прямая со стрелкой 11"/>
          <p:cNvCxnSpPr>
            <a:cxnSpLocks noChangeShapeType="1"/>
          </p:cNvCxnSpPr>
          <p:nvPr/>
        </p:nvCxnSpPr>
        <p:spPr bwMode="auto">
          <a:xfrm rot="16200000" flipH="1">
            <a:off x="5018882" y="1375569"/>
            <a:ext cx="500062" cy="1035050"/>
          </a:xfrm>
          <a:prstGeom prst="straightConnector1">
            <a:avLst/>
          </a:prstGeom>
          <a:noFill/>
          <a:ln w="9525" algn="ctr">
            <a:solidFill>
              <a:srgbClr val="C00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0" name="Скругленный прямоугольник 9"/>
          <p:cNvSpPr/>
          <p:nvPr/>
        </p:nvSpPr>
        <p:spPr bwMode="auto">
          <a:xfrm>
            <a:off x="3571868" y="2143116"/>
            <a:ext cx="2571768" cy="500066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00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ПРЕДМЕТНО-ПРОФЕССИОНАЛЬНЫЙ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00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КОМПЛЕКС</a:t>
            </a:r>
          </a:p>
        </p:txBody>
      </p:sp>
      <p:sp>
        <p:nvSpPr>
          <p:cNvPr id="11" name="Скругленный прямоугольник 10"/>
          <p:cNvSpPr/>
          <p:nvPr/>
        </p:nvSpPr>
        <p:spPr bwMode="auto">
          <a:xfrm>
            <a:off x="6357950" y="2143116"/>
            <a:ext cx="2286016" cy="500066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00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Глобальный мир -  КОМПЛЕКС</a:t>
            </a:r>
            <a:endParaRPr lang="ru-RU" sz="1000" dirty="0">
              <a:solidFill>
                <a:schemeClr val="accent1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12" name="Прямоугольник с двумя скругленными соседними углами 11"/>
          <p:cNvSpPr/>
          <p:nvPr/>
        </p:nvSpPr>
        <p:spPr bwMode="auto">
          <a:xfrm>
            <a:off x="3155650" y="2753735"/>
            <a:ext cx="5821973" cy="450177"/>
          </a:xfrm>
          <a:prstGeom prst="round2SameRect">
            <a:avLst/>
          </a:prstGeom>
          <a:solidFill>
            <a:srgbClr val="CCE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dirty="0">
                <a:solidFill>
                  <a:srgbClr val="C00000"/>
                </a:solidFill>
                <a:latin typeface="+mn-lt"/>
              </a:rPr>
              <a:t>КОНТЕНТ В </a:t>
            </a:r>
            <a:r>
              <a:rPr lang="ru-RU" sz="1200" dirty="0" smtClean="0">
                <a:solidFill>
                  <a:srgbClr val="C00000"/>
                </a:solidFill>
                <a:latin typeface="+mn-lt"/>
              </a:rPr>
              <a:t>ОБЛАСТИ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dirty="0" smtClean="0">
                <a:solidFill>
                  <a:srgbClr val="C00000"/>
                </a:solidFill>
                <a:latin typeface="+mn-lt"/>
              </a:rPr>
              <a:t>ГЛОБАЛЬНОЙ ЭКОНОМИКИ</a:t>
            </a:r>
            <a:endParaRPr lang="ru-RU" sz="1200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 bwMode="auto">
          <a:xfrm rot="16200000">
            <a:off x="1415362" y="4693658"/>
            <a:ext cx="3108325" cy="465138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dirty="0">
                <a:solidFill>
                  <a:srgbClr val="FF0000"/>
                </a:solidFill>
                <a:latin typeface="+mn-lt"/>
              </a:rPr>
              <a:t> </a:t>
            </a:r>
            <a:r>
              <a:rPr lang="ru-RU" sz="1200" dirty="0" smtClean="0">
                <a:solidFill>
                  <a:srgbClr val="FF0000"/>
                </a:solidFill>
                <a:latin typeface="+mn-lt"/>
              </a:rPr>
              <a:t>Индикаторы мирового развития и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dirty="0" smtClean="0">
                <a:solidFill>
                  <a:srgbClr val="FF0000"/>
                </a:solidFill>
                <a:latin typeface="+mn-lt"/>
              </a:rPr>
              <a:t> глобальной экономики</a:t>
            </a:r>
            <a:endParaRPr lang="ru-RU" sz="12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 bwMode="auto">
          <a:xfrm rot="16200000">
            <a:off x="1954263" y="4706611"/>
            <a:ext cx="3108325" cy="465138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dirty="0">
                <a:solidFill>
                  <a:srgbClr val="FF0000"/>
                </a:solidFill>
                <a:latin typeface="+mn-lt"/>
              </a:rPr>
              <a:t> </a:t>
            </a:r>
            <a:r>
              <a:rPr lang="ru-RU" sz="1200" dirty="0" smtClean="0">
                <a:solidFill>
                  <a:srgbClr val="FF0000"/>
                </a:solidFill>
                <a:latin typeface="+mn-lt"/>
              </a:rPr>
              <a:t>Институционализация</a:t>
            </a:r>
            <a:endParaRPr lang="ru-RU" sz="12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 bwMode="auto">
          <a:xfrm rot="16200000">
            <a:off x="2515133" y="4720637"/>
            <a:ext cx="3108325" cy="463550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dirty="0">
                <a:solidFill>
                  <a:srgbClr val="FF0000"/>
                </a:solidFill>
                <a:latin typeface="+mn-lt"/>
              </a:rPr>
              <a:t> </a:t>
            </a:r>
            <a:r>
              <a:rPr lang="ru-RU" sz="1200" dirty="0" smtClean="0">
                <a:solidFill>
                  <a:srgbClr val="FF0000"/>
                </a:solidFill>
                <a:latin typeface="+mn-lt"/>
              </a:rPr>
              <a:t>Поиск новой парадигмы глобального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dirty="0" smtClean="0">
                <a:solidFill>
                  <a:srgbClr val="FF0000"/>
                </a:solidFill>
                <a:latin typeface="+mn-lt"/>
              </a:rPr>
              <a:t> развития</a:t>
            </a:r>
            <a:endParaRPr lang="ru-RU" sz="12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 bwMode="auto">
          <a:xfrm rot="16200000">
            <a:off x="3037954" y="4720637"/>
            <a:ext cx="3108325" cy="463550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dirty="0" smtClean="0">
                <a:solidFill>
                  <a:srgbClr val="FF0000"/>
                </a:solidFill>
                <a:latin typeface="+mn-lt"/>
              </a:rPr>
              <a:t>Глобализация трансформация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dirty="0" smtClean="0">
                <a:solidFill>
                  <a:srgbClr val="FF0000"/>
                </a:solidFill>
                <a:latin typeface="+mn-lt"/>
              </a:rPr>
              <a:t>мировой экономики</a:t>
            </a:r>
            <a:endParaRPr lang="ru-RU" sz="12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17" name="Скругленный прямоугольник 16"/>
          <p:cNvSpPr/>
          <p:nvPr/>
        </p:nvSpPr>
        <p:spPr bwMode="auto">
          <a:xfrm rot="16200000">
            <a:off x="3578150" y="4739406"/>
            <a:ext cx="3108325" cy="463550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dirty="0" smtClean="0">
                <a:solidFill>
                  <a:srgbClr val="FF0000"/>
                </a:solidFill>
                <a:latin typeface="+mn-lt"/>
              </a:rPr>
              <a:t>Функционирование глобальной экономики</a:t>
            </a:r>
            <a:endParaRPr lang="ru-RU" sz="12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18" name="Скругленный прямоугольник 17"/>
          <p:cNvSpPr/>
          <p:nvPr/>
        </p:nvSpPr>
        <p:spPr bwMode="auto">
          <a:xfrm rot="16200000">
            <a:off x="4110738" y="4728598"/>
            <a:ext cx="3108325" cy="463550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dirty="0" smtClean="0">
                <a:solidFill>
                  <a:srgbClr val="FF0000"/>
                </a:solidFill>
                <a:latin typeface="+mn-lt"/>
              </a:rPr>
              <a:t>Глобализация и человеческая безопасность</a:t>
            </a:r>
            <a:endParaRPr lang="ru-RU" sz="12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19" name="Скругленный прямоугольник 18"/>
          <p:cNvSpPr/>
          <p:nvPr/>
        </p:nvSpPr>
        <p:spPr bwMode="auto">
          <a:xfrm rot="16200000">
            <a:off x="4714087" y="4751388"/>
            <a:ext cx="3108325" cy="463550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100" dirty="0" smtClean="0">
                <a:solidFill>
                  <a:srgbClr val="FF0000"/>
                </a:solidFill>
                <a:latin typeface="+mn-lt"/>
              </a:rPr>
              <a:t>Транснациональные банки как основные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100" dirty="0" smtClean="0">
                <a:solidFill>
                  <a:srgbClr val="FF0000"/>
                </a:solidFill>
                <a:latin typeface="+mn-lt"/>
              </a:rPr>
              <a:t>Субъекты международного банковского дела</a:t>
            </a:r>
            <a:endParaRPr lang="ru-RU" sz="1100" dirty="0">
              <a:solidFill>
                <a:srgbClr val="FF0000"/>
              </a:solidFill>
              <a:latin typeface="+mn-lt"/>
            </a:endParaRPr>
          </a:p>
        </p:txBody>
      </p:sp>
      <p:cxnSp>
        <p:nvCxnSpPr>
          <p:cNvPr id="20" name="Прямая со стрелкой 19"/>
          <p:cNvCxnSpPr/>
          <p:nvPr/>
        </p:nvCxnSpPr>
        <p:spPr bwMode="auto">
          <a:xfrm rot="16200000" flipH="1">
            <a:off x="5072062" y="2428876"/>
            <a:ext cx="142875" cy="5715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1" name="Прямая со стрелкой 20"/>
          <p:cNvCxnSpPr/>
          <p:nvPr/>
        </p:nvCxnSpPr>
        <p:spPr bwMode="auto">
          <a:xfrm rot="5400000">
            <a:off x="7286625" y="2571751"/>
            <a:ext cx="142875" cy="28575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229" name="Прямая со стрелкой 57"/>
          <p:cNvCxnSpPr>
            <a:cxnSpLocks noChangeShapeType="1"/>
          </p:cNvCxnSpPr>
          <p:nvPr/>
        </p:nvCxnSpPr>
        <p:spPr bwMode="auto">
          <a:xfrm>
            <a:off x="2357438" y="4095977"/>
            <a:ext cx="285750" cy="1587"/>
          </a:xfrm>
          <a:prstGeom prst="straightConnector1">
            <a:avLst/>
          </a:prstGeom>
          <a:noFill/>
          <a:ln w="9525" algn="ctr">
            <a:solidFill>
              <a:srgbClr val="C00000"/>
            </a:solidFill>
            <a:round/>
            <a:headEnd type="arrow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9" name="Прямоугольник с двумя скругленными соседними углами 28"/>
          <p:cNvSpPr/>
          <p:nvPr/>
        </p:nvSpPr>
        <p:spPr bwMode="auto">
          <a:xfrm>
            <a:off x="6143636" y="2731742"/>
            <a:ext cx="2833988" cy="450177"/>
          </a:xfrm>
          <a:prstGeom prst="round2SameRect">
            <a:avLst/>
          </a:prstGeom>
          <a:solidFill>
            <a:srgbClr val="CCE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dirty="0" smtClean="0">
                <a:solidFill>
                  <a:srgbClr val="C00000"/>
                </a:solidFill>
                <a:latin typeface="+mn-lt"/>
              </a:rPr>
              <a:t>ОСОБЕННОСТИ ТРАНСНАЦИОНАЛЬНОГО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dirty="0" smtClean="0">
                <a:solidFill>
                  <a:srgbClr val="C00000"/>
                </a:solidFill>
                <a:latin typeface="+mn-lt"/>
              </a:rPr>
              <a:t>БАНКОВСКОГО КАПИТАЛА</a:t>
            </a:r>
            <a:endParaRPr lang="ru-RU" sz="1200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30" name="Скругленный прямоугольник 29"/>
          <p:cNvSpPr/>
          <p:nvPr/>
        </p:nvSpPr>
        <p:spPr bwMode="auto">
          <a:xfrm rot="16200000">
            <a:off x="5177639" y="4720637"/>
            <a:ext cx="3108325" cy="463550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dirty="0" smtClean="0">
                <a:solidFill>
                  <a:srgbClr val="FF0000"/>
                </a:solidFill>
                <a:latin typeface="+mn-lt"/>
              </a:rPr>
              <a:t>Нормы международного предприниматель-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dirty="0" err="1">
                <a:solidFill>
                  <a:srgbClr val="FF0000"/>
                </a:solidFill>
                <a:latin typeface="+mn-lt"/>
              </a:rPr>
              <a:t>с</a:t>
            </a:r>
            <a:r>
              <a:rPr lang="ru-RU" sz="1200" dirty="0" err="1" smtClean="0">
                <a:solidFill>
                  <a:srgbClr val="FF0000"/>
                </a:solidFill>
                <a:latin typeface="+mn-lt"/>
              </a:rPr>
              <a:t>тва</a:t>
            </a:r>
            <a:r>
              <a:rPr lang="ru-RU" sz="1200" dirty="0" smtClean="0">
                <a:solidFill>
                  <a:srgbClr val="FF0000"/>
                </a:solidFill>
                <a:latin typeface="+mn-lt"/>
              </a:rPr>
              <a:t>, транснационального бизнеса</a:t>
            </a:r>
            <a:endParaRPr lang="ru-RU" sz="12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31" name="Скругленный прямоугольник 30"/>
          <p:cNvSpPr/>
          <p:nvPr/>
        </p:nvSpPr>
        <p:spPr bwMode="auto">
          <a:xfrm rot="16200000">
            <a:off x="5661025" y="4720635"/>
            <a:ext cx="3108325" cy="463550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dirty="0" smtClean="0">
                <a:solidFill>
                  <a:srgbClr val="FF0000"/>
                </a:solidFill>
                <a:latin typeface="+mn-lt"/>
              </a:rPr>
              <a:t>Современные тенденции развития 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dirty="0" smtClean="0">
                <a:solidFill>
                  <a:srgbClr val="FF0000"/>
                </a:solidFill>
                <a:latin typeface="+mn-lt"/>
              </a:rPr>
              <a:t>банковского дела</a:t>
            </a:r>
            <a:endParaRPr lang="ru-RU" sz="12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32" name="Скругленный прямоугольник 31"/>
          <p:cNvSpPr/>
          <p:nvPr/>
        </p:nvSpPr>
        <p:spPr bwMode="auto">
          <a:xfrm rot="16200000">
            <a:off x="6135512" y="4739406"/>
            <a:ext cx="3108325" cy="463550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dirty="0" err="1" smtClean="0">
                <a:solidFill>
                  <a:srgbClr val="FF0000"/>
                </a:solidFill>
                <a:latin typeface="+mn-lt"/>
              </a:rPr>
              <a:t>Банкоский</a:t>
            </a:r>
            <a:r>
              <a:rPr lang="ru-RU" sz="1200" dirty="0" smtClean="0">
                <a:solidFill>
                  <a:srgbClr val="FF0000"/>
                </a:solidFill>
                <a:latin typeface="+mn-lt"/>
              </a:rPr>
              <a:t> консорциум</a:t>
            </a:r>
            <a:endParaRPr lang="ru-RU" sz="12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33" name="Скругленный прямоугольник 32"/>
          <p:cNvSpPr/>
          <p:nvPr/>
        </p:nvSpPr>
        <p:spPr bwMode="auto">
          <a:xfrm rot="16200000">
            <a:off x="6626254" y="4739406"/>
            <a:ext cx="3108325" cy="463550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dirty="0" smtClean="0">
                <a:solidFill>
                  <a:srgbClr val="FF0000"/>
                </a:solidFill>
                <a:latin typeface="+mn-lt"/>
              </a:rPr>
              <a:t>Характеристика среды и функции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dirty="0" smtClean="0">
                <a:solidFill>
                  <a:srgbClr val="FF0000"/>
                </a:solidFill>
                <a:latin typeface="+mn-lt"/>
              </a:rPr>
              <a:t> международного банковского дела</a:t>
            </a:r>
            <a:endParaRPr lang="ru-RU" sz="12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34" name="Скругленный прямоугольник 33"/>
          <p:cNvSpPr/>
          <p:nvPr/>
        </p:nvSpPr>
        <p:spPr bwMode="auto">
          <a:xfrm rot="16200000">
            <a:off x="7089804" y="4751388"/>
            <a:ext cx="3108325" cy="463550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dirty="0" smtClean="0">
                <a:solidFill>
                  <a:srgbClr val="FF0000"/>
                </a:solidFill>
                <a:latin typeface="+mn-lt"/>
              </a:rPr>
              <a:t>Риски в международном банковском деле</a:t>
            </a:r>
            <a:endParaRPr lang="ru-RU" sz="1200" dirty="0">
              <a:solidFill>
                <a:srgbClr val="FF0000"/>
              </a:solidFill>
              <a:latin typeface="+mn-lt"/>
            </a:endParaRPr>
          </a:p>
        </p:txBody>
      </p:sp>
      <p:grpSp>
        <p:nvGrpSpPr>
          <p:cNvPr id="26" name="Группа 25"/>
          <p:cNvGrpSpPr/>
          <p:nvPr/>
        </p:nvGrpSpPr>
        <p:grpSpPr>
          <a:xfrm>
            <a:off x="2992928" y="3203912"/>
            <a:ext cx="2671972" cy="202299"/>
            <a:chOff x="2992928" y="3203912"/>
            <a:chExt cx="2671972" cy="202299"/>
          </a:xfrm>
        </p:grpSpPr>
        <p:cxnSp>
          <p:nvCxnSpPr>
            <p:cNvPr id="3" name="Прямая соединительная линия 2"/>
            <p:cNvCxnSpPr/>
            <p:nvPr/>
          </p:nvCxnSpPr>
          <p:spPr>
            <a:xfrm>
              <a:off x="2992928" y="3284984"/>
              <a:ext cx="2671972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Прямая со стрелкой 8"/>
            <p:cNvCxnSpPr/>
            <p:nvPr/>
          </p:nvCxnSpPr>
          <p:spPr>
            <a:xfrm>
              <a:off x="2992928" y="3284984"/>
              <a:ext cx="0" cy="100033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Прямая со стрелкой 22"/>
            <p:cNvCxnSpPr>
              <a:endCxn id="18" idx="3"/>
            </p:cNvCxnSpPr>
            <p:nvPr/>
          </p:nvCxnSpPr>
          <p:spPr>
            <a:xfrm>
              <a:off x="5664900" y="3284984"/>
              <a:ext cx="0" cy="121227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Прямая со стрелкой 24"/>
            <p:cNvCxnSpPr/>
            <p:nvPr/>
          </p:nvCxnSpPr>
          <p:spPr>
            <a:xfrm>
              <a:off x="4360341" y="3203912"/>
              <a:ext cx="0" cy="81072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4" name="Группа 43"/>
          <p:cNvGrpSpPr/>
          <p:nvPr/>
        </p:nvGrpSpPr>
        <p:grpSpPr>
          <a:xfrm>
            <a:off x="6203770" y="3226701"/>
            <a:ext cx="2544694" cy="224331"/>
            <a:chOff x="2992928" y="3203912"/>
            <a:chExt cx="2671972" cy="202299"/>
          </a:xfrm>
        </p:grpSpPr>
        <p:cxnSp>
          <p:nvCxnSpPr>
            <p:cNvPr id="45" name="Прямая соединительная линия 44"/>
            <p:cNvCxnSpPr/>
            <p:nvPr/>
          </p:nvCxnSpPr>
          <p:spPr>
            <a:xfrm>
              <a:off x="2992928" y="3284984"/>
              <a:ext cx="2671972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Прямая со стрелкой 45"/>
            <p:cNvCxnSpPr/>
            <p:nvPr/>
          </p:nvCxnSpPr>
          <p:spPr>
            <a:xfrm>
              <a:off x="2992928" y="3284984"/>
              <a:ext cx="0" cy="100033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Прямая со стрелкой 46"/>
            <p:cNvCxnSpPr/>
            <p:nvPr/>
          </p:nvCxnSpPr>
          <p:spPr>
            <a:xfrm>
              <a:off x="5664900" y="3284984"/>
              <a:ext cx="0" cy="121227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Прямая со стрелкой 47"/>
            <p:cNvCxnSpPr/>
            <p:nvPr/>
          </p:nvCxnSpPr>
          <p:spPr>
            <a:xfrm>
              <a:off x="4360341" y="3203912"/>
              <a:ext cx="0" cy="81072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7" name="Прямоугольник 36"/>
          <p:cNvSpPr/>
          <p:nvPr/>
        </p:nvSpPr>
        <p:spPr>
          <a:xfrm>
            <a:off x="8501090" y="6429396"/>
            <a:ext cx="642910" cy="428604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chemeClr val="tx1"/>
                </a:solidFill>
              </a:rPr>
              <a:t>  № 7</a:t>
            </a:r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38" name="Прямоугольник 37"/>
          <p:cNvSpPr/>
          <p:nvPr/>
        </p:nvSpPr>
        <p:spPr>
          <a:xfrm>
            <a:off x="-20006" y="32405"/>
            <a:ext cx="1377296" cy="385749"/>
          </a:xfrm>
          <a:prstGeom prst="rect">
            <a:avLst/>
          </a:prstGeom>
          <a:noFill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Тема №1 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8614863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/>
          <p:cNvSpPr>
            <a:spLocks noGrp="1" noChangeArrowheads="1"/>
          </p:cNvSpPr>
          <p:nvPr>
            <p:ph type="title"/>
          </p:nvPr>
        </p:nvSpPr>
        <p:spPr>
          <a:xfrm>
            <a:off x="893763" y="115888"/>
            <a:ext cx="7715250" cy="741362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ru-RU" sz="1400" b="1" dirty="0" smtClean="0">
                <a:solidFill>
                  <a:schemeClr val="accent6">
                    <a:lumMod val="50000"/>
                  </a:schemeClr>
                </a:solidFill>
              </a:rPr>
              <a:t>МЕЖДУНАРОДНИК</a:t>
            </a:r>
            <a:r>
              <a:rPr lang="ru-RU" sz="3600" dirty="0">
                <a:solidFill>
                  <a:srgbClr val="FF0000"/>
                </a:solidFill>
              </a:rPr>
              <a:t> </a:t>
            </a:r>
            <a:r>
              <a:rPr lang="ru-RU" sz="1400" b="1" dirty="0" smtClean="0">
                <a:solidFill>
                  <a:srgbClr val="993300"/>
                </a:solidFill>
                <a:cs typeface="Arial" charset="0"/>
              </a:rPr>
              <a:t>как единица предметного содержания подготовки юристов</a:t>
            </a:r>
            <a:br>
              <a:rPr lang="ru-RU" sz="1400" b="1" dirty="0" smtClean="0">
                <a:solidFill>
                  <a:srgbClr val="993300"/>
                </a:solidFill>
                <a:cs typeface="Arial" charset="0"/>
              </a:rPr>
            </a:br>
            <a:r>
              <a:rPr lang="ru-RU" sz="1400" b="1" dirty="0" smtClean="0">
                <a:solidFill>
                  <a:srgbClr val="17375E"/>
                </a:solidFill>
                <a:latin typeface="Times New Roman" pitchFamily="18" charset="0"/>
                <a:cs typeface="Times New Roman" pitchFamily="18" charset="0"/>
              </a:rPr>
              <a:t>Специальность «5В</a:t>
            </a:r>
            <a:r>
              <a:rPr lang="en-US" sz="1400" b="1" dirty="0" smtClean="0">
                <a:solidFill>
                  <a:srgbClr val="17375E"/>
                </a:solidFill>
                <a:latin typeface="Times New Roman" pitchFamily="18" charset="0"/>
                <a:cs typeface="Times New Roman" pitchFamily="18" charset="0"/>
              </a:rPr>
              <a:t>03</a:t>
            </a:r>
            <a:r>
              <a:rPr lang="ru-RU" sz="1400" b="1" dirty="0" smtClean="0">
                <a:solidFill>
                  <a:srgbClr val="17375E"/>
                </a:solidFill>
                <a:latin typeface="Times New Roman" pitchFamily="18" charset="0"/>
                <a:cs typeface="Times New Roman" pitchFamily="18" charset="0"/>
              </a:rPr>
              <a:t>0200- Международное право»</a:t>
            </a:r>
            <a:endParaRPr lang="ru-RU" sz="1400" b="1" dirty="0">
              <a:solidFill>
                <a:srgbClr val="17375E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Овал 4"/>
          <p:cNvSpPr/>
          <p:nvPr/>
        </p:nvSpPr>
        <p:spPr bwMode="auto">
          <a:xfrm>
            <a:off x="1403648" y="995461"/>
            <a:ext cx="6357982" cy="785818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glow rad="228600">
              <a:schemeClr val="accent2">
                <a:satMod val="175000"/>
                <a:alpha val="40000"/>
              </a:schemeClr>
            </a:glow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  <p:txBody>
          <a:bodyPr wrap="none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rgbClr val="FF0000"/>
                </a:solidFill>
                <a:latin typeface="+mn-lt"/>
              </a:rPr>
              <a:t>ЮРИСТ - МЕЖДУНАРОДНИК</a:t>
            </a:r>
          </a:p>
        </p:txBody>
      </p:sp>
      <p:sp>
        <p:nvSpPr>
          <p:cNvPr id="6" name="Скругленный прямоугольник 5"/>
          <p:cNvSpPr/>
          <p:nvPr/>
        </p:nvSpPr>
        <p:spPr bwMode="auto">
          <a:xfrm>
            <a:off x="642910" y="2143116"/>
            <a:ext cx="2143140" cy="4429156"/>
          </a:xfrm>
          <a:prstGeom prst="roundRect">
            <a:avLst/>
          </a:prstGeom>
          <a:solidFill>
            <a:srgbClr val="99CC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latin typeface="+mn-lt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rgbClr val="C00000"/>
                </a:solidFill>
                <a:latin typeface="+mn-lt"/>
              </a:rPr>
              <a:t>ПРОФЕССИО-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rgbClr val="C00000"/>
                </a:solidFill>
                <a:latin typeface="+mn-lt"/>
              </a:rPr>
              <a:t>НАЛЬНЫЙ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rgbClr val="C00000"/>
                </a:solidFill>
                <a:latin typeface="+mn-lt"/>
              </a:rPr>
              <a:t>МЕТАЯЗЫК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latin typeface="+mn-lt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 bwMode="auto">
          <a:xfrm>
            <a:off x="3143240" y="2143116"/>
            <a:ext cx="5857916" cy="4429156"/>
          </a:xfrm>
          <a:prstGeom prst="roundRect">
            <a:avLst/>
          </a:prstGeom>
          <a:solidFill>
            <a:srgbClr val="99CCFF"/>
          </a:solidFill>
          <a:ln w="9525" cap="flat" cmpd="sng" algn="ctr">
            <a:solidFill>
              <a:srgbClr val="000099"/>
            </a:solidFill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n-lt"/>
            </a:endParaRPr>
          </a:p>
        </p:txBody>
      </p:sp>
      <p:cxnSp>
        <p:nvCxnSpPr>
          <p:cNvPr id="15370" name="Прямая со стрелкой 9"/>
          <p:cNvCxnSpPr>
            <a:cxnSpLocks noChangeShapeType="1"/>
          </p:cNvCxnSpPr>
          <p:nvPr/>
        </p:nvCxnSpPr>
        <p:spPr bwMode="auto">
          <a:xfrm rot="5400000">
            <a:off x="3411538" y="874713"/>
            <a:ext cx="571500" cy="2108200"/>
          </a:xfrm>
          <a:prstGeom prst="straightConnector1">
            <a:avLst/>
          </a:prstGeom>
          <a:noFill/>
          <a:ln w="9525" algn="ctr">
            <a:solidFill>
              <a:srgbClr val="C00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371" name="Прямая со стрелкой 11"/>
          <p:cNvCxnSpPr>
            <a:cxnSpLocks noChangeShapeType="1"/>
          </p:cNvCxnSpPr>
          <p:nvPr/>
        </p:nvCxnSpPr>
        <p:spPr bwMode="auto">
          <a:xfrm rot="16200000" flipH="1">
            <a:off x="5018882" y="1375569"/>
            <a:ext cx="500062" cy="1035050"/>
          </a:xfrm>
          <a:prstGeom prst="straightConnector1">
            <a:avLst/>
          </a:prstGeom>
          <a:noFill/>
          <a:ln w="9525" algn="ctr">
            <a:solidFill>
              <a:srgbClr val="C00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0" name="Скругленный прямоугольник 9"/>
          <p:cNvSpPr/>
          <p:nvPr/>
        </p:nvSpPr>
        <p:spPr bwMode="auto">
          <a:xfrm>
            <a:off x="3571868" y="2143116"/>
            <a:ext cx="2571768" cy="500066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00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ПРЕДМЕТНО-ПРОФЕССИОНАЛЬНЫЙ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00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КОМПЛЕКС</a:t>
            </a:r>
          </a:p>
        </p:txBody>
      </p:sp>
      <p:sp>
        <p:nvSpPr>
          <p:cNvPr id="11" name="Скругленный прямоугольник 10"/>
          <p:cNvSpPr/>
          <p:nvPr/>
        </p:nvSpPr>
        <p:spPr bwMode="auto">
          <a:xfrm>
            <a:off x="6357950" y="2143116"/>
            <a:ext cx="2286016" cy="500066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00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МЕЖДУНАРОДНО-ПРАВОВОЙ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00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 КОМПЛЕКС</a:t>
            </a:r>
          </a:p>
        </p:txBody>
      </p:sp>
      <p:sp>
        <p:nvSpPr>
          <p:cNvPr id="12" name="Прямоугольник с двумя скругленными соседними углами 11"/>
          <p:cNvSpPr/>
          <p:nvPr/>
        </p:nvSpPr>
        <p:spPr bwMode="auto">
          <a:xfrm>
            <a:off x="4357686" y="2786058"/>
            <a:ext cx="3643338" cy="357190"/>
          </a:xfrm>
          <a:prstGeom prst="round2SameRect">
            <a:avLst/>
          </a:prstGeom>
          <a:solidFill>
            <a:srgbClr val="CCE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dirty="0">
                <a:solidFill>
                  <a:srgbClr val="C00000"/>
                </a:solidFill>
                <a:latin typeface="+mn-lt"/>
              </a:rPr>
              <a:t>КОНТЕНТ В ОБЛАСТИ</a:t>
            </a:r>
          </a:p>
        </p:txBody>
      </p:sp>
      <p:sp>
        <p:nvSpPr>
          <p:cNvPr id="13" name="Скругленный прямоугольник 12"/>
          <p:cNvSpPr/>
          <p:nvPr/>
        </p:nvSpPr>
        <p:spPr bwMode="auto">
          <a:xfrm rot="16200000">
            <a:off x="2428081" y="4642644"/>
            <a:ext cx="3108325" cy="465138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>
              <a:defRPr/>
            </a:pPr>
            <a:r>
              <a:rPr lang="ru-RU" sz="1400" dirty="0">
                <a:solidFill>
                  <a:srgbClr val="FF0000"/>
                </a:solidFill>
                <a:latin typeface="Arial" pitchFamily="34" charset="0"/>
              </a:rPr>
              <a:t>Международное публичное право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4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 bwMode="auto">
          <a:xfrm rot="16200000">
            <a:off x="3142456" y="4607719"/>
            <a:ext cx="3108325" cy="465138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dirty="0">
                <a:solidFill>
                  <a:srgbClr val="FF0000"/>
                </a:solidFill>
                <a:latin typeface="Arial" pitchFamily="34" charset="0"/>
              </a:rPr>
              <a:t>Международное частное  право</a:t>
            </a:r>
            <a:endParaRPr lang="ru-RU" sz="14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 bwMode="auto">
          <a:xfrm rot="16200000">
            <a:off x="3892550" y="4608513"/>
            <a:ext cx="3108325" cy="463550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>
              <a:defRPr/>
            </a:pPr>
            <a:r>
              <a:rPr lang="ru-RU" sz="1400" dirty="0">
                <a:solidFill>
                  <a:srgbClr val="FF0000"/>
                </a:solidFill>
                <a:latin typeface="+mn-lt"/>
              </a:rPr>
              <a:t> </a:t>
            </a:r>
            <a:r>
              <a:rPr lang="ru-RU" sz="1400" dirty="0">
                <a:solidFill>
                  <a:srgbClr val="FF0000"/>
                </a:solidFill>
                <a:latin typeface="Arial" pitchFamily="34" charset="0"/>
              </a:rPr>
              <a:t>Международное торговое право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4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 bwMode="auto">
          <a:xfrm rot="16200000">
            <a:off x="4643437" y="4643438"/>
            <a:ext cx="3108325" cy="463550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dirty="0">
                <a:solidFill>
                  <a:srgbClr val="FF0000"/>
                </a:solidFill>
                <a:latin typeface="+mn-lt"/>
              </a:rPr>
              <a:t>Дипломатическое и консульское право </a:t>
            </a:r>
          </a:p>
        </p:txBody>
      </p:sp>
      <p:sp>
        <p:nvSpPr>
          <p:cNvPr id="17" name="Скругленный прямоугольник 16"/>
          <p:cNvSpPr/>
          <p:nvPr/>
        </p:nvSpPr>
        <p:spPr bwMode="auto">
          <a:xfrm rot="16200000">
            <a:off x="5393531" y="4607719"/>
            <a:ext cx="3108325" cy="534988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dirty="0">
                <a:solidFill>
                  <a:srgbClr val="FF0000"/>
                </a:solidFill>
                <a:latin typeface="+mn-lt"/>
              </a:rPr>
              <a:t>Международный коммерческий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dirty="0">
                <a:solidFill>
                  <a:srgbClr val="FF0000"/>
                </a:solidFill>
                <a:latin typeface="+mn-lt"/>
              </a:rPr>
              <a:t>арбитраж</a:t>
            </a:r>
          </a:p>
        </p:txBody>
      </p:sp>
      <p:sp>
        <p:nvSpPr>
          <p:cNvPr id="18" name="Скругленный прямоугольник 17"/>
          <p:cNvSpPr/>
          <p:nvPr/>
        </p:nvSpPr>
        <p:spPr bwMode="auto">
          <a:xfrm rot="16200000">
            <a:off x="6072187" y="4643438"/>
            <a:ext cx="3108325" cy="463550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dirty="0">
                <a:solidFill>
                  <a:srgbClr val="FF0000"/>
                </a:solidFill>
                <a:latin typeface="+mn-lt"/>
              </a:rPr>
              <a:t>Право международных договоров</a:t>
            </a:r>
          </a:p>
        </p:txBody>
      </p:sp>
      <p:sp>
        <p:nvSpPr>
          <p:cNvPr id="19" name="Скругленный прямоугольник 18"/>
          <p:cNvSpPr/>
          <p:nvPr/>
        </p:nvSpPr>
        <p:spPr bwMode="auto">
          <a:xfrm rot="16200000">
            <a:off x="6786562" y="4643438"/>
            <a:ext cx="3108325" cy="463550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dirty="0">
                <a:solidFill>
                  <a:srgbClr val="FF0000"/>
                </a:solidFill>
                <a:latin typeface="+mn-lt"/>
              </a:rPr>
              <a:t>Международное таможенное право</a:t>
            </a:r>
          </a:p>
        </p:txBody>
      </p:sp>
      <p:cxnSp>
        <p:nvCxnSpPr>
          <p:cNvPr id="20" name="Прямая со стрелкой 19"/>
          <p:cNvCxnSpPr/>
          <p:nvPr/>
        </p:nvCxnSpPr>
        <p:spPr bwMode="auto">
          <a:xfrm rot="16200000" flipH="1">
            <a:off x="5072062" y="2428876"/>
            <a:ext cx="142875" cy="5715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1" name="Прямая со стрелкой 20"/>
          <p:cNvCxnSpPr/>
          <p:nvPr/>
        </p:nvCxnSpPr>
        <p:spPr bwMode="auto">
          <a:xfrm rot="5400000">
            <a:off x="7286625" y="2571751"/>
            <a:ext cx="142875" cy="28575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5390" name="Прямая со стрелкой 39"/>
          <p:cNvCxnSpPr>
            <a:cxnSpLocks noChangeShapeType="1"/>
            <a:endCxn id="14" idx="3"/>
          </p:cNvCxnSpPr>
          <p:nvPr/>
        </p:nvCxnSpPr>
        <p:spPr bwMode="auto">
          <a:xfrm rot="5400000">
            <a:off x="5349876" y="2455862"/>
            <a:ext cx="177800" cy="1482725"/>
          </a:xfrm>
          <a:prstGeom prst="straightConnector1">
            <a:avLst/>
          </a:prstGeom>
          <a:noFill/>
          <a:ln w="9525" algn="ctr">
            <a:solidFill>
              <a:srgbClr val="000099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391" name="Прямая со стрелкой 41"/>
          <p:cNvCxnSpPr>
            <a:cxnSpLocks noChangeShapeType="1"/>
          </p:cNvCxnSpPr>
          <p:nvPr/>
        </p:nvCxnSpPr>
        <p:spPr bwMode="auto">
          <a:xfrm rot="16200000" flipH="1">
            <a:off x="7126288" y="2197100"/>
            <a:ext cx="142875" cy="2035175"/>
          </a:xfrm>
          <a:prstGeom prst="straightConnector1">
            <a:avLst/>
          </a:prstGeom>
          <a:noFill/>
          <a:ln w="9525" algn="ctr">
            <a:solidFill>
              <a:srgbClr val="000099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392" name="Прямая со стрелкой 43"/>
          <p:cNvCxnSpPr>
            <a:cxnSpLocks noChangeShapeType="1"/>
            <a:endCxn id="13" idx="3"/>
          </p:cNvCxnSpPr>
          <p:nvPr/>
        </p:nvCxnSpPr>
        <p:spPr bwMode="auto">
          <a:xfrm rot="5400000">
            <a:off x="4992688" y="2133600"/>
            <a:ext cx="177800" cy="2197100"/>
          </a:xfrm>
          <a:prstGeom prst="straightConnector1">
            <a:avLst/>
          </a:prstGeom>
          <a:noFill/>
          <a:ln w="9525" algn="ctr">
            <a:solidFill>
              <a:srgbClr val="000099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393" name="Прямая со стрелкой 45"/>
          <p:cNvCxnSpPr>
            <a:cxnSpLocks noChangeShapeType="1"/>
          </p:cNvCxnSpPr>
          <p:nvPr/>
        </p:nvCxnSpPr>
        <p:spPr bwMode="auto">
          <a:xfrm rot="10800000" flipV="1">
            <a:off x="5429250" y="3143250"/>
            <a:ext cx="785813" cy="142875"/>
          </a:xfrm>
          <a:prstGeom prst="straightConnector1">
            <a:avLst/>
          </a:prstGeom>
          <a:noFill/>
          <a:ln w="9525" algn="ctr">
            <a:solidFill>
              <a:srgbClr val="000099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394" name="Прямая со стрелкой 47"/>
          <p:cNvCxnSpPr>
            <a:cxnSpLocks noChangeShapeType="1"/>
            <a:endCxn id="18" idx="3"/>
          </p:cNvCxnSpPr>
          <p:nvPr/>
        </p:nvCxnSpPr>
        <p:spPr bwMode="auto">
          <a:xfrm>
            <a:off x="6143625" y="3143250"/>
            <a:ext cx="1482725" cy="177800"/>
          </a:xfrm>
          <a:prstGeom prst="straightConnector1">
            <a:avLst/>
          </a:prstGeom>
          <a:noFill/>
          <a:ln w="9525" algn="ctr">
            <a:solidFill>
              <a:srgbClr val="000099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395" name="Прямая со стрелкой 49"/>
          <p:cNvCxnSpPr>
            <a:cxnSpLocks noChangeShapeType="1"/>
          </p:cNvCxnSpPr>
          <p:nvPr/>
        </p:nvCxnSpPr>
        <p:spPr bwMode="auto">
          <a:xfrm>
            <a:off x="6143625" y="3143250"/>
            <a:ext cx="642938" cy="214313"/>
          </a:xfrm>
          <a:prstGeom prst="straightConnector1">
            <a:avLst/>
          </a:prstGeom>
          <a:noFill/>
          <a:ln w="9525" algn="ctr">
            <a:solidFill>
              <a:srgbClr val="000099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396" name="Прямая со стрелкой 51"/>
          <p:cNvCxnSpPr>
            <a:cxnSpLocks noChangeShapeType="1"/>
            <a:endCxn id="16" idx="3"/>
          </p:cNvCxnSpPr>
          <p:nvPr/>
        </p:nvCxnSpPr>
        <p:spPr bwMode="auto">
          <a:xfrm rot="16200000" flipH="1">
            <a:off x="6099969" y="3223419"/>
            <a:ext cx="177800" cy="17462"/>
          </a:xfrm>
          <a:prstGeom prst="straightConnector1">
            <a:avLst/>
          </a:prstGeom>
          <a:noFill/>
          <a:ln w="9525" algn="ctr">
            <a:solidFill>
              <a:srgbClr val="000099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397" name="Прямая со стрелкой 57"/>
          <p:cNvCxnSpPr>
            <a:cxnSpLocks noChangeShapeType="1"/>
          </p:cNvCxnSpPr>
          <p:nvPr/>
        </p:nvCxnSpPr>
        <p:spPr bwMode="auto">
          <a:xfrm>
            <a:off x="2786063" y="4071938"/>
            <a:ext cx="285750" cy="1587"/>
          </a:xfrm>
          <a:prstGeom prst="straightConnector1">
            <a:avLst/>
          </a:prstGeom>
          <a:noFill/>
          <a:ln w="9525" algn="ctr">
            <a:solidFill>
              <a:srgbClr val="C00000"/>
            </a:solidFill>
            <a:round/>
            <a:headEnd type="arrow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8" name="Прямоугольник 27"/>
          <p:cNvSpPr/>
          <p:nvPr/>
        </p:nvSpPr>
        <p:spPr>
          <a:xfrm>
            <a:off x="132394" y="184805"/>
            <a:ext cx="1377296" cy="385749"/>
          </a:xfrm>
          <a:prstGeom prst="rect">
            <a:avLst/>
          </a:prstGeom>
          <a:noFill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Тема №1 А</a:t>
            </a:r>
            <a:endParaRPr lang="ru-RU" dirty="0"/>
          </a:p>
        </p:txBody>
      </p:sp>
      <p:sp>
        <p:nvSpPr>
          <p:cNvPr id="29" name="Прямоугольник 28"/>
          <p:cNvSpPr/>
          <p:nvPr/>
        </p:nvSpPr>
        <p:spPr>
          <a:xfrm>
            <a:off x="8501090" y="6429396"/>
            <a:ext cx="642910" cy="428604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chemeClr val="tx1"/>
                </a:solidFill>
              </a:rPr>
              <a:t>  № 8</a:t>
            </a:r>
            <a:endParaRPr lang="ru-RU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966345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>
            <a:spLocks noChangeArrowheads="1"/>
          </p:cNvSpPr>
          <p:nvPr/>
        </p:nvSpPr>
        <p:spPr bwMode="auto">
          <a:xfrm>
            <a:off x="7956376" y="6461956"/>
            <a:ext cx="1187624" cy="396044"/>
          </a:xfrm>
          <a:prstGeom prst="rect">
            <a:avLst/>
          </a:prstGeom>
          <a:noFill/>
          <a:ln w="19050">
            <a:solidFill>
              <a:srgbClr val="4406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Arial" pitchFamily="34" charset="0"/>
              </a:rPr>
              <a:t>Слайд №14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52400" y="1524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152400" y="271046"/>
            <a:ext cx="8740080" cy="6247864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Такая категория образовательного процесса как образовательная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программа отражает: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- комплексную функционально-содержательную организацию и управление учебным процессом;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предлагаемое нами определение «профессионально-компетентностной образовательной программы по своей функционально-структурной и содержательной направленности является» моделирующей учебный процесс в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компетентностно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-базируемое интегративное целое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отражающее концептуально-методологическую основу образования;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формирующее теоретико-профессиональную осведомленность и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креативно-развивающую деятельность обу­чаемых;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развивающее личностно-компетентностный по­тенциал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обучаемых;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организующее учебный процесс как модель профессионально-конструктивной деятельности;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формирующее оценочно-рефлексивные компетенции обучаемых как основу их самоорганизации и перспективного саморазвития.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стимулирующее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саморазвитие, самосовершенствование, креативно-творческое деятельностное развитие обучаемых;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модульно-организующее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профессионально-компетентностную подготовку.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99953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rmAutofit fontScale="90000"/>
          </a:bodyPr>
          <a:lstStyle/>
          <a:p>
            <a:r>
              <a:rPr lang="ru-RU" sz="2400" b="1" dirty="0" smtClean="0">
                <a:solidFill>
                  <a:srgbClr val="0070C0"/>
                </a:solidFill>
              </a:rPr>
              <a:t>Профессионально-компетентностная образоват</a:t>
            </a:r>
            <a:r>
              <a:rPr lang="ru-RU" sz="2400" b="1" dirty="0">
                <a:solidFill>
                  <a:srgbClr val="0070C0"/>
                </a:solidFill>
              </a:rPr>
              <a:t>е</a:t>
            </a:r>
            <a:r>
              <a:rPr lang="ru-RU" sz="2400" b="1" dirty="0" smtClean="0">
                <a:solidFill>
                  <a:srgbClr val="0070C0"/>
                </a:solidFill>
              </a:rPr>
              <a:t>льная программа: структура и профессиональные функции</a:t>
            </a:r>
            <a:endParaRPr lang="ru-RU" sz="2400" b="1" dirty="0">
              <a:solidFill>
                <a:srgbClr val="0070C0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2892656425"/>
              </p:ext>
            </p:extLst>
          </p:nvPr>
        </p:nvGraphicFramePr>
        <p:xfrm>
          <a:off x="120902" y="1196752"/>
          <a:ext cx="9023097" cy="54726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3" name="Овал 12"/>
          <p:cNvSpPr/>
          <p:nvPr/>
        </p:nvSpPr>
        <p:spPr>
          <a:xfrm>
            <a:off x="-108520" y="1268760"/>
            <a:ext cx="1547664" cy="5184576"/>
          </a:xfrm>
          <a:prstGeom prst="ellipse">
            <a:avLst/>
          </a:prstGeom>
          <a:gradFill flip="none" rotWithShape="1">
            <a:gsLst>
              <a:gs pos="0">
                <a:srgbClr val="FBEAC7"/>
              </a:gs>
              <a:gs pos="17999">
                <a:srgbClr val="FEE7F2"/>
              </a:gs>
              <a:gs pos="36000">
                <a:srgbClr val="FAC77D"/>
              </a:gs>
              <a:gs pos="61000">
                <a:srgbClr val="FBA97D"/>
              </a:gs>
              <a:gs pos="82001">
                <a:srgbClr val="FBD49C"/>
              </a:gs>
              <a:gs pos="100000">
                <a:srgbClr val="FEE7F2"/>
              </a:gs>
            </a:gsLst>
            <a:lin ang="162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b="1" dirty="0">
                <a:solidFill>
                  <a:schemeClr val="accent4">
                    <a:lumMod val="75000"/>
                  </a:schemeClr>
                </a:solidFill>
              </a:rPr>
              <a:t>Профессионально-компетентностная  образовательная программа</a:t>
            </a:r>
            <a:r>
              <a:rPr lang="ru-RU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ru-RU" dirty="0" smtClean="0">
                <a:solidFill>
                  <a:schemeClr val="accent4">
                    <a:lumMod val="75000"/>
                  </a:schemeClr>
                </a:solidFill>
              </a:rPr>
              <a:t>как интегративное </a:t>
            </a:r>
            <a:r>
              <a:rPr lang="ru-RU" dirty="0" err="1" smtClean="0">
                <a:solidFill>
                  <a:schemeClr val="accent4">
                    <a:lumMod val="75000"/>
                  </a:schemeClr>
                </a:solidFill>
              </a:rPr>
              <a:t>целезаданное</a:t>
            </a:r>
            <a:r>
              <a:rPr lang="ru-RU" dirty="0" smtClean="0">
                <a:solidFill>
                  <a:schemeClr val="accent4">
                    <a:lumMod val="75000"/>
                  </a:schemeClr>
                </a:solidFill>
              </a:rPr>
              <a:t> целое</a:t>
            </a:r>
            <a:endParaRPr lang="ru-RU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8501090" y="6429396"/>
            <a:ext cx="642910" cy="428604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chemeClr val="tx1"/>
                </a:solidFill>
              </a:rPr>
              <a:t>  №9</a:t>
            </a:r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9564" y="0"/>
            <a:ext cx="1377296" cy="385749"/>
          </a:xfrm>
          <a:prstGeom prst="rect">
            <a:avLst/>
          </a:prstGeom>
          <a:noFill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Тема №1 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7410918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>
            <a:spLocks noChangeArrowheads="1"/>
          </p:cNvSpPr>
          <p:nvPr/>
        </p:nvSpPr>
        <p:spPr bwMode="auto">
          <a:xfrm>
            <a:off x="7956376" y="6461956"/>
            <a:ext cx="1187624" cy="396044"/>
          </a:xfrm>
          <a:prstGeom prst="rect">
            <a:avLst/>
          </a:prstGeom>
          <a:noFill/>
          <a:ln w="19050">
            <a:solidFill>
              <a:srgbClr val="4406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Arial" pitchFamily="34" charset="0"/>
              </a:rPr>
              <a:t>Слайд №15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521804" y="692696"/>
            <a:ext cx="8100392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Образовательная программа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реализующая концептуально-содержательную платформу образовательного процесса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интегративная организационно-образовательная категория.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99953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>
            <a:spLocks noChangeArrowheads="1"/>
          </p:cNvSpPr>
          <p:nvPr/>
        </p:nvSpPr>
        <p:spPr bwMode="auto">
          <a:xfrm>
            <a:off x="7956376" y="6461956"/>
            <a:ext cx="1187624" cy="396044"/>
          </a:xfrm>
          <a:prstGeom prst="rect">
            <a:avLst/>
          </a:prstGeom>
          <a:noFill/>
          <a:ln w="19050">
            <a:solidFill>
              <a:srgbClr val="4406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Arial" pitchFamily="34" charset="0"/>
              </a:rPr>
              <a:t>Слайд №16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-49551"/>
            <a:ext cx="8936943" cy="65556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Образовательная программа: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должна обеспечивать комплексную функционально-содержательную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организацию и управление учебным процессом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;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типизируется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 специальностям и организуется в определенные типы по разновидностям;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обеспечивает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соответствие подготовки специалиста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современному, необходимому для ВПО интегрированному нормативно-стандартизирующему документу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(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профстандарт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образовательный стандарт);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объединяет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 интегративно отражает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проф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-и-образовательные стандарты и их требования в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модульно-программном организационном управлении профобразованием;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обеспечивает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реализацию в образовательном процессе три базовых составляющих образовательной системы в учебном процессе: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методолого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-концептуальная компонента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(базовые основы образования);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теоретико-профессиональная компонента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представляющая содержательно-функциональные,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компетентностно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-профессиональные,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деятельностно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-рефлексивные и др. характеристики становления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субъекта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профдеятельности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;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технологически-образовательная компонента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–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технологии, способы и формы формирования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субъекта будущей профессиональной деятельности.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99953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>
            <a:spLocks noChangeArrowheads="1"/>
          </p:cNvSpPr>
          <p:nvPr/>
        </p:nvSpPr>
        <p:spPr bwMode="auto">
          <a:xfrm>
            <a:off x="7956376" y="6461956"/>
            <a:ext cx="1187624" cy="396044"/>
          </a:xfrm>
          <a:prstGeom prst="rect">
            <a:avLst/>
          </a:prstGeom>
          <a:noFill/>
          <a:ln w="19050">
            <a:solidFill>
              <a:srgbClr val="4406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Arial" pitchFamily="34" charset="0"/>
              </a:rPr>
              <a:t>Слайд №17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158926" y="692696"/>
            <a:ext cx="8661546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	Модульная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образовательная программа отражает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/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algn="just">
              <a:buFont typeface="Arial" pitchFamily="34" charset="0"/>
              <a:buChar char="•"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организационно-управляющую структуру образования со структурируемым по модулям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содержанием и технологией процессного формирования компетенций, совокупности и последовательности модулей в рамках компетентностной концепции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образования;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algn="just">
              <a:buFont typeface="Arial" pitchFamily="34" charset="0"/>
              <a:buChar char="•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был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введен в современную дидактику вместо известных классических способов структурирования содержания –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(линейный, концентрический)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как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характерные для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знаниево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-и-предметно центрированного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подхода;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algn="just">
              <a:buFont typeface="Arial" pitchFamily="34" charset="0"/>
              <a:buChar char="•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середине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ХХв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 Был введен как современно-ориентированный в формате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спиралеобразный и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блочно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-модульный способы структурирования содержания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образования.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algn="just">
              <a:buFont typeface="Arial" pitchFamily="34" charset="0"/>
              <a:buChar char="•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необходимо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различать: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модульный способ конструирования содержания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обучения в блоки по модулям (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блочно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-модульный способ)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от</a:t>
            </a:r>
          </a:p>
          <a:p>
            <a:pPr marL="342900" lvl="0" indent="-342900" algn="just">
              <a:buFont typeface="Arial" pitchFamily="34" charset="0"/>
              <a:buChar char="•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модульного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обучения как специального типа учебной программы</a:t>
            </a:r>
          </a:p>
        </p:txBody>
      </p:sp>
    </p:spTree>
    <p:extLst>
      <p:ext uri="{BB962C8B-B14F-4D97-AF65-F5344CB8AC3E}">
        <p14:creationId xmlns:p14="http://schemas.microsoft.com/office/powerpoint/2010/main" val="19399953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>
            <a:spLocks noChangeArrowheads="1"/>
          </p:cNvSpPr>
          <p:nvPr/>
        </p:nvSpPr>
        <p:spPr bwMode="auto">
          <a:xfrm>
            <a:off x="7956376" y="6461956"/>
            <a:ext cx="1187624" cy="396044"/>
          </a:xfrm>
          <a:prstGeom prst="rect">
            <a:avLst/>
          </a:prstGeom>
          <a:noFill/>
          <a:ln w="19050">
            <a:solidFill>
              <a:srgbClr val="4406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Arial" pitchFamily="34" charset="0"/>
              </a:rPr>
              <a:t>Слайд №18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539552" y="764704"/>
            <a:ext cx="8064896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	При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модульно-блочном конструировании содержания основную представленность получает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предметный аспект содержания как моделируемый объект.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- в то время как при модульном обучении, программа отражает и соответствует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«модели образования»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в котором предметный и процессуальные аспекты содержания получают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целостную и системную презентацию как единая содержательная платформа обучения и учебной деятельности, начиная с целеполагания до контроля и оценки результата обученности.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99953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>
            <a:spLocks noChangeArrowheads="1"/>
          </p:cNvSpPr>
          <p:nvPr/>
        </p:nvSpPr>
        <p:spPr bwMode="auto">
          <a:xfrm>
            <a:off x="7956376" y="6461956"/>
            <a:ext cx="1187624" cy="396044"/>
          </a:xfrm>
          <a:prstGeom prst="rect">
            <a:avLst/>
          </a:prstGeom>
          <a:noFill/>
          <a:ln w="19050">
            <a:solidFill>
              <a:srgbClr val="4406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Arial" pitchFamily="34" charset="0"/>
              </a:rPr>
              <a:t>Слайд №19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233772" y="87868"/>
            <a:ext cx="8640452" cy="60016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	</a:t>
            </a:r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модели иноязычного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образования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ru-RU" sz="2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модульное </a:t>
            </a:r>
            <a:r>
              <a:rPr lang="ru-RU" sz="24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обучение используется для моделирования </a:t>
            </a:r>
            <a:r>
              <a:rPr lang="ru-RU" sz="2400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компетентностно</a:t>
            </a:r>
            <a:r>
              <a:rPr lang="ru-RU" sz="24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-базируемой системы подготовки специализированных и отраслевых иноязычно-подготовленных кадров, что обуславливает определение его как «модульно-компетентностный подход», т.е. модель специфического (высшего иноязычно-профессионального) </a:t>
            </a:r>
            <a:r>
              <a:rPr lang="ru-RU" sz="2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образования.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модульно-компетентностный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подход в ВПО –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концепция организации учебного процесса,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в которой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в качестве целей обучения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– совокупность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профкомпетенций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обучающихся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в качестве средства достижения –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модульное построение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содержания и структуры профобразования.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9995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>
            <a:spLocks noChangeArrowheads="1"/>
          </p:cNvSpPr>
          <p:nvPr/>
        </p:nvSpPr>
        <p:spPr bwMode="auto">
          <a:xfrm>
            <a:off x="7956376" y="6461956"/>
            <a:ext cx="1187624" cy="396044"/>
          </a:xfrm>
          <a:prstGeom prst="rect">
            <a:avLst/>
          </a:prstGeom>
          <a:noFill/>
          <a:ln w="19050">
            <a:solidFill>
              <a:srgbClr val="4406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Arial" pitchFamily="34" charset="0"/>
              </a:rPr>
              <a:t>Слайд №2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52400" y="1524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142272" y="152400"/>
            <a:ext cx="8632068" cy="66787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Отмеченный комплексный характер модернизации образования в РК базируется на обеспечение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системно-целевой согласованности  и реализации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международной интеграции и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инновационно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-индустриального единства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«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науки-образования-производства и бизнеса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»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;</a:t>
            </a:r>
            <a:endParaRPr kumimoji="0" lang="en-US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ru-RU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полифункциональной деятельности университета,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комплексно реализующего современный уровень образовательных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инновационно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-исследовательских,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внедренчески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-прикладных государственных приоритетов в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целедетерминированной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подготовке современных научно-профессиональных кадров;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международно-признанного качества образования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и гарантирования конкурентоспособности интеллектуально-профессионального потенциала страны.</a:t>
            </a:r>
            <a:endParaRPr lang="ru-RU" sz="2400" dirty="0">
              <a:latin typeface="Arial" pitchFamily="34" charset="0"/>
              <a:cs typeface="Arial" pitchFamily="34" charset="0"/>
            </a:endParaRP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119031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>
            <a:spLocks noChangeArrowheads="1"/>
          </p:cNvSpPr>
          <p:nvPr/>
        </p:nvSpPr>
        <p:spPr bwMode="auto">
          <a:xfrm>
            <a:off x="7956376" y="6461956"/>
            <a:ext cx="1187624" cy="396044"/>
          </a:xfrm>
          <a:prstGeom prst="rect">
            <a:avLst/>
          </a:prstGeom>
          <a:noFill/>
          <a:ln w="19050">
            <a:solidFill>
              <a:srgbClr val="4406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Arial" pitchFamily="34" charset="0"/>
              </a:rPr>
              <a:t>Слайд №20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430121" y="1052736"/>
            <a:ext cx="8208912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Соответственно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, модульная образовательная программа </a:t>
            </a:r>
            <a:endParaRPr lang="ru-RU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это совокупность и последовательность модулей, направленная на овладение определенными компетенциями, необходимыми для присвоения квалификации.</a:t>
            </a:r>
          </a:p>
        </p:txBody>
      </p:sp>
    </p:spTree>
    <p:extLst>
      <p:ext uri="{BB962C8B-B14F-4D97-AF65-F5344CB8AC3E}">
        <p14:creationId xmlns:p14="http://schemas.microsoft.com/office/powerpoint/2010/main" val="19399953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>
            <a:spLocks noChangeArrowheads="1"/>
          </p:cNvSpPr>
          <p:nvPr/>
        </p:nvSpPr>
        <p:spPr bwMode="auto">
          <a:xfrm>
            <a:off x="7956376" y="6461956"/>
            <a:ext cx="1187624" cy="396044"/>
          </a:xfrm>
          <a:prstGeom prst="rect">
            <a:avLst/>
          </a:prstGeom>
          <a:noFill/>
          <a:ln w="19050">
            <a:solidFill>
              <a:srgbClr val="4406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Arial" pitchFamily="34" charset="0"/>
              </a:rPr>
              <a:t>Слайд №21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431540" y="692696"/>
            <a:ext cx="828092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	В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модульно-компетентностной образовательной программе в качестве её концептуальных и базовых компонентов выступающий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/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algn="just">
              <a:buFontTx/>
              <a:buChar char="-"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Компетентный подход;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algn="just">
              <a:buFontTx/>
              <a:buChar char="-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Методологической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образовательной теорией – компетентностная педагогическая теория и компетентностная модель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образования;</a:t>
            </a:r>
          </a:p>
          <a:p>
            <a:pPr marL="342900" lvl="0" indent="-342900" algn="just">
              <a:buFontTx/>
              <a:buChar char="-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Результатом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образования определяется категория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«профессиональная готовность»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как квалификационно-компетентностное качество подготовки специалиста.</a:t>
            </a:r>
          </a:p>
        </p:txBody>
      </p:sp>
    </p:spTree>
    <p:extLst>
      <p:ext uri="{BB962C8B-B14F-4D97-AF65-F5344CB8AC3E}">
        <p14:creationId xmlns:p14="http://schemas.microsoft.com/office/powerpoint/2010/main" val="11953473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>
            <a:spLocks noChangeArrowheads="1"/>
          </p:cNvSpPr>
          <p:nvPr/>
        </p:nvSpPr>
        <p:spPr bwMode="auto">
          <a:xfrm>
            <a:off x="7956376" y="6461956"/>
            <a:ext cx="1187624" cy="396044"/>
          </a:xfrm>
          <a:prstGeom prst="rect">
            <a:avLst/>
          </a:prstGeom>
          <a:noFill/>
          <a:ln w="19050">
            <a:solidFill>
              <a:srgbClr val="4406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Arial" pitchFamily="34" charset="0"/>
              </a:rPr>
              <a:t>Слайд №3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179512" y="440730"/>
            <a:ext cx="8640960" cy="60939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Решение отмеченных задач модернизации образования предопределяет необходимость выбора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Tx/>
              <a:buChar char="-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модели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образования, базируемой на определённой концептуальной платформе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10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Tx/>
              <a:buChar char="-"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модели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специалиста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отвечающего современным и перспективным потребностям социума и рынка труда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10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Tx/>
              <a:buChar char="-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эффективной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и соответствующей модели образования профессионально-компетентностной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системой образовательных программ и технологий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10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Tx/>
              <a:buChar char="-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национального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реестра профстандартов, национальную систему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квалификаций;</a:t>
            </a:r>
          </a:p>
          <a:p>
            <a:pPr algn="just"/>
            <a:endParaRPr lang="ru-RU" sz="10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- совершенствование образовательных программ ВШ на основе национальных отраслевых профстандартов.</a:t>
            </a:r>
          </a:p>
        </p:txBody>
      </p:sp>
    </p:spTree>
    <p:extLst>
      <p:ext uri="{BB962C8B-B14F-4D97-AF65-F5344CB8AC3E}">
        <p14:creationId xmlns:p14="http://schemas.microsoft.com/office/powerpoint/2010/main" val="42811903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>
            <a:spLocks noChangeArrowheads="1"/>
          </p:cNvSpPr>
          <p:nvPr/>
        </p:nvSpPr>
        <p:spPr bwMode="auto">
          <a:xfrm>
            <a:off x="7956376" y="6461956"/>
            <a:ext cx="1187624" cy="396044"/>
          </a:xfrm>
          <a:prstGeom prst="rect">
            <a:avLst/>
          </a:prstGeom>
          <a:noFill/>
          <a:ln w="19050">
            <a:solidFill>
              <a:srgbClr val="4406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Arial" pitchFamily="34" charset="0"/>
              </a:rPr>
              <a:t>Слайд №4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467544" y="908720"/>
            <a:ext cx="8182796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Tx/>
              <a:buChar char="-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основе 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принятой Национальной системы квалификаций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(НСК) принята 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Национальная рамка квалификаций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(НРК), отраслевые рамки квалификаций (ОРК), профессиональные стандарты (ПС), оценка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профподготовленности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(ОП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 - областью регулирования ответственными субъектами за каждый из участков являются: ПС – сообщества профессиональные по отраслям, за ОС – учебные заведения.</a:t>
            </a:r>
          </a:p>
        </p:txBody>
      </p:sp>
    </p:spTree>
    <p:extLst>
      <p:ext uri="{BB962C8B-B14F-4D97-AF65-F5344CB8AC3E}">
        <p14:creationId xmlns:p14="http://schemas.microsoft.com/office/powerpoint/2010/main" val="42811903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2988940661"/>
              </p:ext>
            </p:extLst>
          </p:nvPr>
        </p:nvGraphicFramePr>
        <p:xfrm>
          <a:off x="285720" y="214290"/>
          <a:ext cx="8424936" cy="19288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4" name="Схема 3"/>
          <p:cNvGraphicFramePr/>
          <p:nvPr/>
        </p:nvGraphicFramePr>
        <p:xfrm>
          <a:off x="357158" y="2285992"/>
          <a:ext cx="8424936" cy="250030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5" name="TextBox 2"/>
          <p:cNvSpPr txBox="1">
            <a:spLocks noChangeArrowheads="1"/>
          </p:cNvSpPr>
          <p:nvPr/>
        </p:nvSpPr>
        <p:spPr bwMode="auto">
          <a:xfrm>
            <a:off x="571472" y="3071810"/>
            <a:ext cx="371477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1600" b="1" dirty="0">
                <a:solidFill>
                  <a:srgbClr val="C00000"/>
                </a:solidFill>
              </a:rPr>
              <a:t>ПРОФЕССИОНАЛЬНЫЙ</a:t>
            </a:r>
          </a:p>
          <a:p>
            <a:pPr algn="ctr"/>
            <a:r>
              <a:rPr lang="ru-RU" sz="1600" b="1" dirty="0">
                <a:solidFill>
                  <a:srgbClr val="C00000"/>
                </a:solidFill>
              </a:rPr>
              <a:t>СТАНДАРТ</a:t>
            </a:r>
          </a:p>
        </p:txBody>
      </p:sp>
      <p:sp>
        <p:nvSpPr>
          <p:cNvPr id="6" name="TextBox 3"/>
          <p:cNvSpPr txBox="1">
            <a:spLocks noChangeArrowheads="1"/>
          </p:cNvSpPr>
          <p:nvPr/>
        </p:nvSpPr>
        <p:spPr bwMode="auto">
          <a:xfrm>
            <a:off x="5214942" y="3143248"/>
            <a:ext cx="321471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1600" b="1" dirty="0">
                <a:solidFill>
                  <a:srgbClr val="C00000"/>
                </a:solidFill>
              </a:rPr>
              <a:t>ОБРАЗОВАТЕЛЬНЫЙ </a:t>
            </a:r>
          </a:p>
          <a:p>
            <a:pPr algn="ctr"/>
            <a:r>
              <a:rPr lang="ru-RU" sz="1600" b="1" dirty="0">
                <a:solidFill>
                  <a:srgbClr val="C00000"/>
                </a:solidFill>
              </a:rPr>
              <a:t>СТАНДАРТ</a:t>
            </a:r>
          </a:p>
        </p:txBody>
      </p:sp>
      <p:graphicFrame>
        <p:nvGraphicFramePr>
          <p:cNvPr id="7" name="Схема 6"/>
          <p:cNvGraphicFramePr/>
          <p:nvPr/>
        </p:nvGraphicFramePr>
        <p:xfrm>
          <a:off x="500034" y="4572008"/>
          <a:ext cx="8424936" cy="264320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" r:lo="rId13" r:qs="rId14" r:cs="rId15"/>
          </a:graphicData>
        </a:graphic>
      </p:graphicFrame>
      <p:sp>
        <p:nvSpPr>
          <p:cNvPr id="8" name="TextBox 2"/>
          <p:cNvSpPr txBox="1">
            <a:spLocks noChangeArrowheads="1"/>
          </p:cNvSpPr>
          <p:nvPr/>
        </p:nvSpPr>
        <p:spPr bwMode="auto">
          <a:xfrm>
            <a:off x="642910" y="5143512"/>
            <a:ext cx="371477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1600" b="1" dirty="0">
                <a:solidFill>
                  <a:srgbClr val="C00000"/>
                </a:solidFill>
              </a:rPr>
              <a:t>ПРОФЕССИОНАЛЬНЫЙ</a:t>
            </a:r>
          </a:p>
          <a:p>
            <a:pPr algn="ctr"/>
            <a:r>
              <a:rPr lang="ru-RU" sz="1600" b="1" dirty="0">
                <a:solidFill>
                  <a:srgbClr val="C00000"/>
                </a:solidFill>
              </a:rPr>
              <a:t>СТАНДАРТ</a:t>
            </a:r>
          </a:p>
        </p:txBody>
      </p:sp>
      <p:sp>
        <p:nvSpPr>
          <p:cNvPr id="9" name="TextBox 3"/>
          <p:cNvSpPr txBox="1">
            <a:spLocks noChangeArrowheads="1"/>
          </p:cNvSpPr>
          <p:nvPr/>
        </p:nvSpPr>
        <p:spPr bwMode="auto">
          <a:xfrm>
            <a:off x="5214942" y="5190906"/>
            <a:ext cx="321471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1600" b="1" dirty="0">
                <a:solidFill>
                  <a:srgbClr val="C00000"/>
                </a:solidFill>
              </a:rPr>
              <a:t>ОБРАЗОВАТЕЛЬНЫЙ </a:t>
            </a:r>
          </a:p>
          <a:p>
            <a:pPr algn="ctr"/>
            <a:r>
              <a:rPr lang="ru-RU" sz="1600" b="1" dirty="0">
                <a:solidFill>
                  <a:srgbClr val="C00000"/>
                </a:solidFill>
              </a:rPr>
              <a:t>СТАНДАРТ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8643966" y="6581001"/>
            <a:ext cx="500034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ru-RU" sz="1200" b="1" dirty="0" smtClean="0">
                <a:solidFill>
                  <a:srgbClr val="7030A0"/>
                </a:solidFill>
              </a:rPr>
              <a:t>№</a:t>
            </a:r>
            <a:r>
              <a:rPr lang="en-US" sz="1200" b="1" dirty="0" smtClean="0">
                <a:solidFill>
                  <a:srgbClr val="7030A0"/>
                </a:solidFill>
              </a:rPr>
              <a:t>1</a:t>
            </a:r>
            <a:endParaRPr lang="ru-RU" sz="1200" b="1" dirty="0">
              <a:solidFill>
                <a:srgbClr val="7030A0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07504" y="99336"/>
            <a:ext cx="1512168" cy="458223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Тема №1 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58441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>
            <a:spLocks noChangeArrowheads="1"/>
          </p:cNvSpPr>
          <p:nvPr/>
        </p:nvSpPr>
        <p:spPr bwMode="auto">
          <a:xfrm>
            <a:off x="7956376" y="6461956"/>
            <a:ext cx="1187624" cy="396044"/>
          </a:xfrm>
          <a:prstGeom prst="rect">
            <a:avLst/>
          </a:prstGeom>
          <a:noFill/>
          <a:ln w="19050">
            <a:solidFill>
              <a:srgbClr val="4406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Arial" pitchFamily="34" charset="0"/>
              </a:rPr>
              <a:t>Слайд №5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296906" y="167044"/>
            <a:ext cx="8550188" cy="61247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-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Казахстанские квалификационные рамки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(НРК), во-первых, сопряжены с европейскими (ЕРК) и представляют собой квалификации и уровни образования, достигаемых на каждом этапе образовательного процесса результатов обучения и возможных достижений квалификационных уровней.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2400" dirty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Соответственно,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выбор модели образования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и его концептуальной платформы базируется на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переходе на </a:t>
            </a:r>
            <a:r>
              <a:rPr kumimoji="0" lang="ru-RU" sz="2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компетентностно</a:t>
            </a: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-базируемое профессиональное образование с конструированием многовариантных его модификаций, соответствующих спросу и требований рынка труда;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ru-RU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обеспечение </a:t>
            </a:r>
            <a:r>
              <a:rPr kumimoji="0" lang="ru-RU" sz="2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профессионально-отраслевого взаимодействия вузов</a:t>
            </a: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с профессиональными сообществами как согласованными разработчиками ответственными за обновление профстандартов и образовательных программ,  коррелирующих с НСК и НРК!</a:t>
            </a:r>
            <a:endParaRPr kumimoji="0" lang="ru-RU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11903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Box 102"/>
          <p:cNvSpPr txBox="1">
            <a:spLocks noChangeArrowheads="1"/>
          </p:cNvSpPr>
          <p:nvPr/>
        </p:nvSpPr>
        <p:spPr bwMode="auto">
          <a:xfrm>
            <a:off x="2000250" y="71438"/>
            <a:ext cx="5715000" cy="207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ru-RU" sz="1100" b="1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2" name="Прямоугольник 8"/>
          <p:cNvSpPr/>
          <p:nvPr/>
        </p:nvSpPr>
        <p:spPr>
          <a:xfrm>
            <a:off x="536575" y="2643188"/>
            <a:ext cx="1403350" cy="785812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dirty="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6 УРОВЕНЬ</a:t>
            </a:r>
          </a:p>
        </p:txBody>
      </p:sp>
      <p:sp>
        <p:nvSpPr>
          <p:cNvPr id="3" name="Прямоугольник 8"/>
          <p:cNvSpPr/>
          <p:nvPr/>
        </p:nvSpPr>
        <p:spPr>
          <a:xfrm>
            <a:off x="536575" y="4643438"/>
            <a:ext cx="1392238" cy="785812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dirty="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4 УРОВЕНЬ</a:t>
            </a:r>
          </a:p>
        </p:txBody>
      </p:sp>
      <p:sp>
        <p:nvSpPr>
          <p:cNvPr id="4" name="Прямоугольник 8"/>
          <p:cNvSpPr/>
          <p:nvPr/>
        </p:nvSpPr>
        <p:spPr>
          <a:xfrm>
            <a:off x="536575" y="5715000"/>
            <a:ext cx="1392238" cy="785813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dirty="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3 УРОВЕНЬ</a:t>
            </a:r>
          </a:p>
        </p:txBody>
      </p:sp>
      <p:sp>
        <p:nvSpPr>
          <p:cNvPr id="98" name="Прямоугольник 8"/>
          <p:cNvSpPr/>
          <p:nvPr/>
        </p:nvSpPr>
        <p:spPr>
          <a:xfrm>
            <a:off x="536575" y="3643313"/>
            <a:ext cx="1392238" cy="785812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dirty="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5 УРОВЕНЬ</a:t>
            </a:r>
          </a:p>
        </p:txBody>
      </p:sp>
      <p:sp>
        <p:nvSpPr>
          <p:cNvPr id="33" name="AutoShape 125"/>
          <p:cNvSpPr>
            <a:spLocks noChangeArrowheads="1"/>
          </p:cNvSpPr>
          <p:nvPr/>
        </p:nvSpPr>
        <p:spPr bwMode="auto">
          <a:xfrm rot="16200000">
            <a:off x="-1848643" y="4099719"/>
            <a:ext cx="4198937" cy="428625"/>
          </a:xfrm>
          <a:prstGeom prst="flowChartProcess">
            <a:avLst/>
          </a:prstGeom>
          <a:solidFill>
            <a:schemeClr val="accent3">
              <a:lumMod val="60000"/>
              <a:lumOff val="40000"/>
            </a:schemeClr>
          </a:solidFill>
          <a:ln w="9525">
            <a:solidFill>
              <a:schemeClr val="accent1"/>
            </a:solidFill>
            <a:miter lim="800000"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ru-RU" sz="1400" b="1" dirty="0">
                <a:solidFill>
                  <a:srgbClr val="C00000"/>
                </a:solidFill>
                <a:latin typeface="Arial" pitchFamily="34" charset="0"/>
              </a:rPr>
              <a:t>НАЦИОНАЛЬНЫЕ РАМКИ КВАЛИФИКАЦИИ</a:t>
            </a:r>
          </a:p>
        </p:txBody>
      </p:sp>
      <p:sp>
        <p:nvSpPr>
          <p:cNvPr id="36" name="Овал 35"/>
          <p:cNvSpPr/>
          <p:nvPr/>
        </p:nvSpPr>
        <p:spPr bwMode="auto">
          <a:xfrm>
            <a:off x="3643306" y="3716457"/>
            <a:ext cx="2143125" cy="855551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 err="1"/>
              <a:t>Межкультурно-коммуникативная</a:t>
            </a:r>
            <a:r>
              <a:rPr lang="ru-RU" sz="1200" b="1" dirty="0"/>
              <a:t> компетенция</a:t>
            </a:r>
          </a:p>
        </p:txBody>
      </p:sp>
      <p:sp>
        <p:nvSpPr>
          <p:cNvPr id="37" name="Овал 36"/>
          <p:cNvSpPr/>
          <p:nvPr/>
        </p:nvSpPr>
        <p:spPr bwMode="auto">
          <a:xfrm>
            <a:off x="3714744" y="5839237"/>
            <a:ext cx="2143140" cy="947349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 err="1" smtClean="0"/>
              <a:t>Профессиональ</a:t>
            </a:r>
            <a:r>
              <a:rPr lang="en-US" sz="1200" b="1" dirty="0" smtClean="0"/>
              <a:t>-</a:t>
            </a:r>
            <a:r>
              <a:rPr lang="ru-RU" sz="1200" b="1" dirty="0" smtClean="0"/>
              <a:t>но-ориентированная </a:t>
            </a:r>
            <a:r>
              <a:rPr lang="ru-RU" sz="1200" b="1" dirty="0"/>
              <a:t>компетенция</a:t>
            </a:r>
          </a:p>
        </p:txBody>
      </p:sp>
      <p:sp>
        <p:nvSpPr>
          <p:cNvPr id="38" name="Овал 37"/>
          <p:cNvSpPr/>
          <p:nvPr/>
        </p:nvSpPr>
        <p:spPr bwMode="auto">
          <a:xfrm>
            <a:off x="3714744" y="4669662"/>
            <a:ext cx="2071686" cy="1045354"/>
          </a:xfrm>
          <a:prstGeom prst="ellipse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 err="1" smtClean="0"/>
              <a:t>Профессиональ</a:t>
            </a:r>
            <a:r>
              <a:rPr lang="en-US" sz="1200" b="1" dirty="0" smtClean="0"/>
              <a:t>-</a:t>
            </a:r>
            <a:r>
              <a:rPr lang="ru-RU" sz="1200" b="1" dirty="0" smtClean="0"/>
              <a:t>но-базируемая </a:t>
            </a:r>
            <a:r>
              <a:rPr lang="ru-RU" sz="1200" b="1" dirty="0"/>
              <a:t>компетенция</a:t>
            </a:r>
          </a:p>
        </p:txBody>
      </p:sp>
      <p:sp>
        <p:nvSpPr>
          <p:cNvPr id="39" name="Овал 38"/>
          <p:cNvSpPr/>
          <p:nvPr/>
        </p:nvSpPr>
        <p:spPr bwMode="auto">
          <a:xfrm>
            <a:off x="3714750" y="2571750"/>
            <a:ext cx="1928813" cy="1000125"/>
          </a:xfrm>
          <a:prstGeom prst="ellipse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200" b="1" dirty="0">
              <a:solidFill>
                <a:schemeClr val="bg1"/>
              </a:solidFill>
            </a:endParaRPr>
          </a:p>
        </p:txBody>
      </p:sp>
      <p:sp>
        <p:nvSpPr>
          <p:cNvPr id="23570" name="TextBox 130"/>
          <p:cNvSpPr txBox="1">
            <a:spLocks noChangeArrowheads="1"/>
          </p:cNvSpPr>
          <p:nvPr/>
        </p:nvSpPr>
        <p:spPr bwMode="auto">
          <a:xfrm>
            <a:off x="3786181" y="2741613"/>
            <a:ext cx="1928812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200" b="1" dirty="0">
                <a:solidFill>
                  <a:srgbClr val="FFFFFF"/>
                </a:solidFill>
                <a:latin typeface="Calibri" pitchFamily="34" charset="0"/>
              </a:rPr>
              <a:t>Профессионально-идентифицирующая компетенция</a:t>
            </a:r>
          </a:p>
          <a:p>
            <a:pPr algn="ctr"/>
            <a:endParaRPr lang="ru-RU" sz="1200" b="1" dirty="0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46" name="Oval 5"/>
          <p:cNvSpPr>
            <a:spLocks noChangeArrowheads="1"/>
          </p:cNvSpPr>
          <p:nvPr/>
        </p:nvSpPr>
        <p:spPr bwMode="auto">
          <a:xfrm>
            <a:off x="2285984" y="3205968"/>
            <a:ext cx="1071570" cy="2794800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headEnd/>
            <a:tailEnd/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900" b="1" dirty="0">
              <a:solidFill>
                <a:srgbClr val="000000"/>
              </a:solidFill>
              <a:cs typeface="Arial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900" b="1" dirty="0">
              <a:solidFill>
                <a:srgbClr val="000000"/>
              </a:solidFill>
              <a:cs typeface="Arial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900" b="1" dirty="0">
              <a:solidFill>
                <a:srgbClr val="000000"/>
              </a:solidFill>
              <a:cs typeface="Arial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900" b="1" dirty="0">
                <a:solidFill>
                  <a:srgbClr val="000000"/>
                </a:solidFill>
                <a:cs typeface="Arial" charset="0"/>
              </a:rPr>
              <a:t>ПРОФЕССИОНАЛЬНАЯ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900" b="1" dirty="0">
              <a:solidFill>
                <a:srgbClr val="000000"/>
              </a:solidFill>
              <a:cs typeface="Arial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900" b="1" dirty="0">
              <a:solidFill>
                <a:srgbClr val="000000"/>
              </a:solidFill>
              <a:cs typeface="Arial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900" b="1" dirty="0">
                <a:solidFill>
                  <a:srgbClr val="000000"/>
                </a:solidFill>
                <a:cs typeface="Arial" charset="0"/>
              </a:rPr>
              <a:t>ГОТОВНОСТЬ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900" b="1" dirty="0">
              <a:solidFill>
                <a:srgbClr val="000000"/>
              </a:solidFill>
              <a:cs typeface="Arial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900" b="1" dirty="0">
                <a:solidFill>
                  <a:srgbClr val="000000"/>
                </a:solidFill>
                <a:cs typeface="Arial" charset="0"/>
              </a:rPr>
              <a:t>СПЕЦИАЛИСТА</a:t>
            </a:r>
          </a:p>
        </p:txBody>
      </p:sp>
      <p:sp>
        <p:nvSpPr>
          <p:cNvPr id="47" name="Левая фигурная скобка 46"/>
          <p:cNvSpPr/>
          <p:nvPr/>
        </p:nvSpPr>
        <p:spPr>
          <a:xfrm>
            <a:off x="3429000" y="2928938"/>
            <a:ext cx="285750" cy="3365500"/>
          </a:xfrm>
          <a:prstGeom prst="leftBrace">
            <a:avLst/>
          </a:prstGeom>
          <a:ln w="28575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48" name="Правая фигурная скобка 47"/>
          <p:cNvSpPr/>
          <p:nvPr/>
        </p:nvSpPr>
        <p:spPr>
          <a:xfrm>
            <a:off x="2000250" y="2765425"/>
            <a:ext cx="303213" cy="3592513"/>
          </a:xfrm>
          <a:prstGeom prst="rightBrace">
            <a:avLst/>
          </a:prstGeom>
          <a:ln w="28575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50" name="Блок-схема: знак завершения 49"/>
          <p:cNvSpPr/>
          <p:nvPr/>
        </p:nvSpPr>
        <p:spPr>
          <a:xfrm>
            <a:off x="1071563" y="1643063"/>
            <a:ext cx="1500187" cy="500062"/>
          </a:xfrm>
          <a:prstGeom prst="flowChartTerminator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000" b="1" dirty="0">
                <a:solidFill>
                  <a:schemeClr val="tx1"/>
                </a:solidFill>
              </a:rPr>
              <a:t>ТЕОРИЯ ДИСКУРСА</a:t>
            </a:r>
          </a:p>
        </p:txBody>
      </p:sp>
      <p:sp>
        <p:nvSpPr>
          <p:cNvPr id="51" name="Блок-схема: знак завершения 50"/>
          <p:cNvSpPr/>
          <p:nvPr/>
        </p:nvSpPr>
        <p:spPr>
          <a:xfrm>
            <a:off x="2643188" y="1643063"/>
            <a:ext cx="1500187" cy="500062"/>
          </a:xfrm>
          <a:prstGeom prst="flowChartTerminator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000" b="1" dirty="0">
                <a:solidFill>
                  <a:schemeClr val="tx1"/>
                </a:solidFill>
              </a:rPr>
              <a:t>КОГНИТИВНАЯ ЛИНГВИСТИКА</a:t>
            </a:r>
          </a:p>
        </p:txBody>
      </p:sp>
      <p:sp>
        <p:nvSpPr>
          <p:cNvPr id="52" name="Блок-схема: знак завершения 51"/>
          <p:cNvSpPr/>
          <p:nvPr/>
        </p:nvSpPr>
        <p:spPr>
          <a:xfrm>
            <a:off x="4214813" y="1643063"/>
            <a:ext cx="1500187" cy="500062"/>
          </a:xfrm>
          <a:prstGeom prst="flowChartTerminator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800" b="1" dirty="0">
                <a:solidFill>
                  <a:schemeClr val="tx1"/>
                </a:solidFill>
              </a:rPr>
              <a:t>ОСНОВЫ МЕЖКУЛЬТУРНОЙ  КОММУНИКАЦИИ</a:t>
            </a:r>
          </a:p>
        </p:txBody>
      </p:sp>
      <p:sp>
        <p:nvSpPr>
          <p:cNvPr id="53" name="Блок-схема: знак завершения 52"/>
          <p:cNvSpPr/>
          <p:nvPr/>
        </p:nvSpPr>
        <p:spPr>
          <a:xfrm>
            <a:off x="5786438" y="1643063"/>
            <a:ext cx="1500187" cy="500062"/>
          </a:xfrm>
          <a:prstGeom prst="flowChartTerminator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000" b="1" dirty="0">
                <a:solidFill>
                  <a:schemeClr val="tx1"/>
                </a:solidFill>
              </a:rPr>
              <a:t>ЛИНГВИСТИКА ТЕКСТА</a:t>
            </a:r>
          </a:p>
        </p:txBody>
      </p:sp>
      <p:sp>
        <p:nvSpPr>
          <p:cNvPr id="55" name="Прямоугольник с двумя скругленными соседними углами 54"/>
          <p:cNvSpPr/>
          <p:nvPr/>
        </p:nvSpPr>
        <p:spPr bwMode="auto">
          <a:xfrm>
            <a:off x="2000232" y="1214422"/>
            <a:ext cx="5143512" cy="285752"/>
          </a:xfrm>
          <a:prstGeom prst="round2SameRect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>
                <a:solidFill>
                  <a:schemeClr val="bg1"/>
                </a:solidFill>
              </a:rPr>
              <a:t>МАТРИЧНЫЕ ОБРАЗОВАТЕЛЬНЫЕ ПРОГРАММЫ</a:t>
            </a:r>
          </a:p>
        </p:txBody>
      </p:sp>
      <p:cxnSp>
        <p:nvCxnSpPr>
          <p:cNvPr id="57" name="Прямая со стрелкой 56"/>
          <p:cNvCxnSpPr>
            <a:endCxn id="39" idx="1"/>
          </p:cNvCxnSpPr>
          <p:nvPr/>
        </p:nvCxnSpPr>
        <p:spPr>
          <a:xfrm rot="16200000" flipH="1">
            <a:off x="3121819" y="1842294"/>
            <a:ext cx="574675" cy="1176337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Прямая со стрелкой 58"/>
          <p:cNvCxnSpPr/>
          <p:nvPr/>
        </p:nvCxnSpPr>
        <p:spPr>
          <a:xfrm rot="16200000" flipH="1">
            <a:off x="4411662" y="2303463"/>
            <a:ext cx="428625" cy="10795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Прямая со стрелкой 60"/>
          <p:cNvCxnSpPr>
            <a:endCxn id="39" idx="7"/>
          </p:cNvCxnSpPr>
          <p:nvPr/>
        </p:nvCxnSpPr>
        <p:spPr>
          <a:xfrm rot="5400000">
            <a:off x="5375275" y="2128838"/>
            <a:ext cx="574675" cy="60325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Прямая со стрелкой 64"/>
          <p:cNvCxnSpPr/>
          <p:nvPr/>
        </p:nvCxnSpPr>
        <p:spPr>
          <a:xfrm rot="16200000" flipH="1">
            <a:off x="2339975" y="1231900"/>
            <a:ext cx="714375" cy="2536825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Багетная рамка 65"/>
          <p:cNvSpPr/>
          <p:nvPr/>
        </p:nvSpPr>
        <p:spPr>
          <a:xfrm>
            <a:off x="2571750" y="642938"/>
            <a:ext cx="4214813" cy="428625"/>
          </a:xfrm>
          <a:prstGeom prst="beve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/>
              <a:t>РАБОТОДАТЕЛИ</a:t>
            </a:r>
          </a:p>
        </p:txBody>
      </p:sp>
      <p:sp>
        <p:nvSpPr>
          <p:cNvPr id="23588" name="Прямоугольник 27"/>
          <p:cNvSpPr>
            <a:spLocks noChangeArrowheads="1"/>
          </p:cNvSpPr>
          <p:nvPr/>
        </p:nvSpPr>
        <p:spPr bwMode="auto">
          <a:xfrm>
            <a:off x="1571625" y="0"/>
            <a:ext cx="585787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600" b="1">
                <a:solidFill>
                  <a:schemeClr val="tx2"/>
                </a:solidFill>
              </a:rPr>
              <a:t>СООТНЕСЕННОСТЬ КОМПЕТЕНТНОСТНОЙ МОДЕЛИ К ПРОЕКТАМ ПРОФЕССИОНАЛЬНОГО СТАНДАРТА </a:t>
            </a:r>
          </a:p>
        </p:txBody>
      </p:sp>
      <p:sp>
        <p:nvSpPr>
          <p:cNvPr id="40" name="Блок-схема: знак завершения 39"/>
          <p:cNvSpPr/>
          <p:nvPr/>
        </p:nvSpPr>
        <p:spPr>
          <a:xfrm>
            <a:off x="5572125" y="2286000"/>
            <a:ext cx="1928813" cy="428625"/>
          </a:xfrm>
          <a:prstGeom prst="flowChartTerminator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000" b="1" dirty="0">
                <a:solidFill>
                  <a:schemeClr val="tx1"/>
                </a:solidFill>
              </a:rPr>
              <a:t>СОЦИАЛЬНО-ЛИЧНОСТНЫЕ КОМПЕТЕНЦИИ</a:t>
            </a:r>
          </a:p>
        </p:txBody>
      </p:sp>
      <p:sp>
        <p:nvSpPr>
          <p:cNvPr id="41" name="Блок-схема: знак завершения 40"/>
          <p:cNvSpPr/>
          <p:nvPr/>
        </p:nvSpPr>
        <p:spPr>
          <a:xfrm>
            <a:off x="5643563" y="2786063"/>
            <a:ext cx="1928812" cy="428625"/>
          </a:xfrm>
          <a:prstGeom prst="flowChartTerminator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000" b="1" dirty="0">
                <a:solidFill>
                  <a:schemeClr val="tx1"/>
                </a:solidFill>
              </a:rPr>
              <a:t>ИНСТРУМЕНТАЛЬНЫЕ КОМПЕТЕНЦИИ</a:t>
            </a:r>
          </a:p>
        </p:txBody>
      </p:sp>
      <p:sp>
        <p:nvSpPr>
          <p:cNvPr id="42" name="Блок-схема: знак завершения 41"/>
          <p:cNvSpPr/>
          <p:nvPr/>
        </p:nvSpPr>
        <p:spPr>
          <a:xfrm>
            <a:off x="5643563" y="3214688"/>
            <a:ext cx="1928812" cy="428625"/>
          </a:xfrm>
          <a:prstGeom prst="flowChartTerminator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000" b="1" dirty="0" smtClean="0">
                <a:solidFill>
                  <a:schemeClr val="tx1"/>
                </a:solidFill>
              </a:rPr>
              <a:t>ИНТЕЛЛЕКТУАЛЬНЫЕ</a:t>
            </a:r>
            <a:r>
              <a:rPr lang="en-US" sz="1000" b="1" dirty="0" smtClean="0">
                <a:solidFill>
                  <a:schemeClr val="tx1"/>
                </a:solidFill>
              </a:rPr>
              <a:t> </a:t>
            </a:r>
            <a:r>
              <a:rPr lang="ru-RU" sz="1000" b="1" dirty="0" smtClean="0">
                <a:solidFill>
                  <a:schemeClr val="tx1"/>
                </a:solidFill>
              </a:rPr>
              <a:t>КОМПЕТЕНЦИИ</a:t>
            </a:r>
            <a:endParaRPr lang="ru-RU" sz="1000" b="1" dirty="0">
              <a:solidFill>
                <a:schemeClr val="tx1"/>
              </a:solidFill>
            </a:endParaRPr>
          </a:p>
        </p:txBody>
      </p:sp>
      <p:sp>
        <p:nvSpPr>
          <p:cNvPr id="43" name="Блок-схема: знак завершения 42"/>
          <p:cNvSpPr/>
          <p:nvPr/>
        </p:nvSpPr>
        <p:spPr>
          <a:xfrm>
            <a:off x="5643563" y="3786188"/>
            <a:ext cx="1928812" cy="428625"/>
          </a:xfrm>
          <a:prstGeom prst="flowChartTerminator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000" b="1" dirty="0">
                <a:solidFill>
                  <a:schemeClr val="tx1"/>
                </a:solidFill>
              </a:rPr>
              <a:t>СОЦИАЛЬНО-ЛИЧНОСТНЫЕ КОМПЕТЕНЦИИ</a:t>
            </a:r>
          </a:p>
        </p:txBody>
      </p:sp>
      <p:sp>
        <p:nvSpPr>
          <p:cNvPr id="44" name="Блок-схема: знак завершения 43"/>
          <p:cNvSpPr/>
          <p:nvPr/>
        </p:nvSpPr>
        <p:spPr>
          <a:xfrm>
            <a:off x="5715000" y="4286250"/>
            <a:ext cx="1928813" cy="428625"/>
          </a:xfrm>
          <a:prstGeom prst="flowChartTerminator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000" b="1" dirty="0">
                <a:solidFill>
                  <a:schemeClr val="tx1"/>
                </a:solidFill>
              </a:rPr>
              <a:t>ИНСТРУМЕНТАЛЬНЫЕ КОМПЕТЕНЦИИ</a:t>
            </a:r>
          </a:p>
        </p:txBody>
      </p:sp>
      <p:sp>
        <p:nvSpPr>
          <p:cNvPr id="45" name="Блок-схема: знак завершения 44"/>
          <p:cNvSpPr/>
          <p:nvPr/>
        </p:nvSpPr>
        <p:spPr>
          <a:xfrm>
            <a:off x="5715000" y="4714875"/>
            <a:ext cx="1928813" cy="428625"/>
          </a:xfrm>
          <a:prstGeom prst="flowChartTerminator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000" b="1" dirty="0" smtClean="0">
                <a:solidFill>
                  <a:schemeClr val="tx1"/>
                </a:solidFill>
              </a:rPr>
              <a:t>ИНТЕЛЛЕКТУАЛЬНЫЕ</a:t>
            </a:r>
            <a:r>
              <a:rPr lang="en-US" sz="1000" b="1" dirty="0" smtClean="0">
                <a:solidFill>
                  <a:schemeClr val="tx1"/>
                </a:solidFill>
              </a:rPr>
              <a:t> </a:t>
            </a:r>
            <a:r>
              <a:rPr lang="ru-RU" sz="1000" b="1" dirty="0" smtClean="0">
                <a:solidFill>
                  <a:schemeClr val="tx1"/>
                </a:solidFill>
              </a:rPr>
              <a:t>КОМПЕТЕНЦИИ</a:t>
            </a:r>
            <a:endParaRPr lang="ru-RU" sz="1000" b="1" dirty="0">
              <a:solidFill>
                <a:schemeClr val="tx1"/>
              </a:solidFill>
            </a:endParaRPr>
          </a:p>
        </p:txBody>
      </p:sp>
      <p:sp>
        <p:nvSpPr>
          <p:cNvPr id="49" name="Блок-схема: знак завершения 48"/>
          <p:cNvSpPr/>
          <p:nvPr/>
        </p:nvSpPr>
        <p:spPr>
          <a:xfrm>
            <a:off x="5724525" y="5357813"/>
            <a:ext cx="1928813" cy="428625"/>
          </a:xfrm>
          <a:prstGeom prst="flowChartTerminator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000" b="1" dirty="0">
                <a:solidFill>
                  <a:schemeClr val="tx1"/>
                </a:solidFill>
              </a:rPr>
              <a:t>СОЦИАЛЬНО-ЛИЧНОСТНЫЕ КОМПЕТЕНЦИИ</a:t>
            </a:r>
          </a:p>
        </p:txBody>
      </p:sp>
      <p:sp>
        <p:nvSpPr>
          <p:cNvPr id="56" name="Блок-схема: знак завершения 55"/>
          <p:cNvSpPr/>
          <p:nvPr/>
        </p:nvSpPr>
        <p:spPr>
          <a:xfrm>
            <a:off x="5795963" y="5857875"/>
            <a:ext cx="1928812" cy="428625"/>
          </a:xfrm>
          <a:prstGeom prst="flowChartTerminator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000" b="1" dirty="0">
                <a:solidFill>
                  <a:schemeClr val="tx1"/>
                </a:solidFill>
              </a:rPr>
              <a:t>ИНСТРУМЕНТАЛЬНЫЕ КОМПЕТЕНЦИИ</a:t>
            </a:r>
          </a:p>
        </p:txBody>
      </p:sp>
      <p:sp>
        <p:nvSpPr>
          <p:cNvPr id="58" name="Блок-схема: знак завершения 57"/>
          <p:cNvSpPr/>
          <p:nvPr/>
        </p:nvSpPr>
        <p:spPr>
          <a:xfrm>
            <a:off x="5795963" y="6286500"/>
            <a:ext cx="1928812" cy="428625"/>
          </a:xfrm>
          <a:prstGeom prst="flowChartTerminator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000" b="1" dirty="0">
                <a:solidFill>
                  <a:schemeClr val="tx1"/>
                </a:solidFill>
              </a:rPr>
              <a:t>ИНТЕЛЛЕКТУАЛЬНЫЕКОМПЕТЕНЦИИ</a:t>
            </a:r>
          </a:p>
        </p:txBody>
      </p:sp>
      <p:sp>
        <p:nvSpPr>
          <p:cNvPr id="60" name="Багетная рамка 59"/>
          <p:cNvSpPr/>
          <p:nvPr/>
        </p:nvSpPr>
        <p:spPr>
          <a:xfrm>
            <a:off x="7643813" y="2571750"/>
            <a:ext cx="1428750" cy="714375"/>
          </a:xfrm>
          <a:prstGeom prst="bevel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000" b="1" dirty="0"/>
              <a:t>МОДУЛИ БЛОКА ПД</a:t>
            </a:r>
          </a:p>
        </p:txBody>
      </p:sp>
      <p:sp>
        <p:nvSpPr>
          <p:cNvPr id="62" name="Багетная рамка 61"/>
          <p:cNvSpPr/>
          <p:nvPr/>
        </p:nvSpPr>
        <p:spPr>
          <a:xfrm>
            <a:off x="7643813" y="3714750"/>
            <a:ext cx="1428750" cy="714375"/>
          </a:xfrm>
          <a:prstGeom prst="bevel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000" b="1" dirty="0"/>
              <a:t>МОДУЛИ ЯЗЫКОВОГО БЛОКА</a:t>
            </a:r>
          </a:p>
        </p:txBody>
      </p:sp>
      <p:sp>
        <p:nvSpPr>
          <p:cNvPr id="64" name="Багетная рамка 63"/>
          <p:cNvSpPr/>
          <p:nvPr/>
        </p:nvSpPr>
        <p:spPr>
          <a:xfrm>
            <a:off x="7643813" y="4857750"/>
            <a:ext cx="1428750" cy="714375"/>
          </a:xfrm>
          <a:prstGeom prst="bevel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000" b="1" dirty="0"/>
              <a:t>МОДУЛИ БЛОКА БД</a:t>
            </a:r>
          </a:p>
        </p:txBody>
      </p:sp>
      <p:sp>
        <p:nvSpPr>
          <p:cNvPr id="67" name="Багетная рамка 66"/>
          <p:cNvSpPr/>
          <p:nvPr/>
        </p:nvSpPr>
        <p:spPr>
          <a:xfrm>
            <a:off x="7643813" y="5929313"/>
            <a:ext cx="1428750" cy="714375"/>
          </a:xfrm>
          <a:prstGeom prst="bevel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000" b="1" dirty="0"/>
              <a:t>МОДУЛИ БЛОКА ООД</a:t>
            </a:r>
          </a:p>
        </p:txBody>
      </p:sp>
      <p:sp>
        <p:nvSpPr>
          <p:cNvPr id="54" name="Прямоугольник 53"/>
          <p:cNvSpPr/>
          <p:nvPr/>
        </p:nvSpPr>
        <p:spPr>
          <a:xfrm>
            <a:off x="8358214" y="6500834"/>
            <a:ext cx="785786" cy="35716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chemeClr val="tx1"/>
                </a:solidFill>
              </a:rPr>
              <a:t>  № 2</a:t>
            </a:r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63" name="Прямоугольник 62"/>
          <p:cNvSpPr/>
          <p:nvPr/>
        </p:nvSpPr>
        <p:spPr>
          <a:xfrm>
            <a:off x="55325" y="138677"/>
            <a:ext cx="1516300" cy="458223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Тема №1 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39593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>
            <a:spLocks noChangeArrowheads="1"/>
          </p:cNvSpPr>
          <p:nvPr/>
        </p:nvSpPr>
        <p:spPr bwMode="auto">
          <a:xfrm>
            <a:off x="7956376" y="6461956"/>
            <a:ext cx="1187624" cy="396044"/>
          </a:xfrm>
          <a:prstGeom prst="rect">
            <a:avLst/>
          </a:prstGeom>
          <a:noFill/>
          <a:ln w="19050">
            <a:solidFill>
              <a:srgbClr val="4406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Arial" pitchFamily="34" charset="0"/>
              </a:rPr>
              <a:t>Слайд №6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176323" y="836712"/>
            <a:ext cx="8640960" cy="48936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20663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Соотнесенность компетентностной модели к проектам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профстандарта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0" marR="0" lvl="0" indent="220663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  <a:p>
            <a:pPr marL="0" marR="0" lvl="0" indent="220663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indent="220663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При последовательном обеспечении внедрения НСК и НРК, их сопряженности с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профстандартами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отраженности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компетентностной модели профобразования,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прогнозная сетевая система управления конкурентоспособным профессиональным образованием, базируемой на спирали «наука-образование-производство-бизнес», отражается следующей прогнозной сетевой системой управления (см. табл. №3).</a:t>
            </a:r>
            <a:endParaRPr lang="ru-RU" sz="2400" dirty="0">
              <a:latin typeface="Arial" pitchFamily="34" charset="0"/>
              <a:cs typeface="Arial" pitchFamily="34" charset="0"/>
            </a:endParaRPr>
          </a:p>
          <a:p>
            <a:pPr marL="0" marR="0" lvl="0" indent="2206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1190319"/>
      </p:ext>
    </p:extLst>
  </p:cSld>
  <p:clrMapOvr>
    <a:masterClrMapping/>
  </p:clrMapOvr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493</TotalTime>
  <Words>1472</Words>
  <Application>Microsoft Office PowerPoint</Application>
  <PresentationFormat>Экран (4:3)</PresentationFormat>
  <Paragraphs>403</Paragraphs>
  <Slides>31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31</vt:i4>
      </vt:variant>
    </vt:vector>
  </HeadingPairs>
  <TitlesOfParts>
    <vt:vector size="32" baseType="lpstr">
      <vt:lpstr>Воздушный поток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Прогнознозная сетевая система управления внедрением национальной системы квалификации</vt:lpstr>
      <vt:lpstr>Презентация PowerPoint</vt:lpstr>
      <vt:lpstr>Базовые составляющие модели  современного специалиста</vt:lpstr>
      <vt:lpstr>Презентация PowerPoint</vt:lpstr>
      <vt:lpstr>Презентация PowerPoint</vt:lpstr>
      <vt:lpstr>Интегративный управленческий комплекс по формированию современной модели специалиста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БИЗНЕС-КОНЦЕПТ как единица предметного содержания подготовки экономистов Специальность «5В050600- Экономика»</vt:lpstr>
      <vt:lpstr>МЕЖДУНАРОДНИК как единица предметного содержания подготовки юристов Специальность «5В030200- Международное право»</vt:lpstr>
      <vt:lpstr>Презентация PowerPoint</vt:lpstr>
      <vt:lpstr>Профессионально-компетентностная образовательная программа: структура и профессиональные функции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777</dc:creator>
  <cp:lastModifiedBy>admin</cp:lastModifiedBy>
  <cp:revision>16</cp:revision>
  <cp:lastPrinted>2017-03-18T05:07:06Z</cp:lastPrinted>
  <dcterms:created xsi:type="dcterms:W3CDTF">2016-03-24T10:06:28Z</dcterms:created>
  <dcterms:modified xsi:type="dcterms:W3CDTF">2017-03-28T04:03:37Z</dcterms:modified>
</cp:coreProperties>
</file>