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3"/>
  </p:notesMasterIdLst>
  <p:handoutMasterIdLst>
    <p:handoutMasterId r:id="rId24"/>
  </p:handoutMasterIdLst>
  <p:sldIdLst>
    <p:sldId id="272" r:id="rId2"/>
    <p:sldId id="273" r:id="rId3"/>
    <p:sldId id="256" r:id="rId4"/>
    <p:sldId id="274" r:id="rId5"/>
    <p:sldId id="257" r:id="rId6"/>
    <p:sldId id="275" r:id="rId7"/>
    <p:sldId id="284" r:id="rId8"/>
    <p:sldId id="276" r:id="rId9"/>
    <p:sldId id="288" r:id="rId10"/>
    <p:sldId id="289" r:id="rId11"/>
    <p:sldId id="290" r:id="rId12"/>
    <p:sldId id="299" r:id="rId13"/>
    <p:sldId id="293" r:id="rId14"/>
    <p:sldId id="291" r:id="rId15"/>
    <p:sldId id="292" r:id="rId16"/>
    <p:sldId id="271" r:id="rId17"/>
    <p:sldId id="294" r:id="rId18"/>
    <p:sldId id="295" r:id="rId19"/>
    <p:sldId id="259" r:id="rId20"/>
    <p:sldId id="296" r:id="rId21"/>
    <p:sldId id="298" r:id="rId2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549D4-2B2C-4516-A206-F9AEE6C22C3F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4E179-7411-4E6C-BACA-15CDAB31D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045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CBD22-1907-4D85-AA67-76635895C32E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23C02-7C46-4964-A431-86C28AA033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793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DF26F-4E0C-4A85-92E9-C3E62D13B9BF}" type="datetimeFigureOut">
              <a:rPr lang="ru-RU"/>
              <a:pPr>
                <a:defRPr/>
              </a:pPr>
              <a:t>18.03.2017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0D289-F2A7-4F87-A98D-16F11F1FBE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90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628800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Концептуально-методологические основы модернизации иноязычного профессионального образования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05659" y="6093296"/>
            <a:ext cx="1909258" cy="6327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 </a:t>
            </a:r>
            <a:r>
              <a:rPr lang="ru-RU" smtClean="0"/>
              <a:t>№1</a:t>
            </a:r>
            <a:r>
              <a:rPr lang="ru-RU"/>
              <a:t>Б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11352" y="5085184"/>
            <a:ext cx="5832648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СОВРЕМЕННАЯ МЕТОДОЛОГИЯ ИНОЯЗЫЧНОГО ОБРАЗОВАНИЯ В ВЫСШЕЙ ШКОЛЕ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07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46850" y="6472030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№6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0872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Таким образом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CEFR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его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Common Reference Levels has been adopted as the global scale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a universal description of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how any European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Language be assessed “at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different levels of performance? Ranging from basic (A1, A2) through «independent» (B1, B2) to «proficient» (C1, C2).” These Levels function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as a reference point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both/for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description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levels/achievement, and for definition of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aims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and objectives to reach.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46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46850" y="6472030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№7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32656"/>
            <a:ext cx="849694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отечественной модели иноязычного образования проведен был и автоматический перенос уровневого обучения английскому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языку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системе кембриджских уровней.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этом, в нашей первой пригонке распределения этих уровней по ступеням системы образования был следующим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Для средней и средней профессиональной школы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нормативными уровнями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 обеспечением их предметно-содержательного минимума определялись: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Для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начальной школы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доуровневый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уровень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обеспечиваемый программами 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Starters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Movers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Flyes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который не сертифицируется. Для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основной школы –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уровень А1-А2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профильной школы В1+В2; для колледжей и лицеев – уровень В1+предметы на языке по профилю.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Для высшей школы вводились две модели уровневого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Неязыковой вуз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уровень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В2+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LSP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Языковой вуз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В2, С1, С2 +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LAP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LSP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987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1540" name="Group 4"/>
          <p:cNvGrpSpPr>
            <a:grpSpLocks/>
          </p:cNvGrpSpPr>
          <p:nvPr/>
        </p:nvGrpSpPr>
        <p:grpSpPr bwMode="auto">
          <a:xfrm>
            <a:off x="0" y="128388"/>
            <a:ext cx="9172575" cy="6699449"/>
            <a:chOff x="0" y="1966"/>
            <a:chExt cx="5778" cy="2335"/>
          </a:xfrm>
        </p:grpSpPr>
        <p:sp>
          <p:nvSpPr>
            <p:cNvPr id="961586" name="Rectangle 50"/>
            <p:cNvSpPr>
              <a:spLocks noChangeArrowheads="1"/>
            </p:cNvSpPr>
            <p:nvPr/>
          </p:nvSpPr>
          <p:spPr bwMode="auto">
            <a:xfrm>
              <a:off x="3" y="3509"/>
              <a:ext cx="5644" cy="79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CCFFFF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b="0">
                <a:latin typeface="Times New Roman" pitchFamily="18" charset="0"/>
              </a:endParaRPr>
            </a:p>
          </p:txBody>
        </p:sp>
        <p:sp>
          <p:nvSpPr>
            <p:cNvPr id="961587" name="Rectangle 51"/>
            <p:cNvSpPr>
              <a:spLocks noChangeArrowheads="1"/>
            </p:cNvSpPr>
            <p:nvPr/>
          </p:nvSpPr>
          <p:spPr bwMode="auto">
            <a:xfrm>
              <a:off x="210" y="3545"/>
              <a:ext cx="1307" cy="324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ПОДГОТОВКА </a:t>
              </a:r>
            </a:p>
            <a:p>
              <a:pPr algn="ctr"/>
              <a:r>
                <a:rPr lang="ru-RU" sz="1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УЧЕБНО-НОРМАТИВНОЙ БАЗЫ</a:t>
              </a:r>
            </a:p>
            <a:p>
              <a:pPr algn="ctr"/>
              <a:r>
                <a:rPr lang="ru-RU" sz="1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(ГОСО, </a:t>
              </a:r>
              <a:r>
                <a:rPr lang="ru-RU" sz="1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ТУПы</a:t>
              </a:r>
              <a:r>
                <a:rPr lang="ru-RU" sz="1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961588" name="Rectangle 52"/>
            <p:cNvSpPr>
              <a:spLocks noChangeArrowheads="1"/>
            </p:cNvSpPr>
            <p:nvPr/>
          </p:nvSpPr>
          <p:spPr bwMode="auto">
            <a:xfrm>
              <a:off x="1745" y="3545"/>
              <a:ext cx="1769" cy="324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ПОДГОТОВКА И ПЕРЕПОДГОТОВКА </a:t>
              </a:r>
              <a:endParaRPr lang="ru-RU" sz="1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100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КАДРОВ</a:t>
              </a:r>
              <a:r>
                <a:rPr lang="en-US" sz="100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1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1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ПО КОНЦЕПЦИИ ИНОЯЗЫЧНОГО </a:t>
              </a:r>
              <a:endParaRPr lang="ru-RU" sz="1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100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ОБРАЗОВАНИЯ</a:t>
              </a:r>
              <a:endParaRPr lang="ru-RU" sz="1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1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(ИПК + ЯЗЫКОВЫЕ ВУЗЫ)</a:t>
              </a:r>
            </a:p>
          </p:txBody>
        </p:sp>
        <p:sp>
          <p:nvSpPr>
            <p:cNvPr id="961589" name="Rectangle 53"/>
            <p:cNvSpPr>
              <a:spLocks noChangeArrowheads="1"/>
            </p:cNvSpPr>
            <p:nvPr/>
          </p:nvSpPr>
          <p:spPr bwMode="auto">
            <a:xfrm>
              <a:off x="3995" y="3545"/>
              <a:ext cx="1583" cy="324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1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ПОДГОТОВКА </a:t>
              </a:r>
            </a:p>
            <a:p>
              <a:pPr algn="ctr"/>
              <a:r>
                <a:rPr lang="ru-RU" sz="1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УЧЕБНИКОВ И УЧЕБНОЙ ЛИТЕРАТУРЫ</a:t>
              </a:r>
            </a:p>
          </p:txBody>
        </p:sp>
        <p:sp>
          <p:nvSpPr>
            <p:cNvPr id="961590" name="Text Box 54"/>
            <p:cNvSpPr txBox="1">
              <a:spLocks noChangeArrowheads="1"/>
            </p:cNvSpPr>
            <p:nvPr/>
          </p:nvSpPr>
          <p:spPr bwMode="auto">
            <a:xfrm>
              <a:off x="509" y="3375"/>
              <a:ext cx="49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1200">
                  <a:solidFill>
                    <a:srgbClr val="990000"/>
                  </a:solidFill>
                  <a:latin typeface="Arial" pitchFamily="34" charset="0"/>
                </a:rPr>
                <a:t>АЛГОРИТМ ВНЕДРЕНИЯ КОНЦЕПЦИИ  ИНОЯЗЫЧНОГО ОБРАЗОВАНИЯ В РЕСПУБЛИКЕ КАЗАХСТАН</a:t>
              </a:r>
            </a:p>
            <a:p>
              <a:pPr algn="ctr"/>
              <a:endParaRPr lang="ru-RU" sz="1200">
                <a:solidFill>
                  <a:srgbClr val="990000"/>
                </a:solidFill>
                <a:latin typeface="Arial" pitchFamily="34" charset="0"/>
              </a:endParaRPr>
            </a:p>
          </p:txBody>
        </p:sp>
        <p:sp>
          <p:nvSpPr>
            <p:cNvPr id="961591" name="Line 55"/>
            <p:cNvSpPr>
              <a:spLocks noChangeShapeType="1"/>
            </p:cNvSpPr>
            <p:nvPr/>
          </p:nvSpPr>
          <p:spPr bwMode="auto">
            <a:xfrm>
              <a:off x="2687" y="3881"/>
              <a:ext cx="0" cy="72"/>
            </a:xfrm>
            <a:prstGeom prst="lin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61592" name="Line 56"/>
            <p:cNvSpPr>
              <a:spLocks noChangeShapeType="1"/>
            </p:cNvSpPr>
            <p:nvPr/>
          </p:nvSpPr>
          <p:spPr bwMode="auto">
            <a:xfrm>
              <a:off x="751" y="3974"/>
              <a:ext cx="4125" cy="0"/>
            </a:xfrm>
            <a:prstGeom prst="lin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61593" name="Line 57"/>
            <p:cNvSpPr>
              <a:spLocks noChangeShapeType="1"/>
            </p:cNvSpPr>
            <p:nvPr/>
          </p:nvSpPr>
          <p:spPr bwMode="auto">
            <a:xfrm>
              <a:off x="743" y="3977"/>
              <a:ext cx="0" cy="36"/>
            </a:xfrm>
            <a:prstGeom prst="lin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61594" name="Line 58"/>
            <p:cNvSpPr>
              <a:spLocks noChangeShapeType="1"/>
            </p:cNvSpPr>
            <p:nvPr/>
          </p:nvSpPr>
          <p:spPr bwMode="auto">
            <a:xfrm flipH="1">
              <a:off x="4873" y="3884"/>
              <a:ext cx="3" cy="93"/>
            </a:xfrm>
            <a:prstGeom prst="lin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61595" name="Rectangle 59"/>
            <p:cNvSpPr>
              <a:spLocks noChangeArrowheads="1"/>
            </p:cNvSpPr>
            <p:nvPr/>
          </p:nvSpPr>
          <p:spPr bwMode="auto">
            <a:xfrm>
              <a:off x="3100" y="4031"/>
              <a:ext cx="2341" cy="216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1050">
                <a:solidFill>
                  <a:srgbClr val="A50021"/>
                </a:solidFill>
                <a:latin typeface="Arial" pitchFamily="34" charset="0"/>
              </a:endParaRPr>
            </a:p>
            <a:p>
              <a:endParaRPr lang="ru-RU" sz="1050">
                <a:solidFill>
                  <a:srgbClr val="0000CC"/>
                </a:solidFill>
                <a:latin typeface="Arial" pitchFamily="34" charset="0"/>
              </a:endParaRPr>
            </a:p>
          </p:txBody>
        </p:sp>
        <p:sp>
          <p:nvSpPr>
            <p:cNvPr id="961596" name="Rectangle 60"/>
            <p:cNvSpPr>
              <a:spLocks noChangeArrowheads="1"/>
            </p:cNvSpPr>
            <p:nvPr/>
          </p:nvSpPr>
          <p:spPr bwMode="auto">
            <a:xfrm>
              <a:off x="72" y="4025"/>
              <a:ext cx="2902" cy="216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rgbClr val="FFFFFF"/>
                </a:gs>
                <a:gs pos="100000">
                  <a:srgbClr val="99CCFF"/>
                </a:gs>
              </a:gsLst>
              <a:lin ang="5400000" scaled="1"/>
            </a:gradFill>
            <a:ln w="19050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1200">
                <a:solidFill>
                  <a:srgbClr val="A50021"/>
                </a:solidFill>
                <a:latin typeface="Arial" pitchFamily="34" charset="0"/>
              </a:endParaRPr>
            </a:p>
            <a:p>
              <a:endParaRPr lang="ru-RU" sz="1000">
                <a:solidFill>
                  <a:srgbClr val="0000CC"/>
                </a:solidFill>
                <a:latin typeface="Arial" pitchFamily="34" charset="0"/>
              </a:endParaRPr>
            </a:p>
          </p:txBody>
        </p:sp>
        <p:sp>
          <p:nvSpPr>
            <p:cNvPr id="961597" name="Text Box 61"/>
            <p:cNvSpPr txBox="1">
              <a:spLocks noChangeArrowheads="1"/>
            </p:cNvSpPr>
            <p:nvPr/>
          </p:nvSpPr>
          <p:spPr bwMode="auto">
            <a:xfrm>
              <a:off x="72" y="4049"/>
              <a:ext cx="288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1050" b="0">
                  <a:solidFill>
                    <a:srgbClr val="0000CC"/>
                  </a:solidFill>
                  <a:latin typeface="Arial" pitchFamily="34" charset="0"/>
                </a:rPr>
                <a:t>ЯЗЫКОВАЯ ПОДГОТОВКА С МЕЖДУНАРОДНОЙ СЕРТИФИКАЦИЕЙ</a:t>
              </a:r>
            </a:p>
            <a:p>
              <a:pPr algn="ctr"/>
              <a:r>
                <a:rPr lang="en-US" sz="1050">
                  <a:solidFill>
                    <a:srgbClr val="A50021"/>
                  </a:solidFill>
                  <a:latin typeface="Arial" pitchFamily="34" charset="0"/>
                </a:rPr>
                <a:t>IELTS, TOEFL</a:t>
              </a:r>
              <a:endParaRPr lang="ru-RU" sz="1050">
                <a:solidFill>
                  <a:srgbClr val="A50021"/>
                </a:solidFill>
                <a:latin typeface="Arial" pitchFamily="34" charset="0"/>
              </a:endParaRPr>
            </a:p>
          </p:txBody>
        </p:sp>
        <p:sp>
          <p:nvSpPr>
            <p:cNvPr id="961598" name="Text Box 62"/>
            <p:cNvSpPr txBox="1">
              <a:spLocks noChangeArrowheads="1"/>
            </p:cNvSpPr>
            <p:nvPr/>
          </p:nvSpPr>
          <p:spPr bwMode="auto">
            <a:xfrm>
              <a:off x="3190" y="4035"/>
              <a:ext cx="2273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ru-RU" sz="1050" b="0">
                  <a:solidFill>
                    <a:srgbClr val="0000CC"/>
                  </a:solidFill>
                  <a:latin typeface="Arial" pitchFamily="34" charset="0"/>
                </a:rPr>
                <a:t>МЕТОДИЧЕСКАЯ ПОДГОТОВКА</a:t>
              </a:r>
            </a:p>
            <a:p>
              <a:pPr algn="ctr"/>
              <a:r>
                <a:rPr lang="ru-RU" sz="1050" b="0">
                  <a:solidFill>
                    <a:srgbClr val="0000CC"/>
                  </a:solidFill>
                  <a:latin typeface="Arial" pitchFamily="34" charset="0"/>
                </a:rPr>
                <a:t>ПО СОВРЕМЕННЫМ ТЕХНОЛОГИЯМ ОБУЧЕНИЯ ИЯ</a:t>
              </a:r>
            </a:p>
          </p:txBody>
        </p:sp>
        <p:sp>
          <p:nvSpPr>
            <p:cNvPr id="961599" name="Line 63"/>
            <p:cNvSpPr>
              <a:spLocks noChangeShapeType="1"/>
            </p:cNvSpPr>
            <p:nvPr/>
          </p:nvSpPr>
          <p:spPr bwMode="auto">
            <a:xfrm>
              <a:off x="793" y="3884"/>
              <a:ext cx="0" cy="9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grpSp>
          <p:nvGrpSpPr>
            <p:cNvPr id="961600" name="Group 64"/>
            <p:cNvGrpSpPr>
              <a:grpSpLocks/>
            </p:cNvGrpSpPr>
            <p:nvPr/>
          </p:nvGrpSpPr>
          <p:grpSpPr bwMode="auto">
            <a:xfrm>
              <a:off x="0" y="1966"/>
              <a:ext cx="5778" cy="1373"/>
              <a:chOff x="0" y="1966"/>
              <a:chExt cx="5778" cy="1373"/>
            </a:xfrm>
          </p:grpSpPr>
          <p:sp>
            <p:nvSpPr>
              <p:cNvPr id="34881" name="Rectangle 65"/>
              <p:cNvSpPr>
                <a:spLocks noChangeArrowheads="1"/>
              </p:cNvSpPr>
              <p:nvPr/>
            </p:nvSpPr>
            <p:spPr bwMode="auto">
              <a:xfrm>
                <a:off x="0" y="2070"/>
                <a:ext cx="5760" cy="1269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ru-RU" b="0">
                  <a:latin typeface="Times New Roman" pitchFamily="18" charset="0"/>
                </a:endParaRPr>
              </a:p>
            </p:txBody>
          </p:sp>
          <p:sp>
            <p:nvSpPr>
              <p:cNvPr id="961602" name="Text Box 66"/>
              <p:cNvSpPr txBox="1">
                <a:spLocks noChangeArrowheads="1"/>
              </p:cNvSpPr>
              <p:nvPr/>
            </p:nvSpPr>
            <p:spPr bwMode="auto">
              <a:xfrm>
                <a:off x="341" y="1966"/>
                <a:ext cx="5437" cy="1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ru-RU" sz="1800" dirty="0">
                    <a:solidFill>
                      <a:srgbClr val="990000"/>
                    </a:solidFill>
                    <a:latin typeface="Arial" pitchFamily="34" charset="0"/>
                  </a:rPr>
                  <a:t>КОНЦЕПЦИЯ  ИНОЯЗЫЧНОГО ОБРАЗОВАНИЯ В РЕСПУБЛИКЕ КАЗАХСТАН</a:t>
                </a:r>
              </a:p>
            </p:txBody>
          </p:sp>
          <p:sp>
            <p:nvSpPr>
              <p:cNvPr id="961603" name="Text Box 67"/>
              <p:cNvSpPr txBox="1">
                <a:spLocks noChangeArrowheads="1"/>
              </p:cNvSpPr>
              <p:nvPr/>
            </p:nvSpPr>
            <p:spPr bwMode="auto">
              <a:xfrm>
                <a:off x="1019" y="2070"/>
                <a:ext cx="4081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ru-RU" sz="1600" b="1" dirty="0">
                    <a:solidFill>
                      <a:srgbClr val="0000CC"/>
                    </a:solidFill>
                    <a:latin typeface="Arial" pitchFamily="34" charset="0"/>
                  </a:rPr>
                  <a:t>МОДЕЛЬ УРОВНЕВОГО ОБУЧЕНИЯ ИНОСТРАННЫМ ЯЗЫКАМ</a:t>
                </a:r>
              </a:p>
            </p:txBody>
          </p:sp>
          <p:sp>
            <p:nvSpPr>
              <p:cNvPr id="961604" name="Rectangle 68"/>
              <p:cNvSpPr>
                <a:spLocks noChangeArrowheads="1"/>
              </p:cNvSpPr>
              <p:nvPr/>
            </p:nvSpPr>
            <p:spPr bwMode="auto">
              <a:xfrm>
                <a:off x="4354" y="2463"/>
                <a:ext cx="1225" cy="409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50000">
                    <a:srgbClr val="FFFFFF"/>
                  </a:gs>
                  <a:gs pos="100000">
                    <a:srgbClr val="99CCFF"/>
                  </a:gs>
                </a:gsLst>
                <a:lin ang="5400000" scaled="1"/>
              </a:gradFill>
              <a:ln w="1905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ru-RU" sz="1400">
                    <a:solidFill>
                      <a:srgbClr val="0000CC"/>
                    </a:solidFill>
                    <a:latin typeface="Arial" pitchFamily="34" charset="0"/>
                  </a:rPr>
                  <a:t>НЕЯЗЫКОВОЙ ВУЗ</a:t>
                </a:r>
              </a:p>
              <a:p>
                <a:endParaRPr lang="ru-RU" sz="140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r>
                  <a:rPr lang="ru-RU" sz="1400">
                    <a:solidFill>
                      <a:srgbClr val="A50021"/>
                    </a:solidFill>
                    <a:latin typeface="Arial" pitchFamily="34" charset="0"/>
                  </a:rPr>
                  <a:t>В2+</a:t>
                </a:r>
                <a:r>
                  <a:rPr lang="en-US" sz="1400">
                    <a:solidFill>
                      <a:srgbClr val="A50021"/>
                    </a:solidFill>
                    <a:latin typeface="Arial" pitchFamily="34" charset="0"/>
                  </a:rPr>
                  <a:t>LSP</a:t>
                </a:r>
                <a:endParaRPr lang="ru-RU" sz="1400">
                  <a:solidFill>
                    <a:srgbClr val="A50021"/>
                  </a:solidFill>
                  <a:latin typeface="Arial" pitchFamily="34" charset="0"/>
                </a:endParaRPr>
              </a:p>
              <a:p>
                <a:endParaRPr lang="ru-RU" sz="1400">
                  <a:solidFill>
                    <a:srgbClr val="0000CC"/>
                  </a:solidFill>
                  <a:latin typeface="Arial" pitchFamily="34" charset="0"/>
                </a:endParaRPr>
              </a:p>
            </p:txBody>
          </p:sp>
          <p:sp>
            <p:nvSpPr>
              <p:cNvPr id="961605" name="Line 69"/>
              <p:cNvSpPr>
                <a:spLocks noChangeShapeType="1"/>
              </p:cNvSpPr>
              <p:nvPr/>
            </p:nvSpPr>
            <p:spPr bwMode="auto">
              <a:xfrm flipV="1">
                <a:off x="3742" y="2667"/>
                <a:ext cx="612" cy="17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61606" name="Line 70"/>
              <p:cNvSpPr>
                <a:spLocks noChangeShapeType="1"/>
              </p:cNvSpPr>
              <p:nvPr/>
            </p:nvSpPr>
            <p:spPr bwMode="auto">
              <a:xfrm>
                <a:off x="3742" y="2930"/>
                <a:ext cx="612" cy="234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61607" name="Rectangle 71"/>
              <p:cNvSpPr>
                <a:spLocks noChangeArrowheads="1"/>
              </p:cNvSpPr>
              <p:nvPr/>
            </p:nvSpPr>
            <p:spPr bwMode="auto">
              <a:xfrm>
                <a:off x="68" y="2463"/>
                <a:ext cx="1089" cy="876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50000">
                    <a:srgbClr val="FFFFFF"/>
                  </a:gs>
                  <a:gs pos="100000">
                    <a:srgbClr val="99CCFF"/>
                  </a:gs>
                </a:gsLst>
                <a:lin ang="5400000" scaled="1"/>
              </a:gradFill>
              <a:ln w="1905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МОДЕЛЬ 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УРОВНЕВОГО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ОБУЧЕНИЯ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В НАЧАЛЬНОЙ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ШКОЛЕ</a:t>
                </a:r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r>
                  <a:rPr lang="en-US" sz="1400" dirty="0">
                    <a:solidFill>
                      <a:srgbClr val="A50021"/>
                    </a:solidFill>
                    <a:latin typeface="Arial" pitchFamily="34" charset="0"/>
                  </a:rPr>
                  <a:t>“Starters” </a:t>
                </a:r>
              </a:p>
              <a:p>
                <a:pPr algn="ctr"/>
                <a:r>
                  <a:rPr lang="en-US" sz="1400" dirty="0">
                    <a:solidFill>
                      <a:srgbClr val="A50021"/>
                    </a:solidFill>
                    <a:latin typeface="Arial" pitchFamily="34" charset="0"/>
                  </a:rPr>
                  <a:t>“Movers”</a:t>
                </a:r>
              </a:p>
              <a:p>
                <a:pPr algn="ctr"/>
                <a:r>
                  <a:rPr lang="en-US" sz="1400" dirty="0">
                    <a:solidFill>
                      <a:srgbClr val="A50021"/>
                    </a:solidFill>
                    <a:latin typeface="Arial" pitchFamily="34" charset="0"/>
                  </a:rPr>
                  <a:t>“Flyers”</a:t>
                </a:r>
                <a:endParaRPr lang="ru-RU" sz="1400" dirty="0">
                  <a:solidFill>
                    <a:srgbClr val="A50021"/>
                  </a:solidFill>
                  <a:latin typeface="Arial" pitchFamily="34" charset="0"/>
                </a:endParaRP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</p:txBody>
          </p:sp>
          <p:sp>
            <p:nvSpPr>
              <p:cNvPr id="961608" name="Rectangle 72"/>
              <p:cNvSpPr>
                <a:spLocks noChangeArrowheads="1"/>
              </p:cNvSpPr>
              <p:nvPr/>
            </p:nvSpPr>
            <p:spPr bwMode="auto">
              <a:xfrm>
                <a:off x="1429" y="2463"/>
                <a:ext cx="1088" cy="876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50000">
                    <a:srgbClr val="FFFFFF"/>
                  </a:gs>
                  <a:gs pos="100000">
                    <a:srgbClr val="99CCFF"/>
                  </a:gs>
                </a:gsLst>
                <a:lin ang="5400000" scaled="1"/>
              </a:gradFill>
              <a:ln w="1905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МОДЕЛЬ 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УРОВНЕВОГО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ОБУЧЕНИЯ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В ОСНОВНОЙ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ШКОЛЕ</a:t>
                </a:r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r>
                  <a:rPr lang="ru-RU" sz="1400" dirty="0">
                    <a:solidFill>
                      <a:srgbClr val="A50021"/>
                    </a:solidFill>
                    <a:latin typeface="Arial" pitchFamily="34" charset="0"/>
                  </a:rPr>
                  <a:t>А1-А2</a:t>
                </a: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</p:txBody>
          </p:sp>
          <p:sp>
            <p:nvSpPr>
              <p:cNvPr id="961609" name="Rectangle 73"/>
              <p:cNvSpPr>
                <a:spLocks noChangeArrowheads="1"/>
              </p:cNvSpPr>
              <p:nvPr/>
            </p:nvSpPr>
            <p:spPr bwMode="auto">
              <a:xfrm>
                <a:off x="2721" y="2463"/>
                <a:ext cx="1089" cy="876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50000">
                    <a:srgbClr val="FFFFFF"/>
                  </a:gs>
                  <a:gs pos="100000">
                    <a:srgbClr val="99CCFF"/>
                  </a:gs>
                </a:gsLst>
                <a:lin ang="5400000" scaled="1"/>
              </a:gradFill>
              <a:ln w="1905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МОДЕЛЬ 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УРОВНЕВОГО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ОБУЧЕНИЯ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В ПРОФИЛЬНОЙ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ШКОЛЕ,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КОЛЛЕДЖАХ,</a:t>
                </a:r>
              </a:p>
              <a:p>
                <a:pPr algn="ctr"/>
                <a:r>
                  <a:rPr lang="ru-RU" sz="1400" b="0" dirty="0">
                    <a:solidFill>
                      <a:srgbClr val="0000CC"/>
                    </a:solidFill>
                    <a:latin typeface="Arial" pitchFamily="34" charset="0"/>
                  </a:rPr>
                  <a:t>ЛИЦЕЯХ</a:t>
                </a:r>
                <a:endParaRPr lang="en-US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r>
                  <a:rPr lang="ru-RU" sz="1100" dirty="0">
                    <a:solidFill>
                      <a:srgbClr val="A50021"/>
                    </a:solidFill>
                    <a:latin typeface="Arial" pitchFamily="34" charset="0"/>
                  </a:rPr>
                  <a:t>В1+ПРЕДМЕТЫ </a:t>
                </a:r>
              </a:p>
              <a:p>
                <a:pPr algn="ctr"/>
                <a:r>
                  <a:rPr lang="ru-RU" sz="1100" dirty="0">
                    <a:solidFill>
                      <a:srgbClr val="A50021"/>
                    </a:solidFill>
                    <a:latin typeface="Arial" pitchFamily="34" charset="0"/>
                  </a:rPr>
                  <a:t>НА ЯЗЫКЕ ПО ПРОФИЛЮ</a:t>
                </a: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  <a:p>
                <a:pPr algn="ctr"/>
                <a:endParaRPr lang="ru-RU" sz="1400" b="0" dirty="0">
                  <a:solidFill>
                    <a:srgbClr val="0000CC"/>
                  </a:solidFill>
                  <a:latin typeface="Arial" pitchFamily="34" charset="0"/>
                </a:endParaRPr>
              </a:p>
            </p:txBody>
          </p:sp>
          <p:sp>
            <p:nvSpPr>
              <p:cNvPr id="961610" name="Line 74"/>
              <p:cNvSpPr>
                <a:spLocks noChangeShapeType="1"/>
              </p:cNvSpPr>
              <p:nvPr/>
            </p:nvSpPr>
            <p:spPr bwMode="auto">
              <a:xfrm>
                <a:off x="1157" y="2843"/>
                <a:ext cx="272" cy="0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61611" name="Line 75"/>
              <p:cNvSpPr>
                <a:spLocks noChangeShapeType="1"/>
              </p:cNvSpPr>
              <p:nvPr/>
            </p:nvSpPr>
            <p:spPr bwMode="auto">
              <a:xfrm flipV="1">
                <a:off x="2517" y="2840"/>
                <a:ext cx="227" cy="3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61612" name="Rectangle 76"/>
              <p:cNvSpPr>
                <a:spLocks noChangeArrowheads="1"/>
              </p:cNvSpPr>
              <p:nvPr/>
            </p:nvSpPr>
            <p:spPr bwMode="auto">
              <a:xfrm>
                <a:off x="4354" y="2930"/>
                <a:ext cx="1225" cy="409"/>
              </a:xfrm>
              <a:prstGeom prst="rect">
                <a:avLst/>
              </a:prstGeom>
              <a:gradFill rotWithShape="0">
                <a:gsLst>
                  <a:gs pos="0">
                    <a:srgbClr val="99CCFF"/>
                  </a:gs>
                  <a:gs pos="50000">
                    <a:srgbClr val="FFFFFF"/>
                  </a:gs>
                  <a:gs pos="100000">
                    <a:srgbClr val="99CCFF"/>
                  </a:gs>
                </a:gsLst>
                <a:lin ang="5400000" scaled="1"/>
              </a:gradFill>
              <a:ln w="1905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ru-RU" sz="1400">
                    <a:solidFill>
                      <a:srgbClr val="0000CC"/>
                    </a:solidFill>
                    <a:latin typeface="Arial" pitchFamily="34" charset="0"/>
                  </a:rPr>
                  <a:t>ЯЗЫКОВОЙ ВУЗ</a:t>
                </a:r>
              </a:p>
              <a:p>
                <a:r>
                  <a:rPr lang="ru-RU" sz="1400">
                    <a:solidFill>
                      <a:srgbClr val="A50021"/>
                    </a:solidFill>
                    <a:latin typeface="Arial" pitchFamily="34" charset="0"/>
                  </a:rPr>
                  <a:t>В2</a:t>
                </a:r>
                <a:r>
                  <a:rPr lang="en-US" sz="1400">
                    <a:solidFill>
                      <a:srgbClr val="A50021"/>
                    </a:solidFill>
                    <a:latin typeface="Arial" pitchFamily="34" charset="0"/>
                  </a:rPr>
                  <a:t>, C1, C2</a:t>
                </a:r>
                <a:r>
                  <a:rPr lang="ru-RU" sz="1400">
                    <a:solidFill>
                      <a:srgbClr val="A50021"/>
                    </a:solidFill>
                    <a:latin typeface="Arial" pitchFamily="34" charset="0"/>
                  </a:rPr>
                  <a:t>+</a:t>
                </a:r>
                <a:endParaRPr lang="en-US" sz="1400">
                  <a:solidFill>
                    <a:srgbClr val="A50021"/>
                  </a:solidFill>
                  <a:latin typeface="Arial" pitchFamily="34" charset="0"/>
                </a:endParaRPr>
              </a:p>
              <a:p>
                <a:r>
                  <a:rPr lang="en-US" sz="1400">
                    <a:solidFill>
                      <a:srgbClr val="A50021"/>
                    </a:solidFill>
                    <a:latin typeface="Arial" pitchFamily="34" charset="0"/>
                  </a:rPr>
                  <a:t>LSP, LAP</a:t>
                </a:r>
                <a:endParaRPr lang="ru-RU" sz="1400">
                  <a:solidFill>
                    <a:srgbClr val="A50021"/>
                  </a:solidFill>
                  <a:latin typeface="Arial" pitchFamily="34" charset="0"/>
                </a:endParaRPr>
              </a:p>
              <a:p>
                <a:endParaRPr lang="ru-RU" sz="1400">
                  <a:solidFill>
                    <a:srgbClr val="0000CC"/>
                  </a:solidFill>
                  <a:latin typeface="Arial" pitchFamily="34" charset="0"/>
                </a:endParaRPr>
              </a:p>
            </p:txBody>
          </p:sp>
          <p:cxnSp>
            <p:nvCxnSpPr>
              <p:cNvPr id="961613" name="AutoShape 77"/>
              <p:cNvCxnSpPr>
                <a:cxnSpLocks noChangeShapeType="1"/>
                <a:stCxn id="961607" idx="0"/>
                <a:endCxn id="961609" idx="0"/>
              </p:cNvCxnSpPr>
              <p:nvPr/>
            </p:nvCxnSpPr>
            <p:spPr bwMode="auto">
              <a:xfrm rot="5400000" flipV="1">
                <a:off x="1939" y="1131"/>
                <a:ext cx="1" cy="2653"/>
              </a:xfrm>
              <a:prstGeom prst="bentConnector3">
                <a:avLst>
                  <a:gd name="adj1" fmla="val -5700000"/>
                </a:avLst>
              </a:prstGeom>
              <a:noFill/>
              <a:ln w="28575">
                <a:solidFill>
                  <a:srgbClr val="990000"/>
                </a:solidFill>
                <a:prstDash val="sysDot"/>
                <a:miter lim="800000"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61614" name="AutoShape 78"/>
              <p:cNvCxnSpPr>
                <a:cxnSpLocks noChangeShapeType="1"/>
              </p:cNvCxnSpPr>
              <p:nvPr/>
            </p:nvCxnSpPr>
            <p:spPr bwMode="auto">
              <a:xfrm rot="5400000" flipV="1">
                <a:off x="4937" y="2508"/>
                <a:ext cx="678" cy="618"/>
              </a:xfrm>
              <a:prstGeom prst="bentConnector4">
                <a:avLst>
                  <a:gd name="adj1" fmla="val -13426"/>
                  <a:gd name="adj2" fmla="val 112782"/>
                </a:avLst>
              </a:prstGeom>
              <a:noFill/>
              <a:ln w="28575">
                <a:solidFill>
                  <a:srgbClr val="990000"/>
                </a:solidFill>
                <a:prstDash val="sysDot"/>
                <a:miter lim="800000"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61615" name="Text Box 79"/>
              <p:cNvSpPr txBox="1">
                <a:spLocks noChangeArrowheads="1"/>
              </p:cNvSpPr>
              <p:nvPr/>
            </p:nvSpPr>
            <p:spPr bwMode="auto">
              <a:xfrm>
                <a:off x="1406" y="2218"/>
                <a:ext cx="67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0" hangingPunct="0"/>
                <a:r>
                  <a:rPr lang="en-US" sz="1200" dirty="0" smtClean="0">
                    <a:solidFill>
                      <a:srgbClr val="990000"/>
                    </a:solidFill>
                    <a:latin typeface="Arial" pitchFamily="34" charset="0"/>
                  </a:rPr>
                  <a:t> </a:t>
                </a:r>
                <a:r>
                  <a:rPr lang="en-US" sz="1200" dirty="0">
                    <a:solidFill>
                      <a:srgbClr val="990000"/>
                    </a:solidFill>
                    <a:latin typeface="Arial" pitchFamily="34" charset="0"/>
                  </a:rPr>
                  <a:t>– A1, A2, B1</a:t>
                </a:r>
                <a:endParaRPr lang="ru-RU" sz="1200" dirty="0">
                  <a:solidFill>
                    <a:srgbClr val="99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961617" name="Line 81"/>
            <p:cNvSpPr>
              <a:spLocks noChangeShapeType="1"/>
            </p:cNvSpPr>
            <p:nvPr/>
          </p:nvSpPr>
          <p:spPr bwMode="auto">
            <a:xfrm flipH="1">
              <a:off x="2687" y="3339"/>
              <a:ext cx="12" cy="68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527254" y="764704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CEFR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42063" y="730101"/>
            <a:ext cx="2927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CEFR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– В2, С1-С2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LAP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,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LS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P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8218488" y="6429396"/>
            <a:ext cx="925512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4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43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Oval 25"/>
          <p:cNvSpPr>
            <a:spLocks noChangeArrowheads="1"/>
          </p:cNvSpPr>
          <p:nvPr/>
        </p:nvSpPr>
        <p:spPr bwMode="auto">
          <a:xfrm>
            <a:off x="34925" y="1715226"/>
            <a:ext cx="936625" cy="2624291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66C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11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sz="11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sz="9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defRPr/>
            </a:pPr>
            <a:r>
              <a:rPr lang="ru-RU" sz="900" b="1" dirty="0">
                <a:solidFill>
                  <a:srgbClr val="990000"/>
                </a:solidFill>
                <a:latin typeface="Times New Roman" pitchFamily="18" charset="0"/>
              </a:rPr>
              <a:t>ЯЗЫКОВОЙ</a:t>
            </a:r>
          </a:p>
          <a:p>
            <a:pPr algn="ctr">
              <a:defRPr/>
            </a:pPr>
            <a:r>
              <a:rPr lang="ru-RU" sz="900" b="1" dirty="0">
                <a:solidFill>
                  <a:srgbClr val="990000"/>
                </a:solidFill>
                <a:latin typeface="Times New Roman" pitchFamily="18" charset="0"/>
              </a:rPr>
              <a:t>ВУЗ</a:t>
            </a:r>
            <a:endParaRPr lang="ru-RU" sz="900" b="1" dirty="0">
              <a:solidFill>
                <a:srgbClr val="000099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sz="900" b="1" dirty="0">
              <a:solidFill>
                <a:srgbClr val="000099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sz="1100" dirty="0">
              <a:latin typeface="Times New Roman" pitchFamily="18" charset="0"/>
            </a:endParaRPr>
          </a:p>
        </p:txBody>
      </p:sp>
      <p:grpSp>
        <p:nvGrpSpPr>
          <p:cNvPr id="9222" name="Group 54"/>
          <p:cNvGrpSpPr>
            <a:grpSpLocks/>
          </p:cNvGrpSpPr>
          <p:nvPr/>
        </p:nvGrpSpPr>
        <p:grpSpPr bwMode="auto">
          <a:xfrm>
            <a:off x="773114" y="1715226"/>
            <a:ext cx="8172450" cy="4727585"/>
            <a:chOff x="612" y="1026"/>
            <a:chExt cx="5148" cy="2450"/>
          </a:xfrm>
        </p:grpSpPr>
        <p:sp>
          <p:nvSpPr>
            <p:cNvPr id="84" name="Oval 30"/>
            <p:cNvSpPr>
              <a:spLocks noChangeArrowheads="1"/>
            </p:cNvSpPr>
            <p:nvPr/>
          </p:nvSpPr>
          <p:spPr bwMode="auto">
            <a:xfrm>
              <a:off x="5148" y="1570"/>
              <a:ext cx="544" cy="86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66CCFF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ЯЗЫКО-</a:t>
              </a:r>
            </a:p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ВОЙ </a:t>
              </a:r>
            </a:p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ВУЗ</a:t>
              </a:r>
            </a:p>
            <a:p>
              <a:pPr algn="ctr">
                <a:defRPr/>
              </a:pPr>
              <a:endParaRPr lang="ru-RU" sz="1000" b="1" dirty="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87" name="Oval 30"/>
            <p:cNvSpPr>
              <a:spLocks noChangeArrowheads="1"/>
            </p:cNvSpPr>
            <p:nvPr/>
          </p:nvSpPr>
          <p:spPr bwMode="auto">
            <a:xfrm>
              <a:off x="5148" y="1026"/>
              <a:ext cx="612" cy="49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66CCFF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МАГИСТРА-</a:t>
              </a:r>
            </a:p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ТУРА</a:t>
              </a:r>
            </a:p>
            <a:p>
              <a:pPr algn="ctr">
                <a:defRPr/>
              </a:pPr>
              <a:endParaRPr lang="ru-RU" sz="1000" b="1" dirty="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29"/>
            <p:cNvSpPr>
              <a:spLocks noChangeArrowheads="1"/>
            </p:cNvSpPr>
            <p:nvPr/>
          </p:nvSpPr>
          <p:spPr bwMode="auto">
            <a:xfrm>
              <a:off x="3328" y="1026"/>
              <a:ext cx="369" cy="565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chemeClr val="bg1"/>
                </a:gs>
                <a:gs pos="100000">
                  <a:srgbClr val="99CCFF"/>
                </a:gs>
              </a:gsLst>
              <a:lin ang="5400000" scaled="1"/>
            </a:gra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</a:rPr>
                <a:t>V</a:t>
              </a:r>
              <a:r>
                <a:rPr lang="en-US" sz="1400" b="1" dirty="0" smtClean="0">
                  <a:solidFill>
                    <a:srgbClr val="FF0000"/>
                  </a:solidFill>
                </a:rPr>
                <a:t>I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7" name="Rectangle 29"/>
            <p:cNvSpPr>
              <a:spLocks noChangeArrowheads="1"/>
            </p:cNvSpPr>
            <p:nvPr/>
          </p:nvSpPr>
          <p:spPr bwMode="auto">
            <a:xfrm>
              <a:off x="3328" y="1470"/>
              <a:ext cx="369" cy="463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chemeClr val="bg1"/>
                </a:gs>
                <a:gs pos="100000">
                  <a:srgbClr val="99CCFF"/>
                </a:gs>
              </a:gsLst>
              <a:lin ang="5400000" scaled="1"/>
            </a:gra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400" b="1" dirty="0" smtClean="0">
                  <a:solidFill>
                    <a:srgbClr val="FF0000"/>
                  </a:solidFill>
                </a:rPr>
                <a:t>V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70" name="Rectangle 29"/>
            <p:cNvSpPr>
              <a:spLocks noChangeArrowheads="1"/>
            </p:cNvSpPr>
            <p:nvPr/>
          </p:nvSpPr>
          <p:spPr bwMode="auto">
            <a:xfrm>
              <a:off x="3334" y="1933"/>
              <a:ext cx="408" cy="497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chemeClr val="bg1"/>
                </a:gs>
                <a:gs pos="100000">
                  <a:srgbClr val="99CCFF"/>
                </a:gs>
              </a:gsLst>
              <a:lin ang="5400000" scaled="1"/>
            </a:gra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400" b="1" dirty="0">
                  <a:solidFill>
                    <a:srgbClr val="FF0000"/>
                  </a:solidFill>
                </a:rPr>
                <a:t>V</a:t>
              </a:r>
              <a:r>
                <a:rPr lang="ru-RU" sz="1400" b="1" dirty="0" smtClean="0">
                  <a:solidFill>
                    <a:srgbClr val="FF0000"/>
                  </a:solidFill>
                </a:rPr>
                <a:t>- </a:t>
              </a:r>
              <a:r>
                <a:rPr lang="en-US" sz="1400" b="1" dirty="0">
                  <a:solidFill>
                    <a:srgbClr val="FF0000"/>
                  </a:solidFill>
                </a:rPr>
                <a:t>IV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74" name="Rectangle 29"/>
            <p:cNvSpPr>
              <a:spLocks noChangeArrowheads="1"/>
            </p:cNvSpPr>
            <p:nvPr/>
          </p:nvSpPr>
          <p:spPr bwMode="auto">
            <a:xfrm>
              <a:off x="3677" y="1934"/>
              <a:ext cx="1090" cy="498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chemeClr val="bg1"/>
                </a:gs>
                <a:gs pos="100000">
                  <a:srgbClr val="99CCFF"/>
                </a:gs>
              </a:gsLst>
              <a:lin ang="5400000" scaled="1"/>
            </a:gra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1100" dirty="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«Верхняя промежуточная»</a:t>
              </a:r>
            </a:p>
            <a:p>
              <a:pPr algn="ctr">
                <a:defRPr/>
              </a:pPr>
              <a:r>
                <a:rPr lang="ru-RU" sz="1100" dirty="0" err="1">
                  <a:solidFill>
                    <a:srgbClr val="000099"/>
                  </a:solidFill>
                  <a:latin typeface="Tahoma" pitchFamily="34" charset="0"/>
                </a:rPr>
                <a:t>обученность</a:t>
              </a: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 ИЯ</a:t>
              </a:r>
              <a:endParaRPr lang="en-US" sz="1100" dirty="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>
                <a:defRPr/>
              </a:pPr>
              <a:r>
                <a:rPr lang="en-US" sz="1100" dirty="0">
                  <a:solidFill>
                    <a:srgbClr val="FF0066"/>
                  </a:solidFill>
                  <a:latin typeface="Tahoma" pitchFamily="34" charset="0"/>
                </a:rPr>
                <a:t>(Upper Intermediate</a:t>
              </a:r>
              <a:r>
                <a:rPr lang="ru-RU" sz="1100" dirty="0">
                  <a:solidFill>
                    <a:srgbClr val="FF0066"/>
                  </a:solidFill>
                  <a:latin typeface="Tahoma" pitchFamily="34" charset="0"/>
                </a:rPr>
                <a:t>)</a:t>
              </a:r>
              <a:r>
                <a:rPr lang="en-US" sz="1100" dirty="0">
                  <a:solidFill>
                    <a:srgbClr val="FF0066"/>
                  </a:solidFill>
                  <a:latin typeface="Tahoma" pitchFamily="34" charset="0"/>
                </a:rPr>
                <a:t> </a:t>
              </a:r>
              <a:endParaRPr lang="ru-RU" sz="1100" dirty="0">
                <a:solidFill>
                  <a:srgbClr val="FF0066"/>
                </a:solidFill>
                <a:latin typeface="Tahoma" pitchFamily="34" charset="0"/>
              </a:endParaRPr>
            </a:p>
            <a:p>
              <a:pPr algn="ctr">
                <a:defRPr/>
              </a:pPr>
              <a:endParaRPr lang="ru-RU" sz="1100" dirty="0">
                <a:solidFill>
                  <a:srgbClr val="FF0066"/>
                </a:solidFill>
                <a:latin typeface="Tahoma" pitchFamily="34" charset="0"/>
              </a:endParaRPr>
            </a:p>
          </p:txBody>
        </p:sp>
        <p:sp>
          <p:nvSpPr>
            <p:cNvPr id="75" name="Rectangle 29"/>
            <p:cNvSpPr>
              <a:spLocks noChangeArrowheads="1"/>
            </p:cNvSpPr>
            <p:nvPr/>
          </p:nvSpPr>
          <p:spPr bwMode="auto">
            <a:xfrm>
              <a:off x="3694" y="1026"/>
              <a:ext cx="1090" cy="890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chemeClr val="bg1"/>
                </a:gs>
                <a:gs pos="100000">
                  <a:srgbClr val="99CCFF"/>
                </a:gs>
              </a:gsLst>
              <a:lin ang="5400000" scaled="1"/>
            </a:gra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1100" dirty="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Свободные 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операционные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коммуникативные 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умения, 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соответствующие 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продвинутому  </a:t>
              </a:r>
            </a:p>
            <a:p>
              <a:pPr algn="ctr">
                <a:defRPr/>
              </a:pPr>
              <a:r>
                <a:rPr lang="en-US" sz="1100" dirty="0">
                  <a:solidFill>
                    <a:srgbClr val="FF0066"/>
                  </a:solidFill>
                  <a:latin typeface="Tahoma" pitchFamily="34" charset="0"/>
                </a:rPr>
                <a:t>(advanced)</a:t>
              </a:r>
              <a:r>
                <a:rPr lang="ru-RU" sz="1100" dirty="0">
                  <a:solidFill>
                    <a:srgbClr val="FF0066"/>
                  </a:solidFill>
                  <a:latin typeface="Tahoma" pitchFamily="34" charset="0"/>
                </a:rPr>
                <a:t> 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уровню  владения</a:t>
              </a:r>
              <a:r>
                <a:rPr lang="en-US" sz="1100" dirty="0">
                  <a:solidFill>
                    <a:srgbClr val="000099"/>
                  </a:solidFill>
                  <a:latin typeface="Tahoma" pitchFamily="34" charset="0"/>
                </a:rPr>
                <a:t> </a:t>
              </a:r>
              <a:r>
                <a:rPr lang="ru-RU" sz="1100" dirty="0">
                  <a:solidFill>
                    <a:srgbClr val="000099"/>
                  </a:solidFill>
                  <a:latin typeface="Tahoma" pitchFamily="34" charset="0"/>
                </a:rPr>
                <a:t> ИЯ   </a:t>
              </a:r>
              <a:endParaRPr lang="en-US" sz="1100" dirty="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>
                <a:defRPr/>
              </a:pPr>
              <a:endParaRPr lang="en-US" sz="1100" dirty="0">
                <a:solidFill>
                  <a:srgbClr val="000099"/>
                </a:solidFill>
                <a:latin typeface="Tahoma" pitchFamily="34" charset="0"/>
              </a:endParaRPr>
            </a:p>
          </p:txBody>
        </p:sp>
        <p:sp>
          <p:nvSpPr>
            <p:cNvPr id="9240" name="Прямоугольник 79"/>
            <p:cNvSpPr>
              <a:spLocks noChangeArrowheads="1"/>
            </p:cNvSpPr>
            <p:nvPr/>
          </p:nvSpPr>
          <p:spPr bwMode="auto">
            <a:xfrm>
              <a:off x="4910" y="2063"/>
              <a:ext cx="31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 sz="1400" b="1" dirty="0">
                <a:solidFill>
                  <a:srgbClr val="FF0000"/>
                </a:solidFill>
              </a:endParaRPr>
            </a:p>
            <a:p>
              <a:r>
                <a:rPr lang="en-US" sz="1400" b="1" dirty="0">
                  <a:solidFill>
                    <a:srgbClr val="FF0000"/>
                  </a:solidFill>
                </a:rPr>
                <a:t>LAP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9241" name="Правая фигурная скобка 81"/>
            <p:cNvSpPr>
              <a:spLocks/>
            </p:cNvSpPr>
            <p:nvPr/>
          </p:nvSpPr>
          <p:spPr bwMode="auto">
            <a:xfrm>
              <a:off x="4775" y="1655"/>
              <a:ext cx="180" cy="499"/>
            </a:xfrm>
            <a:prstGeom prst="rightBrace">
              <a:avLst>
                <a:gd name="adj1" fmla="val 8330"/>
                <a:gd name="adj2" fmla="val 50000"/>
              </a:avLst>
            </a:prstGeom>
            <a:noFill/>
            <a:ln w="19050" algn="ctr">
              <a:solidFill>
                <a:srgbClr val="3366FF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242" name="Прямоугольник 82"/>
            <p:cNvSpPr>
              <a:spLocks noChangeArrowheads="1"/>
            </p:cNvSpPr>
            <p:nvPr/>
          </p:nvSpPr>
          <p:spPr bwMode="auto">
            <a:xfrm>
              <a:off x="4913" y="1776"/>
              <a:ext cx="315" cy="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r>
                <a:rPr lang="en-US" sz="1400" b="1" dirty="0">
                  <a:solidFill>
                    <a:srgbClr val="FF0000"/>
                  </a:solidFill>
                </a:rPr>
                <a:t>LSP</a:t>
              </a:r>
            </a:p>
            <a:p>
              <a:r>
                <a:rPr lang="en-US" sz="1400" b="1" dirty="0">
                  <a:solidFill>
                    <a:srgbClr val="FF0000"/>
                  </a:solidFill>
                </a:rPr>
                <a:t>LAP</a:t>
              </a:r>
              <a:endParaRPr lang="ru-R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9243" name="Правая фигурная скобка 84"/>
            <p:cNvSpPr>
              <a:spLocks/>
            </p:cNvSpPr>
            <p:nvPr/>
          </p:nvSpPr>
          <p:spPr bwMode="auto">
            <a:xfrm>
              <a:off x="4787" y="1131"/>
              <a:ext cx="231" cy="45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19050" algn="ctr">
              <a:solidFill>
                <a:srgbClr val="3366FF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244" name="Прямоугольник 85"/>
            <p:cNvSpPr>
              <a:spLocks noChangeArrowheads="1"/>
            </p:cNvSpPr>
            <p:nvPr/>
          </p:nvSpPr>
          <p:spPr bwMode="auto">
            <a:xfrm>
              <a:off x="4895" y="1117"/>
              <a:ext cx="315" cy="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r>
                <a:rPr lang="en-US" sz="1400" b="1" dirty="0">
                  <a:solidFill>
                    <a:srgbClr val="FF0000"/>
                  </a:solidFill>
                </a:rPr>
                <a:t>LSP</a:t>
              </a:r>
            </a:p>
          </p:txBody>
        </p:sp>
        <p:sp>
          <p:nvSpPr>
            <p:cNvPr id="9245" name="Line 56"/>
            <p:cNvSpPr>
              <a:spLocks noChangeShapeType="1"/>
            </p:cNvSpPr>
            <p:nvPr/>
          </p:nvSpPr>
          <p:spPr bwMode="auto">
            <a:xfrm>
              <a:off x="3334" y="1434"/>
              <a:ext cx="46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8" name="Rectangle 28"/>
            <p:cNvSpPr>
              <a:spLocks noChangeArrowheads="1"/>
            </p:cNvSpPr>
            <p:nvPr/>
          </p:nvSpPr>
          <p:spPr bwMode="auto">
            <a:xfrm>
              <a:off x="612" y="1842"/>
              <a:ext cx="319" cy="544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ru-RU" sz="1000" b="1">
                  <a:solidFill>
                    <a:srgbClr val="0033CC"/>
                  </a:solidFill>
                  <a:latin typeface="Arial" pitchFamily="34" charset="0"/>
                </a:rPr>
                <a:t>В2</a:t>
              </a:r>
            </a:p>
          </p:txBody>
        </p:sp>
        <p:sp>
          <p:nvSpPr>
            <p:cNvPr id="55" name="Rectangle 28"/>
            <p:cNvSpPr>
              <a:spLocks noChangeArrowheads="1"/>
            </p:cNvSpPr>
            <p:nvPr/>
          </p:nvSpPr>
          <p:spPr bwMode="auto">
            <a:xfrm>
              <a:off x="930" y="1888"/>
              <a:ext cx="2299" cy="498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1100" dirty="0">
                <a:solidFill>
                  <a:srgbClr val="000099"/>
                </a:solidFill>
              </a:endParaRPr>
            </a:p>
            <a:p>
              <a:pPr algn="ctr">
                <a:defRPr/>
              </a:pPr>
              <a:endParaRPr lang="ru-RU" sz="1100" dirty="0">
                <a:solidFill>
                  <a:srgbClr val="000099"/>
                </a:solidFill>
              </a:endParaRP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</a:rPr>
                <a:t>Уровень «сверх пороговой (продвинутой) 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</a:rPr>
                <a:t>обученности»  ИЯ  (</a:t>
              </a:r>
              <a:r>
                <a:rPr lang="en-US" sz="1100" dirty="0">
                  <a:solidFill>
                    <a:srgbClr val="000099"/>
                  </a:solidFill>
                </a:rPr>
                <a:t>Vantage</a:t>
              </a:r>
              <a:r>
                <a:rPr lang="ru-RU" sz="1100" dirty="0">
                  <a:solidFill>
                    <a:srgbClr val="000099"/>
                  </a:solidFill>
                </a:rPr>
                <a:t>)</a:t>
              </a:r>
              <a:r>
                <a:rPr lang="en-US" sz="1100" dirty="0">
                  <a:solidFill>
                    <a:srgbClr val="000099"/>
                  </a:solidFill>
                </a:rPr>
                <a:t> </a:t>
              </a:r>
              <a:r>
                <a:rPr lang="ru-RU" sz="1100" dirty="0">
                  <a:solidFill>
                    <a:srgbClr val="000099"/>
                  </a:solidFill>
                </a:rPr>
                <a:t> – совершенствование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</a:rPr>
                <a:t>коммуникативных умений в 4 РД</a:t>
              </a:r>
            </a:p>
            <a:p>
              <a:pPr algn="ctr">
                <a:spcBef>
                  <a:spcPct val="20000"/>
                </a:spcBef>
                <a:defRPr/>
              </a:pPr>
              <a:endParaRPr lang="ru-RU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9250" name="Line 54"/>
            <p:cNvSpPr>
              <a:spLocks noChangeShapeType="1"/>
            </p:cNvSpPr>
            <p:nvPr/>
          </p:nvSpPr>
          <p:spPr bwMode="auto">
            <a:xfrm>
              <a:off x="3152" y="1751"/>
              <a:ext cx="136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251" name="Line 55"/>
            <p:cNvSpPr>
              <a:spLocks noChangeShapeType="1"/>
            </p:cNvSpPr>
            <p:nvPr/>
          </p:nvSpPr>
          <p:spPr bwMode="auto">
            <a:xfrm flipV="1">
              <a:off x="3243" y="1434"/>
              <a:ext cx="0" cy="317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252" name="Line 57"/>
            <p:cNvSpPr>
              <a:spLocks noChangeShapeType="1"/>
            </p:cNvSpPr>
            <p:nvPr/>
          </p:nvSpPr>
          <p:spPr bwMode="auto">
            <a:xfrm flipH="1">
              <a:off x="3243" y="1434"/>
              <a:ext cx="46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" name="Rectangle 28"/>
            <p:cNvSpPr>
              <a:spLocks noChangeArrowheads="1"/>
            </p:cNvSpPr>
            <p:nvPr/>
          </p:nvSpPr>
          <p:spPr bwMode="auto">
            <a:xfrm>
              <a:off x="930" y="1026"/>
              <a:ext cx="2313" cy="453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1100" dirty="0">
                <a:solidFill>
                  <a:srgbClr val="000099"/>
                </a:solidFill>
              </a:endParaRPr>
            </a:p>
            <a:p>
              <a:pPr algn="ctr">
                <a:defRPr/>
              </a:pPr>
              <a:endParaRPr lang="ru-RU" sz="1100" dirty="0">
                <a:solidFill>
                  <a:srgbClr val="000099"/>
                </a:solidFill>
              </a:endParaRP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</a:rPr>
                <a:t>Уровень владения ИЯ в совершенстве (</a:t>
              </a:r>
              <a:r>
                <a:rPr lang="en-US" sz="1100" dirty="0">
                  <a:solidFill>
                    <a:srgbClr val="000099"/>
                  </a:solidFill>
                </a:rPr>
                <a:t>Mastery</a:t>
              </a:r>
              <a:r>
                <a:rPr lang="ru-RU" sz="1100" dirty="0">
                  <a:solidFill>
                    <a:srgbClr val="000099"/>
                  </a:solidFill>
                </a:rPr>
                <a:t>)</a:t>
              </a:r>
              <a:r>
                <a:rPr lang="en-US" sz="1100" dirty="0">
                  <a:solidFill>
                    <a:srgbClr val="000099"/>
                  </a:solidFill>
                </a:rPr>
                <a:t> </a:t>
              </a:r>
              <a:endParaRPr lang="ru-RU" sz="1100" dirty="0">
                <a:solidFill>
                  <a:srgbClr val="000099"/>
                </a:solidFill>
              </a:endParaRP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</a:rPr>
                <a:t>Уровень  «сверх пороговой (продвинутой) обученности» 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rgbClr val="000099"/>
                  </a:solidFill>
                </a:rPr>
                <a:t>ИЯ - совершенствование коммуникативных умений </a:t>
              </a:r>
            </a:p>
            <a:p>
              <a:pPr algn="ctr">
                <a:spcBef>
                  <a:spcPct val="20000"/>
                </a:spcBef>
                <a:defRPr/>
              </a:pPr>
              <a:endParaRPr lang="ru-RU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Rectangle 28"/>
            <p:cNvSpPr>
              <a:spLocks noChangeArrowheads="1"/>
            </p:cNvSpPr>
            <p:nvPr/>
          </p:nvSpPr>
          <p:spPr bwMode="auto">
            <a:xfrm>
              <a:off x="930" y="1478"/>
              <a:ext cx="2299" cy="409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1100">
                <a:solidFill>
                  <a:srgbClr val="000099"/>
                </a:solidFill>
              </a:endParaRPr>
            </a:p>
            <a:p>
              <a:pPr algn="ctr">
                <a:defRPr/>
              </a:pPr>
              <a:r>
                <a:rPr lang="ru-RU" sz="1100">
                  <a:solidFill>
                    <a:srgbClr val="000099"/>
                  </a:solidFill>
                </a:rPr>
                <a:t>Уровень</a:t>
              </a:r>
              <a:r>
                <a:rPr lang="en-US" sz="1100">
                  <a:solidFill>
                    <a:srgbClr val="000099"/>
                  </a:solidFill>
                </a:rPr>
                <a:t> </a:t>
              </a:r>
              <a:r>
                <a:rPr lang="ru-RU" sz="1100">
                  <a:solidFill>
                    <a:srgbClr val="000099"/>
                  </a:solidFill>
                </a:rPr>
                <a:t>полного и свободного владения ИЯ </a:t>
              </a:r>
            </a:p>
            <a:p>
              <a:pPr algn="ctr">
                <a:defRPr/>
              </a:pPr>
              <a:r>
                <a:rPr lang="ru-RU" sz="1100">
                  <a:solidFill>
                    <a:srgbClr val="000099"/>
                  </a:solidFill>
                </a:rPr>
                <a:t> (</a:t>
              </a:r>
              <a:r>
                <a:rPr lang="en-US" sz="1100">
                  <a:solidFill>
                    <a:srgbClr val="000099"/>
                  </a:solidFill>
                </a:rPr>
                <a:t>Proficiency level</a:t>
              </a:r>
              <a:r>
                <a:rPr lang="ru-RU" sz="1100">
                  <a:solidFill>
                    <a:srgbClr val="000099"/>
                  </a:solidFill>
                </a:rPr>
                <a:t>) – гибкие, вариативные и </a:t>
              </a:r>
            </a:p>
            <a:p>
              <a:pPr algn="ctr">
                <a:defRPr/>
              </a:pPr>
              <a:r>
                <a:rPr lang="ru-RU" sz="1100">
                  <a:solidFill>
                    <a:srgbClr val="000099"/>
                  </a:solidFill>
                </a:rPr>
                <a:t>содержательные  коммуникативные умения</a:t>
              </a:r>
            </a:p>
            <a:p>
              <a:pPr algn="ctr">
                <a:spcBef>
                  <a:spcPct val="20000"/>
                </a:spcBef>
                <a:defRPr/>
              </a:pPr>
              <a:endParaRPr lang="ru-RU" sz="1100" b="1">
                <a:solidFill>
                  <a:schemeClr val="bg1"/>
                </a:solidFill>
              </a:endParaRPr>
            </a:p>
          </p:txBody>
        </p:sp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612" y="1026"/>
              <a:ext cx="319" cy="453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ru-RU" sz="1000" b="1">
                  <a:solidFill>
                    <a:srgbClr val="0033CC"/>
                  </a:solidFill>
                </a:rPr>
                <a:t>С2</a:t>
              </a:r>
            </a:p>
          </p:txBody>
        </p:sp>
        <p:sp>
          <p:nvSpPr>
            <p:cNvPr id="5" name="Rectangle 28"/>
            <p:cNvSpPr>
              <a:spLocks noChangeArrowheads="1"/>
            </p:cNvSpPr>
            <p:nvPr/>
          </p:nvSpPr>
          <p:spPr bwMode="auto">
            <a:xfrm>
              <a:off x="612" y="1479"/>
              <a:ext cx="319" cy="363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ru-RU" sz="1000" b="1">
                  <a:solidFill>
                    <a:srgbClr val="0033CC"/>
                  </a:solidFill>
                </a:rPr>
                <a:t>С1</a:t>
              </a:r>
            </a:p>
          </p:txBody>
        </p:sp>
        <p:sp>
          <p:nvSpPr>
            <p:cNvPr id="9257" name="AutoShape 22"/>
            <p:cNvSpPr>
              <a:spLocks/>
            </p:cNvSpPr>
            <p:nvPr/>
          </p:nvSpPr>
          <p:spPr bwMode="auto">
            <a:xfrm rot="5400000">
              <a:off x="2813" y="1796"/>
              <a:ext cx="272" cy="1769"/>
            </a:xfrm>
            <a:prstGeom prst="rightBrace">
              <a:avLst>
                <a:gd name="adj1" fmla="val 54197"/>
                <a:gd name="adj2" fmla="val 50000"/>
              </a:avLst>
            </a:prstGeom>
            <a:noFill/>
            <a:ln w="38100">
              <a:solidFill>
                <a:srgbClr val="8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/>
            <a:p>
              <a:endParaRPr lang="ru-RU" sz="1400">
                <a:latin typeface="Arial Narrow" pitchFamily="34" charset="0"/>
              </a:endParaRPr>
            </a:p>
          </p:txBody>
        </p:sp>
        <p:sp>
          <p:nvSpPr>
            <p:cNvPr id="9261" name="Line 56"/>
            <p:cNvSpPr>
              <a:spLocks noChangeShapeType="1"/>
            </p:cNvSpPr>
            <p:nvPr/>
          </p:nvSpPr>
          <p:spPr bwMode="auto">
            <a:xfrm>
              <a:off x="3061" y="3385"/>
              <a:ext cx="0" cy="9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262" name="Rectangle 28"/>
            <p:cNvSpPr>
              <a:spLocks noChangeArrowheads="1"/>
            </p:cNvSpPr>
            <p:nvPr/>
          </p:nvSpPr>
          <p:spPr bwMode="auto">
            <a:xfrm>
              <a:off x="1026" y="2817"/>
              <a:ext cx="4082" cy="60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ru-RU" sz="1600" b="1" dirty="0" smtClean="0">
                  <a:solidFill>
                    <a:srgbClr val="800000"/>
                  </a:solidFill>
                </a:rPr>
                <a:t>3 </a:t>
              </a:r>
              <a:r>
                <a:rPr lang="ru-RU" sz="1600" b="1" dirty="0">
                  <a:solidFill>
                    <a:srgbClr val="800000"/>
                  </a:solidFill>
                </a:rPr>
                <a:t>уровня </a:t>
              </a:r>
              <a:r>
                <a:rPr lang="ru-RU" sz="1600" b="1" dirty="0" smtClean="0">
                  <a:solidFill>
                    <a:schemeClr val="tx2"/>
                  </a:solidFill>
                </a:rPr>
                <a:t>(</a:t>
              </a:r>
              <a:r>
                <a:rPr lang="en-US" sz="1600" b="1" dirty="0" smtClean="0">
                  <a:solidFill>
                    <a:schemeClr val="tx2"/>
                  </a:solidFill>
                </a:rPr>
                <a:t> </a:t>
              </a:r>
              <a:r>
                <a:rPr lang="en-US" sz="1600" b="1" dirty="0">
                  <a:solidFill>
                    <a:schemeClr val="tx2"/>
                  </a:solidFill>
                </a:rPr>
                <a:t>B2, C1, C2</a:t>
              </a:r>
              <a:r>
                <a:rPr lang="ru-RU" sz="1600" b="1" dirty="0">
                  <a:solidFill>
                    <a:schemeClr val="tx2"/>
                  </a:solidFill>
                </a:rPr>
                <a:t>)</a:t>
              </a:r>
              <a:r>
                <a:rPr lang="ru-RU" sz="1600" b="1" dirty="0">
                  <a:solidFill>
                    <a:srgbClr val="800000"/>
                  </a:solidFill>
                </a:rPr>
                <a:t> </a:t>
              </a:r>
              <a:r>
                <a:rPr lang="ru-RU" sz="1600" b="1" dirty="0" smtClean="0">
                  <a:solidFill>
                    <a:srgbClr val="800000"/>
                  </a:solidFill>
                </a:rPr>
                <a:t>+3 уровня </a:t>
              </a:r>
              <a:r>
                <a:rPr lang="ru-RU" sz="1600" b="1" dirty="0" smtClean="0">
                  <a:solidFill>
                    <a:schemeClr val="tx2"/>
                  </a:solidFill>
                </a:rPr>
                <a:t>( </a:t>
              </a:r>
              <a:r>
                <a:rPr lang="ru-RU" sz="1600" b="1" dirty="0">
                  <a:solidFill>
                    <a:schemeClr val="tx2"/>
                  </a:solidFill>
                </a:rPr>
                <a:t>У- </a:t>
              </a:r>
              <a:r>
                <a:rPr lang="en-US" sz="1600" b="1" dirty="0">
                  <a:solidFill>
                    <a:schemeClr val="tx2"/>
                  </a:solidFill>
                </a:rPr>
                <a:t>IV</a:t>
              </a:r>
              <a:r>
                <a:rPr lang="ru-RU" sz="1600" b="1" dirty="0">
                  <a:solidFill>
                    <a:schemeClr val="tx2"/>
                  </a:solidFill>
                </a:rPr>
                <a:t> </a:t>
              </a:r>
              <a:r>
                <a:rPr lang="en-US" sz="1600" b="1" dirty="0">
                  <a:solidFill>
                    <a:schemeClr val="tx2"/>
                  </a:solidFill>
                </a:rPr>
                <a:t>+</a:t>
              </a:r>
              <a:r>
                <a:rPr lang="ru-RU" sz="1600" b="1" dirty="0">
                  <a:solidFill>
                    <a:schemeClr val="tx2"/>
                  </a:solidFill>
                </a:rPr>
                <a:t> У-</a:t>
              </a:r>
              <a:r>
                <a:rPr lang="en-US" sz="1600" b="1" dirty="0">
                  <a:solidFill>
                    <a:schemeClr val="tx2"/>
                  </a:solidFill>
                </a:rPr>
                <a:t>V,</a:t>
              </a:r>
              <a:r>
                <a:rPr lang="ru-RU" sz="1600" b="1" dirty="0">
                  <a:solidFill>
                    <a:schemeClr val="tx2"/>
                  </a:solidFill>
                </a:rPr>
                <a:t> У-</a:t>
              </a:r>
              <a:r>
                <a:rPr lang="en-US" sz="1600" b="1" dirty="0">
                  <a:solidFill>
                    <a:schemeClr val="tx2"/>
                  </a:solidFill>
                </a:rPr>
                <a:t>VI</a:t>
              </a:r>
              <a:r>
                <a:rPr lang="ru-RU" sz="1600" b="1" dirty="0">
                  <a:solidFill>
                    <a:schemeClr val="tx2"/>
                  </a:solidFill>
                </a:rPr>
                <a:t>)</a:t>
              </a:r>
            </a:p>
            <a:p>
              <a:pPr algn="ctr"/>
              <a:r>
                <a:rPr lang="ru-RU" sz="1600" b="1" dirty="0">
                  <a:solidFill>
                    <a:schemeClr val="tx2"/>
                  </a:solidFill>
                </a:rPr>
                <a:t>6-</a:t>
              </a:r>
              <a:r>
                <a:rPr lang="ru-RU" sz="1600" b="1" dirty="0">
                  <a:solidFill>
                    <a:srgbClr val="800000"/>
                  </a:solidFill>
                </a:rPr>
                <a:t>ти уровневая основа </a:t>
              </a:r>
              <a:r>
                <a:rPr lang="ru-RU" sz="1600" b="1" dirty="0" smtClean="0">
                  <a:solidFill>
                    <a:srgbClr val="800000"/>
                  </a:solidFill>
                </a:rPr>
                <a:t>национально-адаптивной</a:t>
              </a:r>
            </a:p>
            <a:p>
              <a:pPr algn="ctr"/>
              <a:r>
                <a:rPr lang="ru-RU" sz="1600" b="1" dirty="0" smtClean="0">
                  <a:solidFill>
                    <a:srgbClr val="800000"/>
                  </a:solidFill>
                </a:rPr>
                <a:t> </a:t>
              </a:r>
              <a:r>
                <a:rPr lang="ru-RU" sz="1600" b="1" dirty="0">
                  <a:solidFill>
                    <a:srgbClr val="800000"/>
                  </a:solidFill>
                </a:rPr>
                <a:t>системы языковых компетенций</a:t>
              </a:r>
            </a:p>
          </p:txBody>
        </p:sp>
      </p:grpSp>
      <p:sp>
        <p:nvSpPr>
          <p:cNvPr id="43" name="Прямоугольник 42"/>
          <p:cNvSpPr/>
          <p:nvPr/>
        </p:nvSpPr>
        <p:spPr>
          <a:xfrm>
            <a:off x="8218488" y="6429396"/>
            <a:ext cx="925512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</a:t>
            </a:r>
            <a:r>
              <a:rPr lang="ru-RU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3237" y="116632"/>
            <a:ext cx="8178007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  </a:t>
            </a:r>
            <a:r>
              <a:rPr lang="ru-RU" dirty="0" smtClean="0"/>
              <a:t>Уровневая система языковых компетенций на интеграции </a:t>
            </a:r>
            <a:r>
              <a:rPr lang="en-US" dirty="0" smtClean="0"/>
              <a:t>CEFR</a:t>
            </a:r>
            <a:r>
              <a:rPr lang="ru-RU" dirty="0" smtClean="0"/>
              <a:t> и </a:t>
            </a:r>
            <a:r>
              <a:rPr lang="en-US" b="1" dirty="0" smtClean="0">
                <a:solidFill>
                  <a:schemeClr val="bg1"/>
                </a:solidFill>
              </a:rPr>
              <a:t>VOLL</a:t>
            </a:r>
            <a:r>
              <a:rPr lang="ru-RU" b="1" dirty="0" smtClean="0">
                <a:solidFill>
                  <a:schemeClr val="bg1"/>
                </a:solidFill>
              </a:rPr>
              <a:t> – профессионально-языковых компетенций для языкового вуза</a:t>
            </a: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7451726" y="4077072"/>
            <a:ext cx="1833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69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46850" y="6472030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№8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08720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Что касается профессионально-уровневой системы профессионально-языковых компетенций для языкового вуза, то она также сведена к 6 уровневой системе: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уровни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CEFR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В2, С1-С2 (3 уровня);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уровни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VOLL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(3 уровня), которые распределяются и интегративно формируются на 23 курсах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CEFR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В2+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VOLL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уровень);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4 курсе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CEFR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1+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VOLL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уровень)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магистратура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CEFR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2+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VOLL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уровень)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для неязыкового вуза: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1-2 курсы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CEFR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В1+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VOLL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уровень)</a:t>
            </a:r>
          </a:p>
        </p:txBody>
      </p:sp>
    </p:spTree>
    <p:extLst>
      <p:ext uri="{BB962C8B-B14F-4D97-AF65-F5344CB8AC3E}">
        <p14:creationId xmlns:p14="http://schemas.microsoft.com/office/powerpoint/2010/main" val="686987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46850" y="6472030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№9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32656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основе разработанной 5-ти уровневой модели Национально-адаптивной системы уровней языковых компетенций, формирующей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профбазируемые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иноязычные компетенции для вузовского и послевузовского образования, а именно: 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минимальной достаточности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А1,А2;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базовой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достаточности – В1;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базовой стандартности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В2;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сверхбазовой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стандартности – С1;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максимально-достаточный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С2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	Были выработаны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Национально-стандартизированные 5 уровней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языковых компетенций, соответствующих и соотносящихся с национально-адаптивными уровнями: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национально-стандартный уровень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минимальной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достаточности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HC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– (А1,А2)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национально-стандартный уровень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базовой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достаточности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II HC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– (В1);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национально-стандартный уровень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базовой стандартности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III HC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– В2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национально-стандартный уровень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сверхбазовой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стандартности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IIV HC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– С1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национально-стандартный уровень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максимальной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достаточности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 HC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– С2</a:t>
            </a:r>
          </a:p>
        </p:txBody>
      </p:sp>
    </p:spTree>
    <p:extLst>
      <p:ext uri="{BB962C8B-B14F-4D97-AF65-F5344CB8AC3E}">
        <p14:creationId xmlns:p14="http://schemas.microsoft.com/office/powerpoint/2010/main" val="686987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35238" y="1889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ru-RU" sz="160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401763" y="65088"/>
            <a:ext cx="63738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b="1">
                <a:solidFill>
                  <a:srgbClr val="990000"/>
                </a:solidFill>
              </a:rPr>
              <a:t>НАЦИОНАЛЬНО-АДАПТИВНЫЕ </a:t>
            </a:r>
          </a:p>
          <a:p>
            <a:pPr algn="ctr" eaLnBrk="0" hangingPunct="0"/>
            <a:r>
              <a:rPr lang="ru-RU" b="1">
                <a:solidFill>
                  <a:srgbClr val="990000"/>
                </a:solidFill>
              </a:rPr>
              <a:t>СТАНДАРТНЫЕ УРОВНИ ЯЗЫКОВЫХ КОМПЕТЕНЦИЙ 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4140200" y="908050"/>
            <a:ext cx="792163" cy="649288"/>
          </a:xfrm>
          <a:prstGeom prst="rect">
            <a:avLst/>
          </a:prstGeom>
          <a:gradFill rotWithShape="1">
            <a:gsLst>
              <a:gs pos="0">
                <a:srgbClr val="66CCFF">
                  <a:alpha val="39999"/>
                </a:srgbClr>
              </a:gs>
              <a:gs pos="50000">
                <a:srgbClr val="FFFFFF"/>
              </a:gs>
              <a:gs pos="100000">
                <a:srgbClr val="66CCFF">
                  <a:alpha val="39999"/>
                </a:srgbClr>
              </a:gs>
            </a:gsLst>
            <a:lin ang="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b="1">
                <a:solidFill>
                  <a:srgbClr val="0033CC"/>
                </a:solidFill>
                <a:latin typeface="Arial" pitchFamily="34" charset="0"/>
              </a:rPr>
              <a:t>А1</a:t>
            </a:r>
          </a:p>
        </p:txBody>
      </p:sp>
      <p:sp>
        <p:nvSpPr>
          <p:cNvPr id="105498" name="Rectangle 26"/>
          <p:cNvSpPr>
            <a:spLocks noChangeArrowheads="1"/>
          </p:cNvSpPr>
          <p:nvPr/>
        </p:nvSpPr>
        <p:spPr bwMode="auto">
          <a:xfrm>
            <a:off x="4140200" y="1557338"/>
            <a:ext cx="792163" cy="641350"/>
          </a:xfrm>
          <a:prstGeom prst="rect">
            <a:avLst/>
          </a:prstGeom>
          <a:gradFill rotWithShape="1">
            <a:gsLst>
              <a:gs pos="0">
                <a:srgbClr val="66CCFF">
                  <a:alpha val="39999"/>
                </a:srgbClr>
              </a:gs>
              <a:gs pos="50000">
                <a:srgbClr val="FFFFFF"/>
              </a:gs>
              <a:gs pos="100000">
                <a:srgbClr val="66CCFF">
                  <a:alpha val="39999"/>
                </a:srgbClr>
              </a:gs>
            </a:gsLst>
            <a:lin ang="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b="1">
                <a:solidFill>
                  <a:srgbClr val="0033CC"/>
                </a:solidFill>
                <a:latin typeface="Arial" pitchFamily="34" charset="0"/>
              </a:rPr>
              <a:t>А2</a:t>
            </a:r>
          </a:p>
        </p:txBody>
      </p:sp>
      <p:sp>
        <p:nvSpPr>
          <p:cNvPr id="105499" name="Rectangle 27"/>
          <p:cNvSpPr>
            <a:spLocks noChangeArrowheads="1"/>
          </p:cNvSpPr>
          <p:nvPr/>
        </p:nvSpPr>
        <p:spPr bwMode="auto">
          <a:xfrm>
            <a:off x="4140200" y="2205038"/>
            <a:ext cx="792163" cy="936625"/>
          </a:xfrm>
          <a:prstGeom prst="rect">
            <a:avLst/>
          </a:prstGeom>
          <a:gradFill rotWithShape="1">
            <a:gsLst>
              <a:gs pos="0">
                <a:srgbClr val="66CCFF">
                  <a:alpha val="39999"/>
                </a:srgbClr>
              </a:gs>
              <a:gs pos="50000">
                <a:srgbClr val="FFFFFF"/>
              </a:gs>
              <a:gs pos="100000">
                <a:srgbClr val="66CCFF">
                  <a:alpha val="39999"/>
                </a:srgbClr>
              </a:gs>
            </a:gsLst>
            <a:lin ang="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b="1">
                <a:solidFill>
                  <a:srgbClr val="0033CC"/>
                </a:solidFill>
                <a:latin typeface="Arial" pitchFamily="34" charset="0"/>
              </a:rPr>
              <a:t>В1</a:t>
            </a:r>
          </a:p>
        </p:txBody>
      </p:sp>
      <p:sp>
        <p:nvSpPr>
          <p:cNvPr id="105500" name="Rectangle 28"/>
          <p:cNvSpPr>
            <a:spLocks noChangeArrowheads="1"/>
          </p:cNvSpPr>
          <p:nvPr/>
        </p:nvSpPr>
        <p:spPr bwMode="auto">
          <a:xfrm>
            <a:off x="4140200" y="3141663"/>
            <a:ext cx="792163" cy="935037"/>
          </a:xfrm>
          <a:prstGeom prst="rect">
            <a:avLst/>
          </a:prstGeom>
          <a:gradFill rotWithShape="1">
            <a:gsLst>
              <a:gs pos="0">
                <a:srgbClr val="66CCFF">
                  <a:alpha val="39999"/>
                </a:srgbClr>
              </a:gs>
              <a:gs pos="50000">
                <a:srgbClr val="FFFFFF"/>
              </a:gs>
              <a:gs pos="100000">
                <a:srgbClr val="66CCFF">
                  <a:alpha val="39999"/>
                </a:srgbClr>
              </a:gs>
            </a:gsLst>
            <a:lin ang="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b="1">
                <a:solidFill>
                  <a:srgbClr val="0033CC"/>
                </a:solidFill>
                <a:latin typeface="Arial" pitchFamily="34" charset="0"/>
              </a:rPr>
              <a:t>В2</a:t>
            </a:r>
          </a:p>
        </p:txBody>
      </p:sp>
      <p:sp>
        <p:nvSpPr>
          <p:cNvPr id="105501" name="Rectangle 29"/>
          <p:cNvSpPr>
            <a:spLocks noChangeArrowheads="1"/>
          </p:cNvSpPr>
          <p:nvPr/>
        </p:nvSpPr>
        <p:spPr bwMode="auto">
          <a:xfrm>
            <a:off x="4140200" y="4076700"/>
            <a:ext cx="792163" cy="1223963"/>
          </a:xfrm>
          <a:prstGeom prst="rect">
            <a:avLst/>
          </a:prstGeom>
          <a:gradFill rotWithShape="1">
            <a:gsLst>
              <a:gs pos="0">
                <a:srgbClr val="66CCFF">
                  <a:alpha val="39999"/>
                </a:srgbClr>
              </a:gs>
              <a:gs pos="50000">
                <a:srgbClr val="FFFFFF"/>
              </a:gs>
              <a:gs pos="100000">
                <a:srgbClr val="66CCFF">
                  <a:alpha val="39999"/>
                </a:srgbClr>
              </a:gs>
            </a:gsLst>
            <a:lin ang="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b="1">
                <a:solidFill>
                  <a:srgbClr val="0033CC"/>
                </a:solidFill>
                <a:latin typeface="Arial" pitchFamily="34" charset="0"/>
              </a:rPr>
              <a:t>С1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4932363" y="908050"/>
            <a:ext cx="4032250" cy="5329238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50000">
                <a:srgbClr val="FFFFFF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7189" name="Rectangle 23"/>
          <p:cNvSpPr>
            <a:spLocks noChangeArrowheads="1"/>
          </p:cNvSpPr>
          <p:nvPr/>
        </p:nvSpPr>
        <p:spPr bwMode="auto">
          <a:xfrm>
            <a:off x="323850" y="881063"/>
            <a:ext cx="3816350" cy="5356225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</a:pPr>
            <a:endParaRPr lang="ru-RU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804" name="Rectangle 35"/>
          <p:cNvSpPr>
            <a:spLocks noChangeArrowheads="1"/>
          </p:cNvSpPr>
          <p:nvPr/>
        </p:nvSpPr>
        <p:spPr bwMode="auto">
          <a:xfrm>
            <a:off x="323850" y="908050"/>
            <a:ext cx="3816350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Arial" pitchFamily="34" charset="0"/>
              </a:rPr>
              <a:t>УРОВЕНЬ МИНИМАЛЬНОЙ ДОСТАТОЧНОСТИ</a:t>
            </a:r>
            <a:endParaRPr lang="en-US" sz="12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5" name="Rectangle 9"/>
          <p:cNvSpPr>
            <a:spLocks noChangeArrowheads="1"/>
          </p:cNvSpPr>
          <p:nvPr/>
        </p:nvSpPr>
        <p:spPr bwMode="auto">
          <a:xfrm>
            <a:off x="4932363" y="908050"/>
            <a:ext cx="3960812" cy="1296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ПЕРВЫЙ НАЦИОНАЛЬНЫЙ СТАНДАРТНЫЙ 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УРОВЕНЬ – </a:t>
            </a: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НС</a:t>
            </a:r>
            <a:r>
              <a:rPr lang="ru-RU" sz="1100">
                <a:solidFill>
                  <a:srgbClr val="003366"/>
                </a:solidFill>
                <a:latin typeface="Times New Roman" pitchFamily="18" charset="0"/>
              </a:rPr>
              <a:t> </a:t>
            </a: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33806" name="Rectangle 35"/>
          <p:cNvSpPr>
            <a:spLocks noChangeArrowheads="1"/>
          </p:cNvSpPr>
          <p:nvPr/>
        </p:nvSpPr>
        <p:spPr bwMode="auto">
          <a:xfrm>
            <a:off x="323850" y="2205038"/>
            <a:ext cx="3816350" cy="936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Arial" pitchFamily="34" charset="0"/>
              </a:rPr>
              <a:t>УРОВЕНЬ БАЗОВОЙ ДОСТАТОЧНОСТИ</a:t>
            </a:r>
            <a:endParaRPr lang="en-US" sz="12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33807" name="Rectangle 9"/>
          <p:cNvSpPr>
            <a:spLocks noChangeArrowheads="1"/>
          </p:cNvSpPr>
          <p:nvPr/>
        </p:nvSpPr>
        <p:spPr bwMode="auto">
          <a:xfrm>
            <a:off x="4932363" y="2205038"/>
            <a:ext cx="3960812" cy="936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 </a:t>
            </a: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II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НАЦИОНАЛЬНЫЙ СТАНДАРТНЫЙ 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УРОВЕНЬ – </a:t>
            </a: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II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НС</a:t>
            </a:r>
            <a:r>
              <a:rPr lang="ru-RU" sz="1100">
                <a:solidFill>
                  <a:srgbClr val="003366"/>
                </a:solidFill>
                <a:latin typeface="Times New Roman" pitchFamily="18" charset="0"/>
              </a:rPr>
              <a:t> </a:t>
            </a: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33808" name="Rectangle 35"/>
          <p:cNvSpPr>
            <a:spLocks noChangeArrowheads="1"/>
          </p:cNvSpPr>
          <p:nvPr/>
        </p:nvSpPr>
        <p:spPr bwMode="auto">
          <a:xfrm>
            <a:off x="323850" y="3140075"/>
            <a:ext cx="3816350" cy="936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Arial" pitchFamily="34" charset="0"/>
              </a:rPr>
              <a:t>УРОВЕНЬ БАЗОВОЙ СТАНДАРТНОСТИ</a:t>
            </a:r>
            <a:endParaRPr lang="en-US" sz="12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33809" name="Rectangle 35"/>
          <p:cNvSpPr>
            <a:spLocks noChangeArrowheads="1"/>
          </p:cNvSpPr>
          <p:nvPr/>
        </p:nvSpPr>
        <p:spPr bwMode="auto">
          <a:xfrm>
            <a:off x="323850" y="4076700"/>
            <a:ext cx="3816350" cy="12239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Arial" pitchFamily="34" charset="0"/>
              </a:rPr>
              <a:t>УРОВЕНЬ СВЕРХ-БАЗОВОЙ СТАНДАРТНОСТИ</a:t>
            </a:r>
            <a:endParaRPr lang="en-US" sz="12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33810" name="Rectangle 35"/>
          <p:cNvSpPr>
            <a:spLocks noChangeArrowheads="1"/>
          </p:cNvSpPr>
          <p:nvPr/>
        </p:nvSpPr>
        <p:spPr bwMode="auto">
          <a:xfrm>
            <a:off x="323850" y="5300663"/>
            <a:ext cx="3816350" cy="936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CC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3333"/>
            </a:solidFill>
            <a:miter lim="800000"/>
            <a:headEnd/>
            <a:tailE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Arial" pitchFamily="34" charset="0"/>
              </a:rPr>
              <a:t>МАКСИМАЛЬНО-ДОСТАТОЧНЫЙ УРОВЕНЬ</a:t>
            </a:r>
            <a:endParaRPr lang="en-US" sz="12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</p:txBody>
      </p:sp>
      <p:sp>
        <p:nvSpPr>
          <p:cNvPr id="33811" name="Rectangle 9"/>
          <p:cNvSpPr>
            <a:spLocks noChangeArrowheads="1"/>
          </p:cNvSpPr>
          <p:nvPr/>
        </p:nvSpPr>
        <p:spPr bwMode="auto">
          <a:xfrm>
            <a:off x="4932363" y="3140075"/>
            <a:ext cx="3960812" cy="936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III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НАЦИОНАЛЬНЫЙ СТАНДАРТНЫЙ 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УРОВЕНЬ – </a:t>
            </a: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III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НС</a:t>
            </a:r>
            <a:r>
              <a:rPr lang="ru-RU" sz="1100">
                <a:solidFill>
                  <a:srgbClr val="003366"/>
                </a:solidFill>
                <a:latin typeface="Times New Roman" pitchFamily="18" charset="0"/>
              </a:rPr>
              <a:t> </a:t>
            </a: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33812" name="Rectangle 9"/>
          <p:cNvSpPr>
            <a:spLocks noChangeArrowheads="1"/>
          </p:cNvSpPr>
          <p:nvPr/>
        </p:nvSpPr>
        <p:spPr bwMode="auto">
          <a:xfrm>
            <a:off x="4932363" y="4076700"/>
            <a:ext cx="3960812" cy="11525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IV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 НАЦИОНАЛЬНЫЙ СТАНДАРТНЫЙ 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УРОВЕНЬ – </a:t>
            </a: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IV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НС</a:t>
            </a:r>
            <a:r>
              <a:rPr lang="ru-RU" sz="1100">
                <a:solidFill>
                  <a:srgbClr val="003366"/>
                </a:solidFill>
                <a:latin typeface="Times New Roman" pitchFamily="18" charset="0"/>
              </a:rPr>
              <a:t> </a:t>
            </a: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33813" name="Rectangle 9"/>
          <p:cNvSpPr>
            <a:spLocks noChangeArrowheads="1"/>
          </p:cNvSpPr>
          <p:nvPr/>
        </p:nvSpPr>
        <p:spPr bwMode="auto">
          <a:xfrm>
            <a:off x="4932363" y="5229225"/>
            <a:ext cx="3960812" cy="10080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CC0066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V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 НАЦИОНАЛЬНЫЙ СТАНДАРТНЫЙ </a:t>
            </a:r>
          </a:p>
          <a:p>
            <a:pPr algn="ctr" eaLnBrk="0" hangingPunct="0">
              <a:spcBef>
                <a:spcPct val="20000"/>
              </a:spcBef>
              <a:defRPr/>
            </a:pP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УРОВЕНЬ – </a:t>
            </a:r>
            <a:r>
              <a:rPr lang="en-US" sz="1200" b="1">
                <a:solidFill>
                  <a:srgbClr val="003366"/>
                </a:solidFill>
                <a:latin typeface="Times New Roman" pitchFamily="18" charset="0"/>
              </a:rPr>
              <a:t>V </a:t>
            </a:r>
            <a:r>
              <a:rPr lang="ru-RU" sz="1200" b="1">
                <a:solidFill>
                  <a:srgbClr val="003366"/>
                </a:solidFill>
                <a:latin typeface="Times New Roman" pitchFamily="18" charset="0"/>
              </a:rPr>
              <a:t>НС</a:t>
            </a:r>
            <a:r>
              <a:rPr lang="ru-RU" sz="1100">
                <a:solidFill>
                  <a:srgbClr val="003366"/>
                </a:solidFill>
                <a:latin typeface="Times New Roman" pitchFamily="18" charset="0"/>
              </a:rPr>
              <a:t> </a:t>
            </a:r>
            <a:endParaRPr lang="ru-RU" sz="1100" b="1">
              <a:solidFill>
                <a:srgbClr val="003366"/>
              </a:solidFill>
              <a:latin typeface="Arial" pitchFamily="34" charset="0"/>
            </a:endParaRPr>
          </a:p>
          <a:p>
            <a:pPr algn="ctr" eaLnBrk="0" hangingPunct="0">
              <a:spcBef>
                <a:spcPct val="20000"/>
              </a:spcBef>
              <a:defRPr/>
            </a:pPr>
            <a:endParaRPr lang="ru-RU" sz="1100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105508" name="Rectangle 36"/>
          <p:cNvSpPr>
            <a:spLocks noChangeArrowheads="1"/>
          </p:cNvSpPr>
          <p:nvPr/>
        </p:nvSpPr>
        <p:spPr bwMode="auto">
          <a:xfrm>
            <a:off x="4140200" y="5300663"/>
            <a:ext cx="792163" cy="936625"/>
          </a:xfrm>
          <a:prstGeom prst="rect">
            <a:avLst/>
          </a:prstGeom>
          <a:gradFill rotWithShape="1">
            <a:gsLst>
              <a:gs pos="0">
                <a:srgbClr val="66CCFF">
                  <a:alpha val="39999"/>
                </a:srgbClr>
              </a:gs>
              <a:gs pos="50000">
                <a:srgbClr val="FFFFFF"/>
              </a:gs>
              <a:gs pos="100000">
                <a:srgbClr val="66CCFF">
                  <a:alpha val="39999"/>
                </a:srgbClr>
              </a:gs>
            </a:gsLst>
            <a:lin ang="0" scaled="1"/>
          </a:gra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ru-RU" b="1" dirty="0" smtClean="0">
                <a:solidFill>
                  <a:srgbClr val="0033CC"/>
                </a:solidFill>
                <a:latin typeface="Arial" pitchFamily="34" charset="0"/>
              </a:rPr>
              <a:t>С2</a:t>
            </a:r>
            <a:endParaRPr lang="ru-RU" b="1" dirty="0">
              <a:solidFill>
                <a:srgbClr val="0033CC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799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68344" y="6472030"/>
            <a:ext cx="16103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№10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1168" y="188640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Параллельное использование или интеграция этих двух адаптивных систем позволяет проводить адаптацию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по: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конечным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требованиям к уровням языковой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компетенции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всей системы образования РК (школа-вуз);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содержательному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коммуникативному регистру вариативных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требований (школа-колледж-языковые/неязыковые вузы);</a:t>
            </a:r>
          </a:p>
          <a:p>
            <a:pPr lvl="0"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технологическому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блоку адаптации (система оценивания, механизмы контроля, система учебных комплексов, система международной сертификации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которая также распределяется по типам и формам образования.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455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46850" y="6472030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№11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32656"/>
            <a:ext cx="84969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Третий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базис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это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Универсальная концепция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структура формирования полиязычия на основе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когнитивно-лингвокультурологической методологии,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представляющей собой универсальную структуру моделирования языкового образования, которая базируется, как уже было показано ранее, на первичных закономерностях – для родного языка, на вторичных – для вторых языков с определенным составом условий, и при полном отсутствии этих условий при усвоении иностранного языка. 	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Методика иноязычного образования значительно обогатилась от достижений теории межкультурной коммуникации, когнитивистики, этно-и-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лингвокультурологии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психолингвистики и др. современных теорий.	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Очевидно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что на современном этапе своего развития когнитивистика привнесла в теорию межкультурной коммуникации и обучения иностранным языкам целый ряд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основополагающих теоретических выкладок, позволяющих аргументировать органичность и взаимообусловленность ведущих теорий лингвистики и методики 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ноязычного образования, открывая новые перспективы исследований возможностей перестройки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когнитивно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-языкового сознания,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когнитивно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-концептуальных структур сознания в зависимости от целевых установок, создавая для этого необходимые условия.</a:t>
            </a:r>
          </a:p>
        </p:txBody>
      </p:sp>
    </p:spTree>
    <p:extLst>
      <p:ext uri="{BB962C8B-B14F-4D97-AF65-F5344CB8AC3E}">
        <p14:creationId xmlns:p14="http://schemas.microsoft.com/office/powerpoint/2010/main" val="4086279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1" name="Rectangle 31"/>
          <p:cNvSpPr>
            <a:spLocks noChangeArrowheads="1"/>
          </p:cNvSpPr>
          <p:nvPr/>
        </p:nvSpPr>
        <p:spPr bwMode="auto">
          <a:xfrm>
            <a:off x="250825" y="981075"/>
            <a:ext cx="1873250" cy="115252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ПРЕДМЕТНАЯ</a:t>
            </a:r>
          </a:p>
          <a:p>
            <a:pPr algn="ctr"/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ОБЛАСТЬ</a:t>
            </a:r>
          </a:p>
        </p:txBody>
      </p:sp>
      <p:sp>
        <p:nvSpPr>
          <p:cNvPr id="92218" name="Text Box 58"/>
          <p:cNvSpPr txBox="1">
            <a:spLocks noChangeArrowheads="1"/>
          </p:cNvSpPr>
          <p:nvPr/>
        </p:nvSpPr>
        <p:spPr bwMode="auto">
          <a:xfrm>
            <a:off x="1106488" y="-26988"/>
            <a:ext cx="70002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Моделирования становления профессионального – </a:t>
            </a:r>
            <a:r>
              <a:rPr lang="ru-RU" sz="1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полиязычной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личности </a:t>
            </a:r>
          </a:p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условиях высшего профессионального образования  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2192" name="Rectangle 32"/>
          <p:cNvSpPr>
            <a:spLocks noChangeArrowheads="1"/>
          </p:cNvSpPr>
          <p:nvPr/>
        </p:nvSpPr>
        <p:spPr bwMode="auto">
          <a:xfrm>
            <a:off x="1968500" y="2493963"/>
            <a:ext cx="17875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b="1" dirty="0">
                <a:solidFill>
                  <a:srgbClr val="990000"/>
                </a:solidFill>
              </a:rPr>
              <a:t>казахский язык </a:t>
            </a:r>
          </a:p>
          <a:p>
            <a:pPr algn="ctr"/>
            <a:r>
              <a:rPr lang="ru-RU" sz="1100" b="1" dirty="0">
                <a:solidFill>
                  <a:srgbClr val="990000"/>
                </a:solidFill>
              </a:rPr>
              <a:t>как родной</a:t>
            </a:r>
          </a:p>
        </p:txBody>
      </p:sp>
      <p:sp>
        <p:nvSpPr>
          <p:cNvPr id="92193" name="Rectangle 33"/>
          <p:cNvSpPr>
            <a:spLocks noChangeArrowheads="1"/>
          </p:cNvSpPr>
          <p:nvPr/>
        </p:nvSpPr>
        <p:spPr bwMode="auto">
          <a:xfrm>
            <a:off x="3716338" y="2493963"/>
            <a:ext cx="1789112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b="1" dirty="0">
                <a:solidFill>
                  <a:srgbClr val="990000"/>
                </a:solidFill>
              </a:rPr>
              <a:t>русский язык</a:t>
            </a:r>
          </a:p>
          <a:p>
            <a:pPr algn="ctr"/>
            <a:r>
              <a:rPr lang="ru-RU" sz="1100" b="1" dirty="0">
                <a:solidFill>
                  <a:srgbClr val="990000"/>
                </a:solidFill>
              </a:rPr>
              <a:t>как родной</a:t>
            </a:r>
          </a:p>
        </p:txBody>
      </p:sp>
      <p:sp>
        <p:nvSpPr>
          <p:cNvPr id="92195" name="Rectangle 35"/>
          <p:cNvSpPr>
            <a:spLocks noChangeArrowheads="1"/>
          </p:cNvSpPr>
          <p:nvPr/>
        </p:nvSpPr>
        <p:spPr bwMode="auto">
          <a:xfrm>
            <a:off x="184150" y="3141663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профессионально-</a:t>
            </a:r>
          </a:p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образовательный  </a:t>
            </a:r>
            <a:endParaRPr lang="en-US" sz="1100" b="1" dirty="0" smtClean="0">
              <a:solidFill>
                <a:srgbClr val="000066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Контент</a:t>
            </a:r>
            <a:r>
              <a:rPr lang="en-US" sz="1100" b="1" dirty="0" smtClean="0">
                <a:solidFill>
                  <a:srgbClr val="000066"/>
                </a:solidFill>
              </a:rPr>
              <a:t> </a:t>
            </a:r>
            <a:r>
              <a:rPr lang="ru-RU" sz="1100" b="1" dirty="0" smtClean="0">
                <a:solidFill>
                  <a:srgbClr val="000066"/>
                </a:solidFill>
              </a:rPr>
              <a:t>(содержание)</a:t>
            </a:r>
            <a:endParaRPr lang="ru-RU" sz="1100" b="1" dirty="0">
              <a:solidFill>
                <a:srgbClr val="000066"/>
              </a:solidFill>
            </a:endParaRPr>
          </a:p>
        </p:txBody>
      </p:sp>
      <p:sp>
        <p:nvSpPr>
          <p:cNvPr id="92196" name="Rectangle 36"/>
          <p:cNvSpPr>
            <a:spLocks noChangeArrowheads="1"/>
          </p:cNvSpPr>
          <p:nvPr/>
        </p:nvSpPr>
        <p:spPr bwMode="auto">
          <a:xfrm>
            <a:off x="1987550" y="3141663"/>
            <a:ext cx="17875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первичный</a:t>
            </a:r>
            <a:endParaRPr lang="ru-RU" sz="1100" b="1" dirty="0">
              <a:solidFill>
                <a:srgbClr val="000066"/>
              </a:solidFill>
            </a:endParaRPr>
          </a:p>
          <a:p>
            <a:pPr algn="ctr"/>
            <a:r>
              <a:rPr lang="ru-RU" sz="1100" b="1" dirty="0" err="1" smtClean="0">
                <a:solidFill>
                  <a:srgbClr val="000066"/>
                </a:solidFill>
              </a:rPr>
              <a:t>Социо</a:t>
            </a:r>
            <a:r>
              <a:rPr lang="ru-RU" sz="1100" b="1" dirty="0" smtClean="0">
                <a:solidFill>
                  <a:srgbClr val="000066"/>
                </a:solidFill>
              </a:rPr>
              <a:t>- </a:t>
            </a:r>
            <a:endParaRPr lang="en-US" sz="1100" b="1" dirty="0" smtClean="0">
              <a:solidFill>
                <a:srgbClr val="000066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профессиональный </a:t>
            </a:r>
            <a:endParaRPr lang="ru-RU" sz="1100" b="1" dirty="0">
              <a:solidFill>
                <a:srgbClr val="000066"/>
              </a:solidFill>
            </a:endParaRPr>
          </a:p>
          <a:p>
            <a:pPr algn="ctr"/>
            <a:r>
              <a:rPr lang="ru-RU" sz="1100" b="1" dirty="0" err="1" smtClean="0">
                <a:solidFill>
                  <a:srgbClr val="000066"/>
                </a:solidFill>
              </a:rPr>
              <a:t>Контент</a:t>
            </a:r>
            <a:r>
              <a:rPr lang="ru-RU" sz="1100" b="1" dirty="0" smtClean="0">
                <a:solidFill>
                  <a:srgbClr val="000066"/>
                </a:solidFill>
              </a:rPr>
              <a:t> (</a:t>
            </a:r>
            <a:r>
              <a:rPr lang="en-US" sz="1100" b="1" dirty="0" smtClean="0">
                <a:solidFill>
                  <a:srgbClr val="000066"/>
                </a:solidFill>
              </a:rPr>
              <a:t>I</a:t>
            </a:r>
            <a:r>
              <a:rPr lang="ru-RU" sz="1100" b="1" dirty="0" smtClean="0">
                <a:solidFill>
                  <a:srgbClr val="000066"/>
                </a:solidFill>
              </a:rPr>
              <a:t>я) (?)</a:t>
            </a:r>
            <a:endParaRPr lang="ru-RU" sz="1100" b="1" dirty="0">
              <a:solidFill>
                <a:srgbClr val="000066"/>
              </a:solidFill>
            </a:endParaRPr>
          </a:p>
        </p:txBody>
      </p:sp>
      <p:sp>
        <p:nvSpPr>
          <p:cNvPr id="92197" name="Rectangle 37"/>
          <p:cNvSpPr>
            <a:spLocks noChangeArrowheads="1"/>
          </p:cNvSpPr>
          <p:nvPr/>
        </p:nvSpPr>
        <p:spPr bwMode="auto">
          <a:xfrm>
            <a:off x="3708400" y="3141663"/>
            <a:ext cx="1814513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первичный</a:t>
            </a:r>
            <a:endParaRPr lang="ru-RU" sz="1100" b="1" dirty="0">
              <a:solidFill>
                <a:srgbClr val="000066"/>
              </a:solidFill>
            </a:endParaRPr>
          </a:p>
          <a:p>
            <a:pPr algn="ctr"/>
            <a:r>
              <a:rPr lang="ru-RU" sz="1100" b="1" dirty="0" err="1" smtClean="0">
                <a:solidFill>
                  <a:srgbClr val="000066"/>
                </a:solidFill>
              </a:rPr>
              <a:t>Социо</a:t>
            </a:r>
            <a:r>
              <a:rPr lang="ru-RU" sz="1100" b="1" dirty="0" smtClean="0">
                <a:solidFill>
                  <a:srgbClr val="000066"/>
                </a:solidFill>
              </a:rPr>
              <a:t>- </a:t>
            </a:r>
            <a:endParaRPr lang="en-US" sz="1100" b="1" dirty="0" smtClean="0">
              <a:solidFill>
                <a:srgbClr val="000066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профессиональный </a:t>
            </a:r>
            <a:endParaRPr lang="ru-RU" sz="1100" b="1" dirty="0">
              <a:solidFill>
                <a:srgbClr val="000066"/>
              </a:solidFill>
            </a:endParaRPr>
          </a:p>
          <a:p>
            <a:pPr algn="ctr"/>
            <a:r>
              <a:rPr lang="ru-RU" sz="1100" b="1" dirty="0" err="1" smtClean="0">
                <a:solidFill>
                  <a:srgbClr val="000066"/>
                </a:solidFill>
              </a:rPr>
              <a:t>контент</a:t>
            </a:r>
            <a:r>
              <a:rPr lang="ru-RU" sz="1100" b="1" dirty="0" smtClean="0">
                <a:solidFill>
                  <a:srgbClr val="000066"/>
                </a:solidFill>
              </a:rPr>
              <a:t> (</a:t>
            </a:r>
            <a:r>
              <a:rPr lang="en-US" sz="1100" b="1" dirty="0" smtClean="0">
                <a:solidFill>
                  <a:srgbClr val="000066"/>
                </a:solidFill>
              </a:rPr>
              <a:t>I</a:t>
            </a:r>
            <a:r>
              <a:rPr lang="ru-RU" sz="1100" b="1" dirty="0" smtClean="0">
                <a:solidFill>
                  <a:srgbClr val="000066"/>
                </a:solidFill>
              </a:rPr>
              <a:t>я) (?)</a:t>
            </a:r>
            <a:endParaRPr lang="ru-RU" sz="1100" b="1" dirty="0">
              <a:solidFill>
                <a:srgbClr val="000066"/>
              </a:solidFill>
            </a:endParaRPr>
          </a:p>
        </p:txBody>
      </p:sp>
      <p:sp>
        <p:nvSpPr>
          <p:cNvPr id="92199" name="Rectangle 39"/>
          <p:cNvSpPr>
            <a:spLocks noChangeArrowheads="1"/>
          </p:cNvSpPr>
          <p:nvPr/>
        </p:nvSpPr>
        <p:spPr bwMode="auto">
          <a:xfrm>
            <a:off x="179512" y="3786190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 dirty="0" err="1" smtClean="0">
                <a:solidFill>
                  <a:srgbClr val="000066"/>
                </a:solidFill>
              </a:rPr>
              <a:t>Лингво-профессиональ</a:t>
            </a:r>
            <a:endParaRPr lang="en-US" sz="1100" b="1" dirty="0">
              <a:solidFill>
                <a:srgbClr val="000066"/>
              </a:solidFill>
            </a:endParaRPr>
          </a:p>
          <a:p>
            <a:pPr algn="ctr"/>
            <a:r>
              <a:rPr lang="ru-RU" sz="1100" b="1" dirty="0" err="1" smtClean="0">
                <a:solidFill>
                  <a:srgbClr val="000066"/>
                </a:solidFill>
              </a:rPr>
              <a:t>ная</a:t>
            </a:r>
            <a:r>
              <a:rPr lang="ru-RU" sz="1100" b="1" dirty="0" smtClean="0">
                <a:solidFill>
                  <a:srgbClr val="000066"/>
                </a:solidFill>
              </a:rPr>
              <a:t> </a:t>
            </a:r>
            <a:endParaRPr lang="ru-RU" sz="1100" b="1" dirty="0">
              <a:solidFill>
                <a:srgbClr val="000066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отраслевая основа</a:t>
            </a:r>
            <a:endParaRPr lang="ru-RU" sz="1100" b="1" dirty="0">
              <a:solidFill>
                <a:srgbClr val="000066"/>
              </a:solidFill>
            </a:endParaRPr>
          </a:p>
        </p:txBody>
      </p:sp>
      <p:sp>
        <p:nvSpPr>
          <p:cNvPr id="92200" name="Rectangle 40"/>
          <p:cNvSpPr>
            <a:spLocks noChangeArrowheads="1"/>
          </p:cNvSpPr>
          <p:nvPr/>
        </p:nvSpPr>
        <p:spPr bwMode="auto">
          <a:xfrm>
            <a:off x="1987550" y="3789363"/>
            <a:ext cx="17875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000" b="1" dirty="0" smtClean="0">
              <a:solidFill>
                <a:srgbClr val="000066"/>
              </a:solidFill>
            </a:endParaRPr>
          </a:p>
          <a:p>
            <a:pPr algn="ctr"/>
            <a:endParaRPr lang="ru-RU" sz="1000" b="1" dirty="0" smtClean="0">
              <a:solidFill>
                <a:srgbClr val="000066"/>
              </a:solidFill>
            </a:endParaRPr>
          </a:p>
          <a:p>
            <a:pPr algn="ctr"/>
            <a:r>
              <a:rPr lang="ru-RU" sz="1000" b="1" dirty="0" smtClean="0">
                <a:solidFill>
                  <a:srgbClr val="000066"/>
                </a:solidFill>
              </a:rPr>
              <a:t>наличие</a:t>
            </a:r>
            <a:r>
              <a:rPr lang="en-US" sz="1000" b="1" dirty="0" smtClean="0">
                <a:solidFill>
                  <a:srgbClr val="000066"/>
                </a:solidFill>
              </a:rPr>
              <a:t> </a:t>
            </a:r>
            <a:r>
              <a:rPr lang="ru-RU" sz="1000" b="1" dirty="0" err="1" smtClean="0">
                <a:solidFill>
                  <a:srgbClr val="000066"/>
                </a:solidFill>
              </a:rPr>
              <a:t>лингво</a:t>
            </a:r>
            <a:r>
              <a:rPr lang="ru-RU" sz="1000" b="1" dirty="0" smtClean="0">
                <a:solidFill>
                  <a:srgbClr val="000066"/>
                </a:solidFill>
              </a:rPr>
              <a:t>- </a:t>
            </a:r>
            <a:endParaRPr lang="en-US" sz="1000" b="1" dirty="0" smtClean="0">
              <a:solidFill>
                <a:srgbClr val="000066"/>
              </a:solidFill>
            </a:endParaRPr>
          </a:p>
          <a:p>
            <a:pPr algn="ctr"/>
            <a:r>
              <a:rPr lang="ru-RU" sz="1000" b="1" dirty="0" smtClean="0">
                <a:solidFill>
                  <a:srgbClr val="000066"/>
                </a:solidFill>
              </a:rPr>
              <a:t>профессиональной</a:t>
            </a:r>
            <a:endParaRPr lang="ru-RU" sz="1000" b="1" dirty="0" smtClean="0">
              <a:solidFill>
                <a:srgbClr val="000066"/>
              </a:solidFill>
            </a:endParaRPr>
          </a:p>
          <a:p>
            <a:pPr algn="ctr"/>
            <a:r>
              <a:rPr lang="ru-RU" sz="1000" b="1" dirty="0" smtClean="0">
                <a:solidFill>
                  <a:srgbClr val="000066"/>
                </a:solidFill>
              </a:rPr>
              <a:t>отраслевой основы (?)</a:t>
            </a:r>
          </a:p>
          <a:p>
            <a:pPr algn="ctr"/>
            <a:r>
              <a:rPr lang="ru-RU" sz="1000" b="1" dirty="0" smtClean="0">
                <a:solidFill>
                  <a:srgbClr val="000066"/>
                </a:solidFill>
              </a:rPr>
              <a:t> </a:t>
            </a:r>
          </a:p>
          <a:p>
            <a:pPr algn="ctr"/>
            <a:endParaRPr lang="ru-RU" sz="1000" b="1" dirty="0">
              <a:solidFill>
                <a:srgbClr val="000066"/>
              </a:solidFill>
            </a:endParaRPr>
          </a:p>
        </p:txBody>
      </p:sp>
      <p:sp>
        <p:nvSpPr>
          <p:cNvPr id="92201" name="Rectangle 41"/>
          <p:cNvSpPr>
            <a:spLocks noChangeArrowheads="1"/>
          </p:cNvSpPr>
          <p:nvPr/>
        </p:nvSpPr>
        <p:spPr bwMode="auto">
          <a:xfrm>
            <a:off x="3708400" y="3789363"/>
            <a:ext cx="18002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000" b="1" dirty="0" smtClean="0">
                <a:solidFill>
                  <a:srgbClr val="000066"/>
                </a:solidFill>
              </a:rPr>
              <a:t>наличие</a:t>
            </a:r>
          </a:p>
          <a:p>
            <a:pPr algn="ctr"/>
            <a:r>
              <a:rPr lang="ru-RU" sz="1000" b="1" dirty="0" err="1" smtClean="0">
                <a:solidFill>
                  <a:srgbClr val="000066"/>
                </a:solidFill>
              </a:rPr>
              <a:t>лингво</a:t>
            </a:r>
            <a:r>
              <a:rPr lang="ru-RU" sz="1000" b="1" dirty="0" smtClean="0">
                <a:solidFill>
                  <a:srgbClr val="000066"/>
                </a:solidFill>
              </a:rPr>
              <a:t>- профессиональной</a:t>
            </a:r>
          </a:p>
          <a:p>
            <a:pPr algn="ctr"/>
            <a:r>
              <a:rPr lang="ru-RU" sz="1000" b="1" dirty="0" smtClean="0">
                <a:solidFill>
                  <a:srgbClr val="000066"/>
                </a:solidFill>
              </a:rPr>
              <a:t>отраслевой основы</a:t>
            </a:r>
          </a:p>
        </p:txBody>
      </p:sp>
      <p:sp>
        <p:nvSpPr>
          <p:cNvPr id="92203" name="Rectangle 43"/>
          <p:cNvSpPr>
            <a:spLocks noChangeArrowheads="1"/>
          </p:cNvSpPr>
          <p:nvPr/>
        </p:nvSpPr>
        <p:spPr bwMode="auto">
          <a:xfrm>
            <a:off x="184150" y="4437063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форма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языкового сознания</a:t>
            </a:r>
          </a:p>
        </p:txBody>
      </p:sp>
      <p:sp>
        <p:nvSpPr>
          <p:cNvPr id="92204" name="Rectangle 44"/>
          <p:cNvSpPr>
            <a:spLocks noChangeArrowheads="1"/>
          </p:cNvSpPr>
          <p:nvPr/>
        </p:nvSpPr>
        <p:spPr bwMode="auto">
          <a:xfrm>
            <a:off x="1987550" y="4437063"/>
            <a:ext cx="17875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первичное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сознание</a:t>
            </a:r>
          </a:p>
        </p:txBody>
      </p:sp>
      <p:sp>
        <p:nvSpPr>
          <p:cNvPr id="92205" name="Rectangle 45"/>
          <p:cNvSpPr>
            <a:spLocks noChangeArrowheads="1"/>
          </p:cNvSpPr>
          <p:nvPr/>
        </p:nvSpPr>
        <p:spPr bwMode="auto">
          <a:xfrm>
            <a:off x="3708400" y="4437063"/>
            <a:ext cx="1814513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первичное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языковое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сознание</a:t>
            </a:r>
          </a:p>
        </p:txBody>
      </p:sp>
      <p:sp>
        <p:nvSpPr>
          <p:cNvPr id="92207" name="Rectangle 47"/>
          <p:cNvSpPr>
            <a:spLocks noChangeArrowheads="1"/>
          </p:cNvSpPr>
          <p:nvPr/>
        </p:nvSpPr>
        <p:spPr bwMode="auto">
          <a:xfrm>
            <a:off x="201613" y="6021388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результат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образования</a:t>
            </a:r>
          </a:p>
        </p:txBody>
      </p:sp>
      <p:sp>
        <p:nvSpPr>
          <p:cNvPr id="92208" name="Rectangle 48"/>
          <p:cNvSpPr>
            <a:spLocks noChangeArrowheads="1"/>
          </p:cNvSpPr>
          <p:nvPr/>
        </p:nvSpPr>
        <p:spPr bwMode="auto">
          <a:xfrm>
            <a:off x="2006600" y="6021388"/>
            <a:ext cx="17875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первичная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языковая личность</a:t>
            </a:r>
          </a:p>
        </p:txBody>
      </p:sp>
      <p:sp>
        <p:nvSpPr>
          <p:cNvPr id="92209" name="Rectangle 49"/>
          <p:cNvSpPr>
            <a:spLocks noChangeArrowheads="1"/>
          </p:cNvSpPr>
          <p:nvPr/>
        </p:nvSpPr>
        <p:spPr bwMode="auto">
          <a:xfrm>
            <a:off x="3754438" y="6021388"/>
            <a:ext cx="17875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первичная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языковая личность</a:t>
            </a:r>
          </a:p>
        </p:txBody>
      </p:sp>
      <p:sp>
        <p:nvSpPr>
          <p:cNvPr id="92211" name="AutoShape 51"/>
          <p:cNvSpPr>
            <a:spLocks noChangeArrowheads="1"/>
          </p:cNvSpPr>
          <p:nvPr/>
        </p:nvSpPr>
        <p:spPr bwMode="auto">
          <a:xfrm>
            <a:off x="963613" y="5734050"/>
            <a:ext cx="239712" cy="287338"/>
          </a:xfrm>
          <a:prstGeom prst="downArrow">
            <a:avLst>
              <a:gd name="adj1" fmla="val 50000"/>
              <a:gd name="adj2" fmla="val 29967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2" name="AutoShape 52"/>
          <p:cNvSpPr>
            <a:spLocks noChangeArrowheads="1"/>
          </p:cNvSpPr>
          <p:nvPr/>
        </p:nvSpPr>
        <p:spPr bwMode="auto">
          <a:xfrm>
            <a:off x="2649538" y="5734050"/>
            <a:ext cx="241300" cy="287338"/>
          </a:xfrm>
          <a:prstGeom prst="downArrow">
            <a:avLst>
              <a:gd name="adj1" fmla="val 50000"/>
              <a:gd name="adj2" fmla="val 2977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3" name="AutoShape 53"/>
          <p:cNvSpPr>
            <a:spLocks noChangeArrowheads="1"/>
          </p:cNvSpPr>
          <p:nvPr/>
        </p:nvSpPr>
        <p:spPr bwMode="auto">
          <a:xfrm>
            <a:off x="4337050" y="5734050"/>
            <a:ext cx="239713" cy="287338"/>
          </a:xfrm>
          <a:prstGeom prst="downArrow">
            <a:avLst>
              <a:gd name="adj1" fmla="val 50000"/>
              <a:gd name="adj2" fmla="val 29967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4" name="AutoShape 54"/>
          <p:cNvSpPr>
            <a:spLocks noChangeArrowheads="1"/>
          </p:cNvSpPr>
          <p:nvPr/>
        </p:nvSpPr>
        <p:spPr bwMode="auto">
          <a:xfrm>
            <a:off x="6203950" y="5734050"/>
            <a:ext cx="241300" cy="287338"/>
          </a:xfrm>
          <a:prstGeom prst="downArrow">
            <a:avLst>
              <a:gd name="adj1" fmla="val 50000"/>
              <a:gd name="adj2" fmla="val 2977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20" name="Rectangle 60"/>
          <p:cNvSpPr>
            <a:spLocks noChangeArrowheads="1"/>
          </p:cNvSpPr>
          <p:nvPr/>
        </p:nvSpPr>
        <p:spPr bwMode="auto">
          <a:xfrm>
            <a:off x="179388" y="5086350"/>
            <a:ext cx="1844675" cy="6477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tint val="20784"/>
                  <a:invGamma/>
                </a:srgb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>
                <a:solidFill>
                  <a:srgbClr val="000066"/>
                </a:solidFill>
              </a:rPr>
              <a:t>объект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формирования</a:t>
            </a:r>
          </a:p>
        </p:txBody>
      </p:sp>
      <p:sp>
        <p:nvSpPr>
          <p:cNvPr id="92221" name="Rectangle 61"/>
          <p:cNvSpPr>
            <a:spLocks noChangeArrowheads="1"/>
          </p:cNvSpPr>
          <p:nvPr/>
        </p:nvSpPr>
        <p:spPr bwMode="auto">
          <a:xfrm>
            <a:off x="1982788" y="5086350"/>
            <a:ext cx="1751012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100" b="1">
              <a:solidFill>
                <a:srgbClr val="000066"/>
              </a:solidFill>
            </a:endParaRP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лингво-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профессионально-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коммуникативная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компетенция</a:t>
            </a:r>
          </a:p>
          <a:p>
            <a:pPr algn="ctr"/>
            <a:endParaRPr lang="ru-RU" sz="1100" b="1">
              <a:solidFill>
                <a:srgbClr val="000066"/>
              </a:solidFill>
            </a:endParaRPr>
          </a:p>
        </p:txBody>
      </p:sp>
      <p:sp>
        <p:nvSpPr>
          <p:cNvPr id="92224" name="Rectangle 64"/>
          <p:cNvSpPr>
            <a:spLocks noChangeArrowheads="1"/>
          </p:cNvSpPr>
          <p:nvPr/>
        </p:nvSpPr>
        <p:spPr bwMode="auto">
          <a:xfrm>
            <a:off x="3708400" y="5086350"/>
            <a:ext cx="18002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100" b="1">
              <a:solidFill>
                <a:srgbClr val="000066"/>
              </a:solidFill>
            </a:endParaRP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лингво-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профессионально-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коммуникативная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компетенция</a:t>
            </a:r>
          </a:p>
          <a:p>
            <a:pPr algn="ctr"/>
            <a:endParaRPr lang="ru-RU" sz="1100" b="1">
              <a:solidFill>
                <a:srgbClr val="000066"/>
              </a:solidFill>
            </a:endParaRPr>
          </a:p>
        </p:txBody>
      </p:sp>
      <p:sp>
        <p:nvSpPr>
          <p:cNvPr id="92225" name="AutoShape 65"/>
          <p:cNvSpPr>
            <a:spLocks noChangeArrowheads="1"/>
          </p:cNvSpPr>
          <p:nvPr/>
        </p:nvSpPr>
        <p:spPr bwMode="auto">
          <a:xfrm>
            <a:off x="179388" y="2495550"/>
            <a:ext cx="1808162" cy="646113"/>
          </a:xfrm>
          <a:prstGeom prst="rtTriangle">
            <a:avLst/>
          </a:prstGeom>
          <a:solidFill>
            <a:srgbClr val="FFFF99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100" b="1">
                <a:solidFill>
                  <a:srgbClr val="003399"/>
                </a:solidFill>
              </a:rPr>
              <a:t>СОСТАВ </a:t>
            </a:r>
          </a:p>
          <a:p>
            <a:r>
              <a:rPr lang="ru-RU" sz="1100" b="1">
                <a:solidFill>
                  <a:srgbClr val="003399"/>
                </a:solidFill>
              </a:rPr>
              <a:t>УСЛОВИЙ</a:t>
            </a:r>
          </a:p>
        </p:txBody>
      </p:sp>
      <p:sp>
        <p:nvSpPr>
          <p:cNvPr id="92226" name="AutoShape 66"/>
          <p:cNvSpPr>
            <a:spLocks noChangeArrowheads="1"/>
          </p:cNvSpPr>
          <p:nvPr/>
        </p:nvSpPr>
        <p:spPr bwMode="auto">
          <a:xfrm rot="10800000">
            <a:off x="179388" y="2493963"/>
            <a:ext cx="1808162" cy="646112"/>
          </a:xfrm>
          <a:prstGeom prst="rtTriangle">
            <a:avLst/>
          </a:prstGeom>
          <a:solidFill>
            <a:srgbClr val="CCFF99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 sz="1100" b="1">
                <a:solidFill>
                  <a:srgbClr val="003399"/>
                </a:solidFill>
              </a:rPr>
              <a:t>ЯЗЫКИ</a:t>
            </a:r>
          </a:p>
        </p:txBody>
      </p:sp>
      <p:sp>
        <p:nvSpPr>
          <p:cNvPr id="92229" name="Rectangle 69"/>
          <p:cNvSpPr>
            <a:spLocks noChangeArrowheads="1"/>
          </p:cNvSpPr>
          <p:nvPr/>
        </p:nvSpPr>
        <p:spPr bwMode="auto">
          <a:xfrm>
            <a:off x="7283450" y="2492375"/>
            <a:ext cx="1789113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 dirty="0">
                <a:solidFill>
                  <a:srgbClr val="000066"/>
                </a:solidFill>
              </a:rPr>
              <a:t>иностранный язык</a:t>
            </a:r>
          </a:p>
        </p:txBody>
      </p:sp>
      <p:sp>
        <p:nvSpPr>
          <p:cNvPr id="92230" name="Rectangle 70"/>
          <p:cNvSpPr>
            <a:spLocks noChangeArrowheads="1"/>
          </p:cNvSpPr>
          <p:nvPr/>
        </p:nvSpPr>
        <p:spPr bwMode="auto">
          <a:xfrm>
            <a:off x="7302500" y="3140075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 dirty="0">
                <a:solidFill>
                  <a:srgbClr val="000066"/>
                </a:solidFill>
              </a:rPr>
              <a:t>отсутствие </a:t>
            </a:r>
            <a:r>
              <a:rPr lang="ru-RU" sz="1100" b="1" dirty="0" err="1" smtClean="0">
                <a:solidFill>
                  <a:srgbClr val="000066"/>
                </a:solidFill>
              </a:rPr>
              <a:t>Социо</a:t>
            </a:r>
            <a:r>
              <a:rPr lang="ru-RU" sz="1100" b="1" dirty="0" smtClean="0">
                <a:solidFill>
                  <a:srgbClr val="000066"/>
                </a:solidFill>
              </a:rPr>
              <a:t>- </a:t>
            </a:r>
            <a:endParaRPr lang="en-US" sz="1100" b="1" dirty="0" smtClean="0">
              <a:solidFill>
                <a:srgbClr val="000066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профессионального </a:t>
            </a:r>
            <a:endParaRPr lang="ru-RU" sz="1100" b="1" dirty="0" smtClean="0">
              <a:solidFill>
                <a:srgbClr val="000066"/>
              </a:solidFill>
            </a:endParaRPr>
          </a:p>
          <a:p>
            <a:pPr algn="ctr"/>
            <a:r>
              <a:rPr lang="ru-RU" sz="1100" b="1" dirty="0" err="1" smtClean="0">
                <a:solidFill>
                  <a:srgbClr val="000066"/>
                </a:solidFill>
              </a:rPr>
              <a:t>контента</a:t>
            </a:r>
            <a:r>
              <a:rPr lang="ru-RU" sz="1100" b="1" dirty="0" smtClean="0">
                <a:solidFill>
                  <a:srgbClr val="000066"/>
                </a:solidFill>
              </a:rPr>
              <a:t> </a:t>
            </a:r>
            <a:endParaRPr lang="ru-RU" sz="1100" b="1" dirty="0">
              <a:solidFill>
                <a:srgbClr val="000066"/>
              </a:solidFill>
            </a:endParaRPr>
          </a:p>
        </p:txBody>
      </p:sp>
      <p:sp>
        <p:nvSpPr>
          <p:cNvPr id="92231" name="Rectangle 71"/>
          <p:cNvSpPr>
            <a:spLocks noChangeArrowheads="1"/>
          </p:cNvSpPr>
          <p:nvPr/>
        </p:nvSpPr>
        <p:spPr bwMode="auto">
          <a:xfrm>
            <a:off x="7302500" y="3787775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 b="1" dirty="0">
                <a:solidFill>
                  <a:srgbClr val="000066"/>
                </a:solidFill>
              </a:rPr>
              <a:t>отсутствие </a:t>
            </a:r>
          </a:p>
          <a:p>
            <a:pPr algn="ctr"/>
            <a:r>
              <a:rPr lang="ru-RU" sz="1000" b="1" dirty="0" err="1" smtClean="0">
                <a:solidFill>
                  <a:srgbClr val="000066"/>
                </a:solidFill>
              </a:rPr>
              <a:t>Лингво-профессиольной</a:t>
            </a:r>
            <a:r>
              <a:rPr lang="ru-RU" sz="1000" b="1" dirty="0" smtClean="0">
                <a:solidFill>
                  <a:srgbClr val="000066"/>
                </a:solidFill>
              </a:rPr>
              <a:t> </a:t>
            </a:r>
            <a:endParaRPr lang="ru-RU" sz="1000" b="1" dirty="0">
              <a:solidFill>
                <a:srgbClr val="000066"/>
              </a:solidFill>
            </a:endParaRPr>
          </a:p>
          <a:p>
            <a:pPr algn="ctr"/>
            <a:r>
              <a:rPr lang="ru-RU" sz="1000" b="1" dirty="0">
                <a:solidFill>
                  <a:srgbClr val="000066"/>
                </a:solidFill>
              </a:rPr>
              <a:t>основы</a:t>
            </a:r>
          </a:p>
        </p:txBody>
      </p:sp>
      <p:sp>
        <p:nvSpPr>
          <p:cNvPr id="92232" name="Rectangle 72"/>
          <p:cNvSpPr>
            <a:spLocks noChangeArrowheads="1"/>
          </p:cNvSpPr>
          <p:nvPr/>
        </p:nvSpPr>
        <p:spPr bwMode="auto">
          <a:xfrm>
            <a:off x="7302500" y="4435475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механизм </a:t>
            </a:r>
          </a:p>
          <a:p>
            <a:pPr algn="ctr"/>
            <a:r>
              <a:rPr lang="ru-RU" sz="1100" b="1" dirty="0" err="1" smtClean="0">
                <a:solidFill>
                  <a:srgbClr val="000066"/>
                </a:solidFill>
              </a:rPr>
              <a:t>взаимопереключания</a:t>
            </a:r>
            <a:r>
              <a:rPr lang="ru-RU" sz="1100" b="1" dirty="0" smtClean="0">
                <a:solidFill>
                  <a:srgbClr val="000066"/>
                </a:solidFill>
              </a:rPr>
              <a:t> </a:t>
            </a:r>
          </a:p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с языка на язык</a:t>
            </a:r>
            <a:endParaRPr lang="ru-RU" sz="1100" b="1" dirty="0">
              <a:solidFill>
                <a:srgbClr val="000066"/>
              </a:solidFill>
            </a:endParaRPr>
          </a:p>
        </p:txBody>
      </p:sp>
      <p:sp>
        <p:nvSpPr>
          <p:cNvPr id="92233" name="Rectangle 73"/>
          <p:cNvSpPr>
            <a:spLocks noChangeArrowheads="1"/>
          </p:cNvSpPr>
          <p:nvPr/>
        </p:nvSpPr>
        <p:spPr bwMode="auto">
          <a:xfrm>
            <a:off x="7321550" y="6019800"/>
            <a:ext cx="1787525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 dirty="0">
                <a:solidFill>
                  <a:srgbClr val="000066"/>
                </a:solidFill>
              </a:rPr>
              <a:t>субъект</a:t>
            </a:r>
          </a:p>
          <a:p>
            <a:pPr algn="ctr"/>
            <a:r>
              <a:rPr lang="ru-RU" sz="1100" b="1" dirty="0">
                <a:solidFill>
                  <a:srgbClr val="000066"/>
                </a:solidFill>
              </a:rPr>
              <a:t>межкультурной </a:t>
            </a:r>
          </a:p>
          <a:p>
            <a:pPr algn="ctr"/>
            <a:r>
              <a:rPr lang="ru-RU" sz="1100" b="1" dirty="0">
                <a:solidFill>
                  <a:srgbClr val="000066"/>
                </a:solidFill>
              </a:rPr>
              <a:t>коммуникации</a:t>
            </a:r>
          </a:p>
        </p:txBody>
      </p:sp>
      <p:sp>
        <p:nvSpPr>
          <p:cNvPr id="92234" name="AutoShape 74"/>
          <p:cNvSpPr>
            <a:spLocks noChangeArrowheads="1"/>
          </p:cNvSpPr>
          <p:nvPr/>
        </p:nvSpPr>
        <p:spPr bwMode="auto">
          <a:xfrm>
            <a:off x="8005763" y="5732463"/>
            <a:ext cx="241300" cy="287337"/>
          </a:xfrm>
          <a:prstGeom prst="downArrow">
            <a:avLst>
              <a:gd name="adj1" fmla="val 50000"/>
              <a:gd name="adj2" fmla="val 29770"/>
            </a:avLst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35" name="Rectangle 75"/>
          <p:cNvSpPr>
            <a:spLocks noChangeArrowheads="1"/>
          </p:cNvSpPr>
          <p:nvPr/>
        </p:nvSpPr>
        <p:spPr bwMode="auto">
          <a:xfrm>
            <a:off x="7308850" y="5084763"/>
            <a:ext cx="1778000" cy="6477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50000">
                <a:srgbClr val="FF9966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межязыковая </a:t>
            </a:r>
          </a:p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профессионально-</a:t>
            </a:r>
            <a:endParaRPr lang="ru-RU" sz="1100" b="1" dirty="0">
              <a:solidFill>
                <a:srgbClr val="000066"/>
              </a:solidFill>
            </a:endParaRPr>
          </a:p>
          <a:p>
            <a:pPr algn="ctr"/>
            <a:r>
              <a:rPr lang="ru-RU" sz="1100" b="1" dirty="0">
                <a:solidFill>
                  <a:srgbClr val="000066"/>
                </a:solidFill>
              </a:rPr>
              <a:t>коммуникативная</a:t>
            </a:r>
          </a:p>
          <a:p>
            <a:pPr algn="ctr"/>
            <a:r>
              <a:rPr lang="ru-RU" sz="1100" b="1" dirty="0">
                <a:solidFill>
                  <a:srgbClr val="000066"/>
                </a:solidFill>
              </a:rPr>
              <a:t>компетенция</a:t>
            </a:r>
          </a:p>
        </p:txBody>
      </p:sp>
      <p:sp>
        <p:nvSpPr>
          <p:cNvPr id="92236" name="Rectangle 76"/>
          <p:cNvSpPr>
            <a:spLocks noChangeArrowheads="1"/>
          </p:cNvSpPr>
          <p:nvPr/>
        </p:nvSpPr>
        <p:spPr bwMode="auto">
          <a:xfrm>
            <a:off x="5508625" y="2493963"/>
            <a:ext cx="18002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b="1" dirty="0">
                <a:solidFill>
                  <a:srgbClr val="990000"/>
                </a:solidFill>
              </a:rPr>
              <a:t>казахский/русский</a:t>
            </a:r>
          </a:p>
          <a:p>
            <a:pPr algn="ctr"/>
            <a:r>
              <a:rPr lang="ru-RU" sz="1100" b="1" dirty="0">
                <a:solidFill>
                  <a:srgbClr val="990000"/>
                </a:solidFill>
              </a:rPr>
              <a:t> языки</a:t>
            </a:r>
          </a:p>
          <a:p>
            <a:pPr algn="ctr"/>
            <a:r>
              <a:rPr lang="ru-RU" sz="1100" b="1" dirty="0">
                <a:solidFill>
                  <a:srgbClr val="990000"/>
                </a:solidFill>
              </a:rPr>
              <a:t>как вторые</a:t>
            </a:r>
          </a:p>
        </p:txBody>
      </p:sp>
      <p:sp>
        <p:nvSpPr>
          <p:cNvPr id="92237" name="Rectangle 77"/>
          <p:cNvSpPr>
            <a:spLocks noChangeArrowheads="1"/>
          </p:cNvSpPr>
          <p:nvPr/>
        </p:nvSpPr>
        <p:spPr bwMode="auto">
          <a:xfrm>
            <a:off x="5508625" y="3141663"/>
            <a:ext cx="180657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вторичный</a:t>
            </a:r>
            <a:endParaRPr lang="ru-RU" sz="1100" b="1" dirty="0">
              <a:solidFill>
                <a:srgbClr val="000066"/>
              </a:solidFill>
            </a:endParaRPr>
          </a:p>
          <a:p>
            <a:pPr algn="ctr"/>
            <a:r>
              <a:rPr lang="ru-RU" sz="1100" b="1" dirty="0" err="1" smtClean="0">
                <a:solidFill>
                  <a:srgbClr val="000066"/>
                </a:solidFill>
              </a:rPr>
              <a:t>Социо</a:t>
            </a:r>
            <a:r>
              <a:rPr lang="ru-RU" sz="1100" b="1" dirty="0" smtClean="0">
                <a:solidFill>
                  <a:srgbClr val="000066"/>
                </a:solidFill>
              </a:rPr>
              <a:t>- </a:t>
            </a:r>
            <a:endParaRPr lang="en-US" sz="1100" b="1" dirty="0" smtClean="0">
              <a:solidFill>
                <a:srgbClr val="000066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000066"/>
                </a:solidFill>
              </a:rPr>
              <a:t>профессиональный </a:t>
            </a:r>
            <a:endParaRPr lang="ru-RU" sz="1100" b="1" dirty="0">
              <a:solidFill>
                <a:srgbClr val="000066"/>
              </a:solidFill>
            </a:endParaRPr>
          </a:p>
          <a:p>
            <a:pPr algn="ctr"/>
            <a:r>
              <a:rPr lang="ru-RU" sz="1100" b="1" dirty="0" err="1" smtClean="0">
                <a:solidFill>
                  <a:srgbClr val="000066"/>
                </a:solidFill>
              </a:rPr>
              <a:t>Контент</a:t>
            </a:r>
            <a:r>
              <a:rPr lang="ru-RU" sz="1100" b="1" dirty="0" smtClean="0">
                <a:solidFill>
                  <a:srgbClr val="000066"/>
                </a:solidFill>
              </a:rPr>
              <a:t> (</a:t>
            </a:r>
            <a:r>
              <a:rPr lang="en-US" sz="1100" b="1" dirty="0" smtClean="0">
                <a:solidFill>
                  <a:srgbClr val="000066"/>
                </a:solidFill>
              </a:rPr>
              <a:t>II</a:t>
            </a:r>
            <a:r>
              <a:rPr lang="ru-RU" sz="1100" b="1" dirty="0" smtClean="0">
                <a:solidFill>
                  <a:srgbClr val="000066"/>
                </a:solidFill>
              </a:rPr>
              <a:t>я) (?)</a:t>
            </a:r>
            <a:endParaRPr lang="ru-RU" sz="1100" b="1" dirty="0">
              <a:solidFill>
                <a:srgbClr val="000066"/>
              </a:solidFill>
            </a:endParaRPr>
          </a:p>
        </p:txBody>
      </p:sp>
      <p:sp>
        <p:nvSpPr>
          <p:cNvPr id="92238" name="Rectangle 78"/>
          <p:cNvSpPr>
            <a:spLocks noChangeArrowheads="1"/>
          </p:cNvSpPr>
          <p:nvPr/>
        </p:nvSpPr>
        <p:spPr bwMode="auto">
          <a:xfrm>
            <a:off x="5508625" y="3789363"/>
            <a:ext cx="180657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000" b="1" dirty="0">
                <a:solidFill>
                  <a:srgbClr val="000066"/>
                </a:solidFill>
              </a:rPr>
              <a:t>вторичная</a:t>
            </a:r>
          </a:p>
          <a:p>
            <a:pPr algn="ctr"/>
            <a:r>
              <a:rPr lang="ru-RU" sz="1000" b="1" dirty="0" err="1" smtClean="0">
                <a:solidFill>
                  <a:srgbClr val="000066"/>
                </a:solidFill>
              </a:rPr>
              <a:t>Лингво</a:t>
            </a:r>
            <a:r>
              <a:rPr lang="ru-RU" sz="1000" b="1" dirty="0" smtClean="0">
                <a:solidFill>
                  <a:srgbClr val="000066"/>
                </a:solidFill>
              </a:rPr>
              <a:t>- профессиональная</a:t>
            </a:r>
          </a:p>
          <a:p>
            <a:pPr algn="ctr"/>
            <a:r>
              <a:rPr lang="ru-RU" sz="1000" b="1" dirty="0" smtClean="0">
                <a:solidFill>
                  <a:srgbClr val="000066"/>
                </a:solidFill>
              </a:rPr>
              <a:t>Отраслевая основа</a:t>
            </a:r>
          </a:p>
        </p:txBody>
      </p:sp>
      <p:sp>
        <p:nvSpPr>
          <p:cNvPr id="92239" name="Rectangle 79"/>
          <p:cNvSpPr>
            <a:spLocks noChangeArrowheads="1"/>
          </p:cNvSpPr>
          <p:nvPr/>
        </p:nvSpPr>
        <p:spPr bwMode="auto">
          <a:xfrm>
            <a:off x="5508625" y="4437063"/>
            <a:ext cx="180657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000" b="1">
                <a:solidFill>
                  <a:srgbClr val="000066"/>
                </a:solidFill>
              </a:rPr>
              <a:t>вторичное </a:t>
            </a:r>
          </a:p>
          <a:p>
            <a:pPr algn="ctr"/>
            <a:r>
              <a:rPr lang="ru-RU" sz="1000" b="1">
                <a:solidFill>
                  <a:srgbClr val="000066"/>
                </a:solidFill>
              </a:rPr>
              <a:t>языковое</a:t>
            </a:r>
          </a:p>
          <a:p>
            <a:pPr algn="ctr"/>
            <a:r>
              <a:rPr lang="ru-RU" sz="1000" b="1">
                <a:solidFill>
                  <a:srgbClr val="000066"/>
                </a:solidFill>
              </a:rPr>
              <a:t>сознание</a:t>
            </a:r>
          </a:p>
        </p:txBody>
      </p:sp>
      <p:sp>
        <p:nvSpPr>
          <p:cNvPr id="92240" name="Rectangle 80"/>
          <p:cNvSpPr>
            <a:spLocks noChangeArrowheads="1"/>
          </p:cNvSpPr>
          <p:nvPr/>
        </p:nvSpPr>
        <p:spPr bwMode="auto">
          <a:xfrm>
            <a:off x="5546725" y="6021388"/>
            <a:ext cx="17875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b="1">
                <a:solidFill>
                  <a:srgbClr val="990000"/>
                </a:solidFill>
              </a:rPr>
              <a:t>вторичная</a:t>
            </a:r>
          </a:p>
          <a:p>
            <a:pPr algn="ctr"/>
            <a:r>
              <a:rPr lang="ru-RU" sz="1100" b="1">
                <a:solidFill>
                  <a:srgbClr val="990000"/>
                </a:solidFill>
              </a:rPr>
              <a:t>языковая личность</a:t>
            </a:r>
          </a:p>
        </p:txBody>
      </p:sp>
      <p:sp>
        <p:nvSpPr>
          <p:cNvPr id="92241" name="Rectangle 81"/>
          <p:cNvSpPr>
            <a:spLocks noChangeArrowheads="1"/>
          </p:cNvSpPr>
          <p:nvPr/>
        </p:nvSpPr>
        <p:spPr bwMode="auto">
          <a:xfrm>
            <a:off x="5508625" y="5086350"/>
            <a:ext cx="1800225" cy="6477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100" b="1">
              <a:solidFill>
                <a:srgbClr val="000066"/>
              </a:solidFill>
            </a:endParaRP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лингво-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коммуникативная </a:t>
            </a:r>
          </a:p>
          <a:p>
            <a:pPr algn="ctr"/>
            <a:r>
              <a:rPr lang="ru-RU" sz="1100" b="1">
                <a:solidFill>
                  <a:srgbClr val="000066"/>
                </a:solidFill>
              </a:rPr>
              <a:t>компетенция</a:t>
            </a:r>
          </a:p>
          <a:p>
            <a:pPr algn="ctr"/>
            <a:endParaRPr lang="ru-RU" sz="1100" b="1">
              <a:solidFill>
                <a:srgbClr val="000066"/>
              </a:solidFill>
            </a:endParaRPr>
          </a:p>
        </p:txBody>
      </p:sp>
      <p:sp>
        <p:nvSpPr>
          <p:cNvPr id="92243" name="AutoShape 83"/>
          <p:cNvSpPr>
            <a:spLocks noChangeArrowheads="1"/>
          </p:cNvSpPr>
          <p:nvPr/>
        </p:nvSpPr>
        <p:spPr bwMode="auto">
          <a:xfrm>
            <a:off x="2266950" y="1412875"/>
            <a:ext cx="720725" cy="287338"/>
          </a:xfrm>
          <a:prstGeom prst="rightArrow">
            <a:avLst>
              <a:gd name="adj1" fmla="val 50000"/>
              <a:gd name="adj2" fmla="val 62707"/>
            </a:avLst>
          </a:prstGeom>
          <a:solidFill>
            <a:srgbClr val="CCFF99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44" name="Oval 84"/>
          <p:cNvSpPr>
            <a:spLocks noChangeArrowheads="1"/>
          </p:cNvSpPr>
          <p:nvPr/>
        </p:nvSpPr>
        <p:spPr bwMode="auto">
          <a:xfrm>
            <a:off x="3132138" y="714357"/>
            <a:ext cx="2439994" cy="1490682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ПРОФЕССИОНАЛЬНО-</a:t>
            </a:r>
          </a:p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ЯЗЫКОВОЕ</a:t>
            </a:r>
          </a:p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ОБРАЗОВАНИЕ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2245" name="Oval 85"/>
          <p:cNvSpPr>
            <a:spLocks noChangeArrowheads="1"/>
          </p:cNvSpPr>
          <p:nvPr/>
        </p:nvSpPr>
        <p:spPr bwMode="auto">
          <a:xfrm>
            <a:off x="6516688" y="765175"/>
            <a:ext cx="2376487" cy="143986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ПРОФЕССИОНАЛЬНО-</a:t>
            </a:r>
          </a:p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ИНОЯЗЫЧНОЕ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ОБРАЗОВАНИЕ</a:t>
            </a:r>
          </a:p>
        </p:txBody>
      </p:sp>
      <p:sp>
        <p:nvSpPr>
          <p:cNvPr id="92246" name="AutoShape 86"/>
          <p:cNvSpPr>
            <a:spLocks noChangeArrowheads="1"/>
          </p:cNvSpPr>
          <p:nvPr/>
        </p:nvSpPr>
        <p:spPr bwMode="auto">
          <a:xfrm>
            <a:off x="5651500" y="1412875"/>
            <a:ext cx="720725" cy="287338"/>
          </a:xfrm>
          <a:prstGeom prst="rightArrow">
            <a:avLst>
              <a:gd name="adj1" fmla="val 50000"/>
              <a:gd name="adj2" fmla="val 62707"/>
            </a:avLst>
          </a:prstGeom>
          <a:gradFill rotWithShape="1">
            <a:gsLst>
              <a:gs pos="0">
                <a:schemeClr val="accent1"/>
              </a:gs>
              <a:gs pos="100000">
                <a:srgbClr val="FF3300"/>
              </a:gs>
            </a:gsLst>
            <a:lin ang="0" scaled="1"/>
          </a:gra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71438" y="100963"/>
            <a:ext cx="915987" cy="314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>
                <a:effectLst/>
                <a:latin typeface="Times New Roman"/>
                <a:ea typeface="Calibri"/>
                <a:cs typeface="Times New Roman"/>
              </a:rPr>
              <a:t>Тема </a:t>
            </a:r>
            <a:r>
              <a:rPr lang="en-US" sz="1400" b="1">
                <a:effectLst/>
                <a:latin typeface="Times New Roman"/>
                <a:ea typeface="Calibri"/>
                <a:cs typeface="Times New Roman"/>
              </a:rPr>
              <a:t>I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8388425" y="6582409"/>
            <a:ext cx="755575" cy="2143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</a:t>
            </a:r>
            <a:r>
              <a:rPr lang="ru-RU" sz="1600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3897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46850" y="6472030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№1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764704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Модернизация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иноязычного профобразования обеспечивается интегративной представленность 4 базовых методологических начал необходимых для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концептуально-модульного структурирования и их использования в качестве базисов компетентностного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межкультурно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-коммуникативного образования,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т.е. 4 базиса формируют модернизацию иноязычного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4103156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46850" y="6472030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№12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32656"/>
            <a:ext cx="849694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Четвертый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базис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Универсальная компетентностная модель специалиста как основа  моделирования современного профобразования.</a:t>
            </a:r>
          </a:p>
          <a:p>
            <a:pPr lvl="0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Универсальность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проецируемость компетентностной модели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любую профессионально-базируемую систему образования обеспечивается следующим:</a:t>
            </a:r>
          </a:p>
          <a:p>
            <a:pPr lvl="0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Модель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универсальна,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стадиальна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преемственна и последовательна в моделировании, так как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поступенчата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последовательным наращиванием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усложнений с каждым последующим блоком компетенций до завершенности их формирования;</a:t>
            </a:r>
          </a:p>
          <a:p>
            <a:pPr lvl="0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Компетентностно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инвариантна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 направленности на профессию, на вариативна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 ступеням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(блок ориентирования, блок базирования, блок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идентифицирования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профессии)</a:t>
            </a:r>
          </a:p>
        </p:txBody>
      </p:sp>
    </p:spTree>
    <p:extLst>
      <p:ext uri="{BB962C8B-B14F-4D97-AF65-F5344CB8AC3E}">
        <p14:creationId xmlns:p14="http://schemas.microsoft.com/office/powerpoint/2010/main" val="4086279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46850" y="6472030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№13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32656"/>
            <a:ext cx="849694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Отмеченные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4 концептуальных базиса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позволили выстроить целостную современную парадигму иноязычного образования,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котором: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единство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предметного и процессуального составляющих формируются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когнитивно-лингвокультурологические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комплексы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(КЛК) 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основа для формирования вторичного когнитивного сознания и вторичной языковой категоризации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через организационные блоки ТТЕ обеспечивается одновременно формирование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межкультурно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-коммуникативных»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компетенций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субкомпетенций,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последовательности соответствующей гармонизированной, международно-адаптивной, национально-стандартизированной уровневой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иноязычных компетенций, состоящей из 5 уровней.</a:t>
            </a:r>
          </a:p>
        </p:txBody>
      </p:sp>
    </p:spTree>
    <p:extLst>
      <p:ext uri="{BB962C8B-B14F-4D97-AF65-F5344CB8AC3E}">
        <p14:creationId xmlns:p14="http://schemas.microsoft.com/office/powerpoint/2010/main" val="1946235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Штриховая стрелка вправо 22"/>
          <p:cNvSpPr/>
          <p:nvPr/>
        </p:nvSpPr>
        <p:spPr bwMode="auto">
          <a:xfrm rot="5400000">
            <a:off x="3806429" y="-2565970"/>
            <a:ext cx="1602580" cy="7939087"/>
          </a:xfrm>
          <a:prstGeom prst="stripedRightArrow">
            <a:avLst>
              <a:gd name="adj1" fmla="val 70800"/>
              <a:gd name="adj2" fmla="val 50000"/>
            </a:avLst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a typeface="Gulim" pitchFamily="34" charset="-127"/>
            </a:endParaRPr>
          </a:p>
        </p:txBody>
      </p:sp>
      <p:sp>
        <p:nvSpPr>
          <p:cNvPr id="17412" name="TextBox 25"/>
          <p:cNvSpPr txBox="1">
            <a:spLocks noChangeArrowheads="1"/>
          </p:cNvSpPr>
          <p:nvPr/>
        </p:nvSpPr>
        <p:spPr bwMode="auto">
          <a:xfrm>
            <a:off x="1187624" y="11905"/>
            <a:ext cx="771851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300" b="1" dirty="0"/>
              <a:t>ОСНОВНЫЕ </a:t>
            </a:r>
            <a:r>
              <a:rPr lang="ru-RU" sz="1300" b="1" dirty="0" smtClean="0"/>
              <a:t>НАПРАВЛЕНИЯ СИСТЕМНОЙ МОДЕРНИЗАЦИИ ИНОЯЗЫЧНОГО ОБРАЗОВАНИЯ</a:t>
            </a:r>
            <a:endParaRPr lang="ru-RU" sz="1300" b="1" dirty="0"/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1928813" y="1001837"/>
            <a:ext cx="5357812" cy="113101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1050" dirty="0">
                <a:solidFill>
                  <a:srgbClr val="C00000"/>
                </a:solidFill>
              </a:rPr>
              <a:t>-</a:t>
            </a:r>
          </a:p>
          <a:p>
            <a:pPr marL="342900" indent="-342900" algn="ctr">
              <a:defRPr/>
            </a:pPr>
            <a:r>
              <a:rPr lang="ru-RU" sz="1050" dirty="0">
                <a:solidFill>
                  <a:srgbClr val="C00000"/>
                </a:solidFill>
              </a:rPr>
              <a:t>Усиление спроса на ИЯ как действенный инструмент  межкультурного </a:t>
            </a:r>
          </a:p>
          <a:p>
            <a:pPr marL="342900" indent="-342900" algn="ctr">
              <a:defRPr/>
            </a:pPr>
            <a:r>
              <a:rPr lang="ru-RU" sz="1050" dirty="0">
                <a:solidFill>
                  <a:srgbClr val="C00000"/>
                </a:solidFill>
              </a:rPr>
              <a:t>взаимодействия;</a:t>
            </a:r>
          </a:p>
          <a:p>
            <a:pPr algn="ctr">
              <a:defRPr/>
            </a:pPr>
            <a:r>
              <a:rPr lang="ru-RU" sz="1050" dirty="0">
                <a:solidFill>
                  <a:srgbClr val="C00000"/>
                </a:solidFill>
              </a:rPr>
              <a:t>-Сохранение традиционная  методологическая платформа теории обучения</a:t>
            </a:r>
          </a:p>
          <a:p>
            <a:pPr algn="ctr">
              <a:defRPr/>
            </a:pPr>
            <a:r>
              <a:rPr lang="ru-RU" sz="1050" dirty="0">
                <a:solidFill>
                  <a:srgbClr val="C00000"/>
                </a:solidFill>
              </a:rPr>
              <a:t>иностранным языкам;</a:t>
            </a:r>
          </a:p>
          <a:p>
            <a:pPr algn="ctr">
              <a:defRPr/>
            </a:pPr>
            <a:r>
              <a:rPr lang="ru-RU" sz="1050" dirty="0">
                <a:solidFill>
                  <a:srgbClr val="C00000"/>
                </a:solidFill>
              </a:rPr>
              <a:t>-Необходимость системной модернизации </a:t>
            </a:r>
          </a:p>
          <a:p>
            <a:pPr algn="ctr">
              <a:defRPr/>
            </a:pPr>
            <a:r>
              <a:rPr lang="ru-RU" sz="1050" dirty="0">
                <a:solidFill>
                  <a:srgbClr val="C00000"/>
                </a:solidFill>
              </a:rPr>
              <a:t>иноязычного образования</a:t>
            </a:r>
          </a:p>
          <a:p>
            <a:pPr algn="ctr">
              <a:defRPr/>
            </a:pPr>
            <a:endParaRPr lang="ru-RU" sz="1050" dirty="0">
              <a:solidFill>
                <a:srgbClr val="C00000"/>
              </a:solidFill>
            </a:endParaRPr>
          </a:p>
          <a:p>
            <a:pPr algn="ctr">
              <a:defRPr/>
            </a:pPr>
            <a:endParaRPr lang="ru-RU" sz="1000" dirty="0">
              <a:solidFill>
                <a:srgbClr val="C00000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714500" y="504348"/>
            <a:ext cx="600075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FFC000"/>
                </a:solidFill>
              </a:rPr>
              <a:t>НАЗРЕВШИЕ В ЛИНГВОДИДАКТИКЕ ПРОБЛЕМЫ</a:t>
            </a:r>
          </a:p>
        </p:txBody>
      </p:sp>
      <p:sp>
        <p:nvSpPr>
          <p:cNvPr id="12" name="Штриховая стрелка вправо 11"/>
          <p:cNvSpPr/>
          <p:nvPr/>
        </p:nvSpPr>
        <p:spPr bwMode="auto">
          <a:xfrm rot="5400000">
            <a:off x="344077" y="2224049"/>
            <a:ext cx="1366070" cy="2339975"/>
          </a:xfrm>
          <a:prstGeom prst="stripedRightArrow">
            <a:avLst>
              <a:gd name="adj1" fmla="val 70800"/>
              <a:gd name="adj2" fmla="val 50000"/>
            </a:avLst>
          </a:prstGeom>
          <a:solidFill>
            <a:srgbClr val="FF99FF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sz="800" dirty="0">
              <a:solidFill>
                <a:srgbClr val="C00000"/>
              </a:solidFill>
              <a:ea typeface="Gulim" pitchFamily="34" charset="-127"/>
            </a:endParaRPr>
          </a:p>
        </p:txBody>
      </p:sp>
      <p:sp>
        <p:nvSpPr>
          <p:cNvPr id="14" name="Rectangle 382"/>
          <p:cNvSpPr txBox="1">
            <a:spLocks noChangeArrowheads="1"/>
          </p:cNvSpPr>
          <p:nvPr/>
        </p:nvSpPr>
        <p:spPr bwMode="black">
          <a:xfrm>
            <a:off x="260350" y="3010664"/>
            <a:ext cx="16525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000" b="1" dirty="0">
                <a:solidFill>
                  <a:srgbClr val="C00000"/>
                </a:solidFill>
              </a:rPr>
              <a:t>КОГНИТИВНО-ЛИНГВОКУЛЬТУРОЛО-ГИЧЕСКАЯ </a:t>
            </a:r>
          </a:p>
          <a:p>
            <a:pPr algn="ctr">
              <a:defRPr/>
            </a:pPr>
            <a:r>
              <a:rPr lang="ru-RU" sz="1000" b="1" dirty="0">
                <a:solidFill>
                  <a:srgbClr val="C00000"/>
                </a:solidFill>
              </a:rPr>
              <a:t>МЕТОДОЛОГИЯ </a:t>
            </a:r>
            <a:endParaRPr lang="en-US" altLang="ko-KR" sz="1000" kern="0" dirty="0">
              <a:solidFill>
                <a:srgbClr val="C00000"/>
              </a:solidFill>
              <a:ea typeface="Gulim" pitchFamily="32" charset="-127"/>
              <a:cs typeface="Arial" pitchFamily="34" charset="0"/>
            </a:endParaRPr>
          </a:p>
        </p:txBody>
      </p:sp>
      <p:sp>
        <p:nvSpPr>
          <p:cNvPr id="35" name="Штриховая стрелка вправо 34"/>
          <p:cNvSpPr/>
          <p:nvPr/>
        </p:nvSpPr>
        <p:spPr bwMode="auto">
          <a:xfrm rot="5400000">
            <a:off x="2683258" y="2224845"/>
            <a:ext cx="1366071" cy="2338388"/>
          </a:xfrm>
          <a:prstGeom prst="stripedRightArrow">
            <a:avLst>
              <a:gd name="adj1" fmla="val 70800"/>
              <a:gd name="adj2" fmla="val 50000"/>
            </a:avLst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sz="800" dirty="0">
              <a:ea typeface="Gulim" pitchFamily="34" charset="-127"/>
            </a:endParaRPr>
          </a:p>
        </p:txBody>
      </p:sp>
      <p:sp>
        <p:nvSpPr>
          <p:cNvPr id="36" name="Rectangle 382"/>
          <p:cNvSpPr txBox="1">
            <a:spLocks noChangeArrowheads="1"/>
          </p:cNvSpPr>
          <p:nvPr/>
        </p:nvSpPr>
        <p:spPr bwMode="black">
          <a:xfrm>
            <a:off x="2486025" y="2932133"/>
            <a:ext cx="184785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000" b="1" dirty="0">
                <a:solidFill>
                  <a:srgbClr val="990000"/>
                </a:solidFill>
              </a:rPr>
              <a:t>МЕЖДУНАРОДНО-АДАПТИВНАЯ СИСТЕМА </a:t>
            </a:r>
          </a:p>
          <a:p>
            <a:pPr algn="ctr">
              <a:defRPr/>
            </a:pPr>
            <a:r>
              <a:rPr lang="ru-RU" sz="1000" b="1" dirty="0">
                <a:solidFill>
                  <a:srgbClr val="990000"/>
                </a:solidFill>
              </a:rPr>
              <a:t>ИНОЯЗЫЧНОГО </a:t>
            </a:r>
          </a:p>
          <a:p>
            <a:pPr algn="ctr">
              <a:defRPr/>
            </a:pPr>
            <a:r>
              <a:rPr lang="ru-RU" sz="1000" b="1" dirty="0">
                <a:solidFill>
                  <a:srgbClr val="990000"/>
                </a:solidFill>
              </a:rPr>
              <a:t>ОБРАЗОВАНИЯ</a:t>
            </a:r>
          </a:p>
          <a:p>
            <a:pPr algn="ctr">
              <a:defRPr/>
            </a:pPr>
            <a:endParaRPr lang="ru-RU" altLang="ko-KR" sz="1000" kern="0" dirty="0">
              <a:solidFill>
                <a:schemeClr val="accent2">
                  <a:lumMod val="25000"/>
                </a:schemeClr>
              </a:solidFill>
              <a:ea typeface="Gulim" pitchFamily="32" charset="-127"/>
              <a:cs typeface="Arial" pitchFamily="34" charset="0"/>
            </a:endParaRPr>
          </a:p>
        </p:txBody>
      </p:sp>
      <p:sp>
        <p:nvSpPr>
          <p:cNvPr id="37" name="Штриховая стрелка вправо 36"/>
          <p:cNvSpPr/>
          <p:nvPr/>
        </p:nvSpPr>
        <p:spPr bwMode="auto">
          <a:xfrm rot="5400000">
            <a:off x="4951797" y="2220081"/>
            <a:ext cx="1366070" cy="2338387"/>
          </a:xfrm>
          <a:prstGeom prst="stripedRightArrow">
            <a:avLst>
              <a:gd name="adj1" fmla="val 70800"/>
              <a:gd name="adj2" fmla="val 50000"/>
            </a:avLst>
          </a:prstGeom>
          <a:solidFill>
            <a:srgbClr val="92D05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sz="800" dirty="0">
              <a:ea typeface="Gulim" pitchFamily="34" charset="-127"/>
            </a:endParaRPr>
          </a:p>
        </p:txBody>
      </p:sp>
      <p:sp>
        <p:nvSpPr>
          <p:cNvPr id="17421" name="Rectangle 382"/>
          <p:cNvSpPr txBox="1">
            <a:spLocks noChangeArrowheads="1"/>
          </p:cNvSpPr>
          <p:nvPr/>
        </p:nvSpPr>
        <p:spPr bwMode="black">
          <a:xfrm>
            <a:off x="4878388" y="2349500"/>
            <a:ext cx="16525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ru-RU" sz="800" b="1">
              <a:solidFill>
                <a:srgbClr val="990000"/>
              </a:solidFill>
            </a:endParaRPr>
          </a:p>
        </p:txBody>
      </p:sp>
      <p:sp>
        <p:nvSpPr>
          <p:cNvPr id="40" name="Штриховая стрелка вправо 39"/>
          <p:cNvSpPr/>
          <p:nvPr/>
        </p:nvSpPr>
        <p:spPr bwMode="auto">
          <a:xfrm rot="5400000">
            <a:off x="7290977" y="2224049"/>
            <a:ext cx="1366070" cy="2339975"/>
          </a:xfrm>
          <a:prstGeom prst="stripedRightArrow">
            <a:avLst>
              <a:gd name="adj1" fmla="val 70800"/>
              <a:gd name="adj2" fmla="val 50000"/>
            </a:avLst>
          </a:prstGeom>
          <a:solidFill>
            <a:srgbClr val="FFC000"/>
          </a:solidFill>
          <a:ln w="9525" cap="flat" cmpd="sng" algn="ctr">
            <a:solidFill>
              <a:schemeClr val="tx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 sz="800" dirty="0">
              <a:ea typeface="Gulim" pitchFamily="34" charset="-127"/>
            </a:endParaRPr>
          </a:p>
        </p:txBody>
      </p:sp>
      <p:sp>
        <p:nvSpPr>
          <p:cNvPr id="17423" name="Rectangle 382"/>
          <p:cNvSpPr txBox="1">
            <a:spLocks noChangeArrowheads="1"/>
          </p:cNvSpPr>
          <p:nvPr/>
        </p:nvSpPr>
        <p:spPr bwMode="black">
          <a:xfrm>
            <a:off x="7159625" y="2998999"/>
            <a:ext cx="16525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1000" b="1" dirty="0">
                <a:solidFill>
                  <a:srgbClr val="990000"/>
                </a:solidFill>
              </a:rPr>
              <a:t>КОМПЕТЕНТНОСТНОЕ МОДЕЛИРОВАНИЕ</a:t>
            </a:r>
          </a:p>
          <a:p>
            <a:pPr algn="ctr" eaLnBrk="1" hangingPunct="1"/>
            <a:r>
              <a:rPr lang="ru-RU" sz="1000" b="1" dirty="0">
                <a:solidFill>
                  <a:srgbClr val="990000"/>
                </a:solidFill>
              </a:rPr>
              <a:t>СОВРЕМЕННОГО</a:t>
            </a:r>
          </a:p>
          <a:p>
            <a:pPr algn="ctr" eaLnBrk="1" hangingPunct="1"/>
            <a:r>
              <a:rPr lang="ru-RU" sz="1000" b="1" dirty="0">
                <a:solidFill>
                  <a:srgbClr val="990000"/>
                </a:solidFill>
              </a:rPr>
              <a:t>ПРОФЕССИОНАЛЬНОГО</a:t>
            </a:r>
          </a:p>
          <a:p>
            <a:pPr algn="ctr" eaLnBrk="1" hangingPunct="1"/>
            <a:r>
              <a:rPr lang="ru-RU" sz="1000" b="1" dirty="0">
                <a:solidFill>
                  <a:srgbClr val="990000"/>
                </a:solidFill>
              </a:rPr>
              <a:t>ОБРАЗОВАНИЯ</a:t>
            </a:r>
          </a:p>
        </p:txBody>
      </p:sp>
      <p:sp>
        <p:nvSpPr>
          <p:cNvPr id="17424" name="TextBox 63"/>
          <p:cNvSpPr txBox="1">
            <a:spLocks noChangeArrowheads="1"/>
          </p:cNvSpPr>
          <p:nvPr/>
        </p:nvSpPr>
        <p:spPr bwMode="auto">
          <a:xfrm>
            <a:off x="498475" y="2530103"/>
            <a:ext cx="1087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800" b="1" dirty="0">
                <a:solidFill>
                  <a:schemeClr val="tx2"/>
                </a:solidFill>
              </a:rPr>
              <a:t>РАЗРАБОТКА №1</a:t>
            </a:r>
          </a:p>
        </p:txBody>
      </p:sp>
      <p:sp>
        <p:nvSpPr>
          <p:cNvPr id="17425" name="TextBox 64"/>
          <p:cNvSpPr txBox="1">
            <a:spLocks noChangeArrowheads="1"/>
          </p:cNvSpPr>
          <p:nvPr/>
        </p:nvSpPr>
        <p:spPr bwMode="auto">
          <a:xfrm>
            <a:off x="2763838" y="2530103"/>
            <a:ext cx="10874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800" b="1" dirty="0">
                <a:solidFill>
                  <a:srgbClr val="0070C0"/>
                </a:solidFill>
              </a:rPr>
              <a:t>РАЗРАБОТКА №2</a:t>
            </a:r>
          </a:p>
        </p:txBody>
      </p:sp>
      <p:sp>
        <p:nvSpPr>
          <p:cNvPr id="17426" name="TextBox 65"/>
          <p:cNvSpPr txBox="1">
            <a:spLocks noChangeArrowheads="1"/>
          </p:cNvSpPr>
          <p:nvPr/>
        </p:nvSpPr>
        <p:spPr bwMode="auto">
          <a:xfrm>
            <a:off x="5072063" y="2541216"/>
            <a:ext cx="973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800" b="1">
                <a:solidFill>
                  <a:srgbClr val="0070C0"/>
                </a:solidFill>
              </a:rPr>
              <a:t>РАЗРАБОТКА 3</a:t>
            </a:r>
          </a:p>
        </p:txBody>
      </p:sp>
      <p:sp>
        <p:nvSpPr>
          <p:cNvPr id="17427" name="TextBox 63"/>
          <p:cNvSpPr txBox="1">
            <a:spLocks noChangeArrowheads="1"/>
          </p:cNvSpPr>
          <p:nvPr/>
        </p:nvSpPr>
        <p:spPr bwMode="auto">
          <a:xfrm>
            <a:off x="7286625" y="2565028"/>
            <a:ext cx="1116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800" b="1">
                <a:solidFill>
                  <a:schemeClr val="tx2"/>
                </a:solidFill>
              </a:rPr>
              <a:t>РАЗРАБОТКА № 4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606550" y="2245993"/>
            <a:ext cx="5857875" cy="28178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2060"/>
                </a:solidFill>
              </a:rPr>
              <a:t>НАУЧНО-ПРИКЛАДНЫЕ РАЗРАБОТКИ, НАПРАВЛЕННЫЕ НА 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4500563" y="2937570"/>
            <a:ext cx="228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00" b="1" dirty="0">
                <a:solidFill>
                  <a:srgbClr val="C00000"/>
                </a:solidFill>
                <a:cs typeface="Tahoma" pitchFamily="34" charset="0"/>
              </a:rPr>
              <a:t>УНИВЕРСАЛЬНАЯ </a:t>
            </a:r>
          </a:p>
          <a:p>
            <a:pPr algn="ctr">
              <a:defRPr/>
            </a:pPr>
            <a:r>
              <a:rPr lang="ru-RU" sz="1000" b="1" dirty="0">
                <a:solidFill>
                  <a:srgbClr val="C00000"/>
                </a:solidFill>
                <a:cs typeface="Tahoma" pitchFamily="34" charset="0"/>
              </a:rPr>
              <a:t>КОНЦЕПЦИЯ </a:t>
            </a:r>
          </a:p>
          <a:p>
            <a:pPr algn="ctr">
              <a:defRPr/>
            </a:pPr>
            <a:r>
              <a:rPr lang="ru-RU" sz="1000" b="1" dirty="0">
                <a:solidFill>
                  <a:srgbClr val="C00000"/>
                </a:solidFill>
                <a:cs typeface="Tahoma" pitchFamily="34" charset="0"/>
              </a:rPr>
              <a:t>И СТРУКТУРА</a:t>
            </a:r>
          </a:p>
          <a:p>
            <a:pPr algn="ctr">
              <a:defRPr/>
            </a:pPr>
            <a:r>
              <a:rPr lang="en-US" sz="1000" b="1" dirty="0">
                <a:solidFill>
                  <a:srgbClr val="C00000"/>
                </a:solidFill>
                <a:cs typeface="Tahoma" pitchFamily="34" charset="0"/>
              </a:rPr>
              <a:t> </a:t>
            </a:r>
            <a:r>
              <a:rPr lang="ru-RU" sz="1000" b="1" dirty="0">
                <a:solidFill>
                  <a:srgbClr val="C00000"/>
                </a:solidFill>
                <a:cs typeface="Tahoma" pitchFamily="34" charset="0"/>
              </a:rPr>
              <a:t>ФОРМИРОВАНИЯ </a:t>
            </a:r>
          </a:p>
          <a:p>
            <a:pPr algn="ctr">
              <a:defRPr/>
            </a:pPr>
            <a:r>
              <a:rPr lang="ru-RU" sz="1000" b="1" dirty="0">
                <a:solidFill>
                  <a:srgbClr val="C00000"/>
                </a:solidFill>
                <a:cs typeface="Tahoma" pitchFamily="34" charset="0"/>
              </a:rPr>
              <a:t>ПОЛИЯЗЫЧИЯ</a:t>
            </a:r>
            <a:endParaRPr lang="ru-RU" altLang="ko-KR" sz="1000" kern="0" dirty="0">
              <a:solidFill>
                <a:srgbClr val="009DD9">
                  <a:lumMod val="25000"/>
                </a:srgbClr>
              </a:solidFill>
              <a:ea typeface="Gulim" pitchFamily="32" charset="-127"/>
              <a:cs typeface="Arial" pitchFamily="34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1438" y="4077072"/>
            <a:ext cx="2000250" cy="2352324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b="1" dirty="0">
                <a:solidFill>
                  <a:srgbClr val="C00000"/>
                </a:solidFill>
              </a:rPr>
              <a:t>КОНЦЕПТУАЛЬНАЯ</a:t>
            </a:r>
          </a:p>
          <a:p>
            <a:pPr algn="ctr">
              <a:defRPr/>
            </a:pPr>
            <a:r>
              <a:rPr lang="ru-RU" sz="1050" b="1" dirty="0">
                <a:solidFill>
                  <a:srgbClr val="C00000"/>
                </a:solidFill>
              </a:rPr>
              <a:t>ОСНОВА СОВРЕМЕННОЙ ТЕОРИИ МЕЖКУЛЬТУРНОЙ КОММУНИКААЦИИ И ИНОЯЗЫЧНОГО ОБРАЗОВАНИЯ</a:t>
            </a: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6905886" y="4086202"/>
            <a:ext cx="2000250" cy="234319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b="1" dirty="0">
                <a:solidFill>
                  <a:srgbClr val="C00000"/>
                </a:solidFill>
              </a:rPr>
              <a:t>СИНТЕЗ СОДЕРЖАТЕЛЬНО-СТРУКТУРНОЙ  ЦЕЛЕНАПРАВЛЕННОСТИ ДВУХ ТИПОВ- ОБРАЗОВАТЕЛЬНОЙ И ПРОФЕССИОНАЛЬНО-ЗНАЧИМОЙ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4714875" y="4077072"/>
            <a:ext cx="2000250" cy="235232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600" b="1" dirty="0">
              <a:solidFill>
                <a:srgbClr val="C00000"/>
              </a:solidFill>
            </a:endParaRPr>
          </a:p>
          <a:p>
            <a:pPr algn="ctr">
              <a:defRPr/>
            </a:pPr>
            <a:endParaRPr lang="en-US" sz="1000" b="1" dirty="0" smtClean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ru-RU" sz="1000" b="1" dirty="0" smtClean="0">
                <a:solidFill>
                  <a:srgbClr val="C00000"/>
                </a:solidFill>
              </a:rPr>
              <a:t>НА  </a:t>
            </a:r>
            <a:r>
              <a:rPr lang="ru-RU" sz="1000" b="1" dirty="0">
                <a:solidFill>
                  <a:srgbClr val="C00000"/>
                </a:solidFill>
              </a:rPr>
              <a:t>ОСНОВЕ ЛИНГВОКУЛЬТУРОЛОГИЧЕСКОЙ МЕТОДОЛОГИИ ВЫВЕДЕНЫ ЗАКОНОМЕРНОСТИ СТАНОВЛЕНИЯ ПОЛИЯЗЫЧНОЙ ЛИЧНОСТИ И ПРЕДЛАГАЕТСЯ УНИВЕРСАЛЬНАЯ СТРУКТУРА МОДЕЛИРОВАНИЯ ЯЗЫКОВОГО ОБРАЗОВАНИЯ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214563" y="4077072"/>
            <a:ext cx="2286000" cy="23523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b="1" dirty="0">
                <a:solidFill>
                  <a:srgbClr val="C00000"/>
                </a:solidFill>
              </a:rPr>
              <a:t>ЗА ОСНОВУ ВЫДЕЛЕНИЯ УРОВНЕЙ ОБУЧЕННОСТИ И  РАНЖИРОВАНИЯ БЫЛИ ВЗЯТЫ  ОБЩЕЕВРОПЕЙСКИЕ ЯЗЫКОВЫЕ КОМПЕТЕНЦИИ ВЛАДЕНИЯ ИНОСТРАННЫМ ЯЗЫКОМ», В СООТВЕТСТВИИ С КОТОРОЙ СОХРАНЯЮТСЯ </a:t>
            </a:r>
            <a:r>
              <a:rPr lang="ru-RU" sz="1050" b="1" u="sng" dirty="0">
                <a:solidFill>
                  <a:srgbClr val="C00000"/>
                </a:solidFill>
              </a:rPr>
              <a:t>6</a:t>
            </a:r>
            <a:r>
              <a:rPr lang="ru-RU" sz="1050" b="1" dirty="0">
                <a:solidFill>
                  <a:srgbClr val="C00000"/>
                </a:solidFill>
              </a:rPr>
              <a:t> ЕВРОПЕЙСКИХ УРОВНЕЙ ОБУЧЕННОСТИ. 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1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1438" y="100963"/>
            <a:ext cx="1257300" cy="314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>
                <a:effectLst/>
                <a:latin typeface="Times New Roman"/>
                <a:ea typeface="Calibri"/>
                <a:cs typeface="Times New Roman"/>
              </a:rPr>
              <a:t>Тема </a:t>
            </a:r>
            <a:r>
              <a:rPr lang="en-US" sz="1400" b="1">
                <a:effectLst/>
                <a:latin typeface="Times New Roman"/>
                <a:ea typeface="Calibri"/>
                <a:cs typeface="Times New Roman"/>
              </a:rPr>
              <a:t>I</a:t>
            </a:r>
            <a:endParaRPr lang="ru-RU" sz="110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153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629246" y="366537"/>
            <a:ext cx="3240360" cy="464096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846850" y="6472030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№2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988840"/>
            <a:ext cx="82089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когнитивно-лингвокультурологическая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методология с объектом –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лингвокультура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и личность; с теорией – межкультурная коммуникация, формируемая на базе методологических принципов, с целевым результатом межкультурная компетенция «субъект МК».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80131"/>
            <a:ext cx="4824536" cy="43815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Первый базис</a:t>
            </a:r>
            <a:endParaRPr lang="ru-RU" sz="28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920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87425" y="49213"/>
            <a:ext cx="72310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000" b="1">
                <a:solidFill>
                  <a:srgbClr val="990000"/>
                </a:solidFill>
              </a:rPr>
              <a:t>МЕТОДОЛОГИЧЕСКИЕ И КОНЦЕПТУАЛЬНЫЕ ОСНОВЫ </a:t>
            </a:r>
          </a:p>
          <a:p>
            <a:pPr algn="ctr" eaLnBrk="1" hangingPunct="1"/>
            <a:r>
              <a:rPr lang="ru-RU" sz="2000" b="1">
                <a:solidFill>
                  <a:srgbClr val="990000"/>
                </a:solidFill>
              </a:rPr>
              <a:t>ИНОЯЗЫЧНОГО ОБРАЗОВАНИЯ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1438" y="1989138"/>
            <a:ext cx="4356100" cy="100806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 eaLnBrk="1" hangingPunct="1"/>
            <a:r>
              <a:rPr lang="ru-RU" sz="1700" b="1">
                <a:solidFill>
                  <a:srgbClr val="000066"/>
                </a:solidFill>
              </a:rPr>
              <a:t>РАСШИРЕНИЕ ПРЕДМЕТНОЙ ОБЛАСТИ </a:t>
            </a:r>
          </a:p>
          <a:p>
            <a:pPr marL="342900" indent="-342900" algn="ctr" eaLnBrk="1" hangingPunct="1"/>
            <a:r>
              <a:rPr lang="ru-RU" sz="1700" b="1">
                <a:solidFill>
                  <a:srgbClr val="000066"/>
                </a:solidFill>
              </a:rPr>
              <a:t>«ИНОСТРАННЫЙ ЯЗЫК»</a:t>
            </a:r>
          </a:p>
          <a:p>
            <a:pPr marL="342900" indent="-342900" algn="ctr" eaLnBrk="1" hangingPunct="1"/>
            <a:r>
              <a:rPr lang="ru-RU" sz="1700" b="1">
                <a:solidFill>
                  <a:srgbClr val="000066"/>
                </a:solidFill>
              </a:rPr>
              <a:t> ДО УРОВНЯ </a:t>
            </a:r>
          </a:p>
          <a:p>
            <a:pPr marL="342900" indent="-342900" algn="ctr" eaLnBrk="1" hangingPunct="1"/>
            <a:r>
              <a:rPr lang="ru-RU" sz="1700" b="1">
                <a:solidFill>
                  <a:srgbClr val="990000"/>
                </a:solidFill>
              </a:rPr>
              <a:t>«ИНОЯЗЫЧНОЕ ОБРАЗОВАНИЕ»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716463" y="1989138"/>
            <a:ext cx="4356100" cy="100806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1700" b="1">
              <a:solidFill>
                <a:srgbClr val="000066"/>
              </a:solidFill>
            </a:endParaRPr>
          </a:p>
          <a:p>
            <a:pPr algn="ctr" eaLnBrk="1" hangingPunct="1"/>
            <a:r>
              <a:rPr lang="ru-RU" sz="1700" b="1">
                <a:solidFill>
                  <a:srgbClr val="000066"/>
                </a:solidFill>
              </a:rPr>
              <a:t>ОБЪЕКТ ИНОЯЗЫЧНОГО </a:t>
            </a:r>
            <a:endParaRPr lang="en-US" sz="1700" b="1">
              <a:solidFill>
                <a:srgbClr val="000066"/>
              </a:solidFill>
            </a:endParaRPr>
          </a:p>
          <a:p>
            <a:pPr algn="ctr" eaLnBrk="1" hangingPunct="1"/>
            <a:r>
              <a:rPr lang="ru-RU" sz="1700" b="1">
                <a:solidFill>
                  <a:srgbClr val="000066"/>
                </a:solidFill>
              </a:rPr>
              <a:t>ОБРАЗОВАНИЯ</a:t>
            </a:r>
          </a:p>
          <a:p>
            <a:pPr algn="ctr" eaLnBrk="1" hangingPunct="1"/>
            <a:r>
              <a:rPr lang="ru-RU" sz="1700" b="1">
                <a:solidFill>
                  <a:srgbClr val="000066"/>
                </a:solidFill>
              </a:rPr>
              <a:t>МЕЖДИСЦИПЛИНАРНЫЙ КОНСТРУКТ</a:t>
            </a:r>
          </a:p>
          <a:p>
            <a:pPr algn="ctr" eaLnBrk="1" hangingPunct="1"/>
            <a:r>
              <a:rPr lang="ru-RU" sz="1700" b="1">
                <a:solidFill>
                  <a:srgbClr val="990000"/>
                </a:solidFill>
              </a:rPr>
              <a:t>«ЯЗЫК-КУЛЬТУРА-ЛИЧНОСТЬ»</a:t>
            </a:r>
          </a:p>
          <a:p>
            <a:pPr algn="ctr" eaLnBrk="1" hangingPunct="1"/>
            <a:endParaRPr lang="ru-RU" b="1">
              <a:latin typeface="Tahoma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258888" y="692150"/>
            <a:ext cx="6121400" cy="1152525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700" b="1">
                <a:solidFill>
                  <a:srgbClr val="990000"/>
                </a:solidFill>
              </a:rPr>
              <a:t>КОГНИТИВНО-ЛИНГВОКУЛЬТУРОЛОГИЧЕСКАЯ </a:t>
            </a:r>
          </a:p>
          <a:p>
            <a:pPr algn="ctr" eaLnBrk="1" hangingPunct="1"/>
            <a:r>
              <a:rPr lang="ru-RU" sz="1700" b="1">
                <a:solidFill>
                  <a:srgbClr val="990000"/>
                </a:solidFill>
              </a:rPr>
              <a:t>МЕТОДОЛОГИЯ  -</a:t>
            </a:r>
          </a:p>
          <a:p>
            <a:pPr algn="ctr" eaLnBrk="1" hangingPunct="1"/>
            <a:r>
              <a:rPr lang="ru-RU" sz="1700" b="1">
                <a:solidFill>
                  <a:srgbClr val="000066"/>
                </a:solidFill>
              </a:rPr>
              <a:t>СОВРЕМЕННАЯ ПЛАТФОРМА НАУЧНОГО ПОЗНАНИЯ </a:t>
            </a:r>
          </a:p>
          <a:p>
            <a:pPr algn="ctr" eaLnBrk="1" hangingPunct="1"/>
            <a:r>
              <a:rPr lang="ru-RU" sz="1700" b="1">
                <a:solidFill>
                  <a:srgbClr val="000066"/>
                </a:solidFill>
              </a:rPr>
              <a:t>ТЕОРИИ ИНОЯЗЫЧНОГО ОБРАЗОВАНИЯ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50825" y="4005263"/>
            <a:ext cx="8713788" cy="1079500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700" b="1">
                <a:solidFill>
                  <a:srgbClr val="000066"/>
                </a:solidFill>
              </a:rPr>
              <a:t>МЕТОДОЛОГИЧЕСКИЕ ПРИНЦИПЫ -</a:t>
            </a:r>
            <a:r>
              <a:rPr lang="ru-RU" sz="1700" b="1"/>
              <a:t> </a:t>
            </a:r>
            <a:r>
              <a:rPr lang="ru-RU" sz="1700" b="1">
                <a:solidFill>
                  <a:srgbClr val="990000"/>
                </a:solidFill>
              </a:rPr>
              <a:t>КОГНИТИВНЫЙ, КОММУНИКАТИВНЫЙ, </a:t>
            </a:r>
          </a:p>
          <a:p>
            <a:pPr algn="ctr" eaLnBrk="1" hangingPunct="1"/>
            <a:r>
              <a:rPr lang="ru-RU" sz="1700" b="1">
                <a:solidFill>
                  <a:srgbClr val="990000"/>
                </a:solidFill>
              </a:rPr>
              <a:t>СОЦИОКУЛЬТУРНЫЙ, ЛИНГВОКУЛЬТУРНЫЙ, КОНЦЕПТУАЛЬНЫЙ, </a:t>
            </a:r>
          </a:p>
          <a:p>
            <a:pPr algn="ctr" eaLnBrk="1" hangingPunct="1"/>
            <a:r>
              <a:rPr lang="ru-RU" sz="1700" b="1">
                <a:solidFill>
                  <a:srgbClr val="990000"/>
                </a:solidFill>
              </a:rPr>
              <a:t>РАЗВИВАЮЩЕ-РЕФЛЕКСИВНЫЙ (ЛИЧНОСТНО-ЦЕНТРИРОВАННЫЙ)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268538" y="3140075"/>
            <a:ext cx="4535487" cy="720725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700" b="1">
                <a:solidFill>
                  <a:srgbClr val="000066"/>
                </a:solidFill>
              </a:rPr>
              <a:t>МЕТОДОЛОГИЧЕСКАЯ КАТЕГОРИЯ</a:t>
            </a:r>
          </a:p>
          <a:p>
            <a:pPr algn="ctr" eaLnBrk="1" hangingPunct="1"/>
            <a:r>
              <a:rPr lang="ru-RU" sz="1700" b="1">
                <a:solidFill>
                  <a:srgbClr val="990000"/>
                </a:solidFill>
              </a:rPr>
              <a:t>«ЛИНГВОКУЛЬТУРА»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716463" y="6021388"/>
            <a:ext cx="4248150" cy="79216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700" b="1">
                <a:solidFill>
                  <a:srgbClr val="000066"/>
                </a:solidFill>
              </a:rPr>
              <a:t>КОНЕЧНЫЙ РЕЗУЛЬТАТ</a:t>
            </a:r>
          </a:p>
          <a:p>
            <a:pPr algn="ctr" eaLnBrk="1" hangingPunct="1"/>
            <a:r>
              <a:rPr lang="ru-RU" sz="1700" b="1">
                <a:solidFill>
                  <a:srgbClr val="990000"/>
                </a:solidFill>
              </a:rPr>
              <a:t>«СУБЪЕКТ МЕЖКУЛЬТУРНОЙ </a:t>
            </a:r>
          </a:p>
          <a:p>
            <a:pPr algn="ctr" eaLnBrk="1" hangingPunct="1"/>
            <a:r>
              <a:rPr lang="ru-RU" sz="1700" b="1">
                <a:solidFill>
                  <a:srgbClr val="990000"/>
                </a:solidFill>
              </a:rPr>
              <a:t>КОММУНИКАЦИИ»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07950" y="6021388"/>
            <a:ext cx="4321175" cy="792162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700" b="1">
                <a:solidFill>
                  <a:srgbClr val="000066"/>
                </a:solidFill>
              </a:rPr>
              <a:t>ЦЕЛЕРЕЗУЛЬТАТИВНАЯ КАТЕГОРИЯ</a:t>
            </a:r>
          </a:p>
          <a:p>
            <a:pPr algn="ctr" eaLnBrk="1" hangingPunct="1"/>
            <a:r>
              <a:rPr lang="ru-RU" sz="1700" b="1">
                <a:solidFill>
                  <a:srgbClr val="990000"/>
                </a:solidFill>
              </a:rPr>
              <a:t>«МЕЖКУЛЬТУРНАЯ КОМПЕТЕНЦИЯ»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427538" y="2492375"/>
            <a:ext cx="287337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4427538" y="5084763"/>
            <a:ext cx="0" cy="2159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2916238" y="5876925"/>
            <a:ext cx="287337" cy="144463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5292725" y="5876925"/>
            <a:ext cx="358775" cy="144463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4427538" y="6308725"/>
            <a:ext cx="288925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3276600" y="1844675"/>
            <a:ext cx="142875" cy="14446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5292725" y="1844675"/>
            <a:ext cx="142875" cy="14446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3329" name="Line 19"/>
          <p:cNvSpPr>
            <a:spLocks noChangeShapeType="1"/>
          </p:cNvSpPr>
          <p:nvPr/>
        </p:nvSpPr>
        <p:spPr bwMode="auto">
          <a:xfrm>
            <a:off x="4643438" y="3860800"/>
            <a:ext cx="0" cy="14446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3330" name="Rectangle 21"/>
          <p:cNvSpPr>
            <a:spLocks noChangeArrowheads="1"/>
          </p:cNvSpPr>
          <p:nvPr/>
        </p:nvSpPr>
        <p:spPr bwMode="auto">
          <a:xfrm>
            <a:off x="1331913" y="5302250"/>
            <a:ext cx="6121400" cy="574675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50000">
                <a:srgbClr val="FFFF99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700" b="1">
                <a:solidFill>
                  <a:srgbClr val="990000"/>
                </a:solidFill>
              </a:rPr>
              <a:t>МЕЖКУЛЬТУРНО-КОММУНИКАТИВНАЯ ТЕОРИЯ </a:t>
            </a:r>
          </a:p>
          <a:p>
            <a:pPr algn="ctr" eaLnBrk="1" hangingPunct="1"/>
            <a:r>
              <a:rPr lang="ru-RU" sz="1700" b="1">
                <a:solidFill>
                  <a:srgbClr val="990000"/>
                </a:solidFill>
              </a:rPr>
              <a:t>ИНОЯЗЫЧНОГО ОБРАЗОВАНИЯ</a:t>
            </a:r>
          </a:p>
        </p:txBody>
      </p:sp>
      <p:sp>
        <p:nvSpPr>
          <p:cNvPr id="13331" name="Line 22"/>
          <p:cNvSpPr>
            <a:spLocks noChangeShapeType="1"/>
          </p:cNvSpPr>
          <p:nvPr/>
        </p:nvSpPr>
        <p:spPr bwMode="auto">
          <a:xfrm flipH="1">
            <a:off x="5435600" y="2997200"/>
            <a:ext cx="215900" cy="14446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3332" name="Line 23"/>
          <p:cNvSpPr>
            <a:spLocks noChangeShapeType="1"/>
          </p:cNvSpPr>
          <p:nvPr/>
        </p:nvSpPr>
        <p:spPr bwMode="auto">
          <a:xfrm>
            <a:off x="3490913" y="2997200"/>
            <a:ext cx="144462" cy="144463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8218488" y="6429396"/>
            <a:ext cx="925512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</a:t>
            </a:r>
            <a:r>
              <a:rPr lang="en-US" sz="1600" dirty="0">
                <a:solidFill>
                  <a:schemeClr val="tx1"/>
                </a:solidFill>
              </a:rPr>
              <a:t>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1438" y="100963"/>
            <a:ext cx="915987" cy="314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>
                <a:effectLst/>
                <a:latin typeface="Times New Roman"/>
                <a:ea typeface="Calibri"/>
                <a:cs typeface="Times New Roman"/>
              </a:rPr>
              <a:t>Тема </a:t>
            </a:r>
            <a:r>
              <a:rPr lang="en-US" sz="1400" b="1">
                <a:effectLst/>
                <a:latin typeface="Times New Roman"/>
                <a:ea typeface="Calibri"/>
                <a:cs typeface="Times New Roman"/>
              </a:rPr>
              <a:t>I</a:t>
            </a:r>
            <a:endParaRPr lang="ru-RU" sz="110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230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/>
        </p:nvSpPr>
        <p:spPr>
          <a:xfrm>
            <a:off x="514350" y="228600"/>
            <a:ext cx="3240360" cy="464096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846850" y="6472030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№3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041" y="196608"/>
            <a:ext cx="2808312" cy="43815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Второй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базис</a:t>
            </a:r>
            <a:endParaRPr lang="ru-RU" sz="2000" dirty="0">
              <a:effectLst/>
              <a:ea typeface="Calibri"/>
              <a:cs typeface="Times New Roman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39103" y="201415"/>
            <a:ext cx="8209918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Разработанная нами на основе двух европейских стандартов: общеевропейского и профессионального стандарта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VOLL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адаптивная уровневая система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национальных стандартов языковых (иноязычных) компетенций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Национально-адаптивные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уровни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владения языкам были выработаны для нормативной стандартизации возможных уровней достижений в овладении иностранным языкам с учетом отечественных условий и возможностей усвоения ИЯ по уровням, распределяя их по учебным программам системы высшего образования: В1 – неязыковые вузы, В2-С1-С2 – уровни специализированного вузовского и послевузовского образования.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20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93"/>
          <p:cNvSpPr>
            <a:spLocks noChangeArrowheads="1"/>
          </p:cNvSpPr>
          <p:nvPr/>
        </p:nvSpPr>
        <p:spPr bwMode="auto">
          <a:xfrm>
            <a:off x="282207" y="229367"/>
            <a:ext cx="89296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CC0066"/>
                </a:solidFill>
              </a:rPr>
              <a:t>СИСТЕМ</a:t>
            </a:r>
            <a:r>
              <a:rPr lang="ru-RU" sz="1600" b="1" i="1" dirty="0">
                <a:solidFill>
                  <a:srgbClr val="CC0066"/>
                </a:solidFill>
              </a:rPr>
              <a:t>Ы</a:t>
            </a:r>
            <a:r>
              <a:rPr lang="ru-RU" sz="1600" b="1" i="1" dirty="0" smtClean="0">
                <a:solidFill>
                  <a:srgbClr val="CC0066"/>
                </a:solidFill>
              </a:rPr>
              <a:t> </a:t>
            </a:r>
            <a:r>
              <a:rPr lang="ru-RU" sz="1600" b="1" i="1" dirty="0">
                <a:solidFill>
                  <a:srgbClr val="CC0066"/>
                </a:solidFill>
              </a:rPr>
              <a:t>ОБЩЕЕВРОПЕЙСКИХ </a:t>
            </a:r>
            <a:r>
              <a:rPr lang="ru-RU" sz="1600" b="1" i="1" dirty="0" smtClean="0">
                <a:solidFill>
                  <a:srgbClr val="CC0066"/>
                </a:solidFill>
              </a:rPr>
              <a:t>КОМПЕТЕНЦИЙ: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CEFR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VOLL</a:t>
            </a:r>
            <a:endParaRPr lang="ru-RU" sz="1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Oval 27"/>
          <p:cNvSpPr>
            <a:spLocks noChangeArrowheads="1"/>
          </p:cNvSpPr>
          <p:nvPr/>
        </p:nvSpPr>
        <p:spPr bwMode="auto">
          <a:xfrm>
            <a:off x="7937" y="4757158"/>
            <a:ext cx="1042988" cy="6461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66C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1000" b="1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defRPr/>
            </a:pPr>
            <a:r>
              <a:rPr lang="ru-RU" sz="900" b="1">
                <a:solidFill>
                  <a:srgbClr val="990000"/>
                </a:solidFill>
                <a:latin typeface="Times New Roman" pitchFamily="18" charset="0"/>
              </a:rPr>
              <a:t>НЕЯЗЫКОВОЙ</a:t>
            </a:r>
          </a:p>
          <a:p>
            <a:pPr algn="ctr">
              <a:defRPr/>
            </a:pPr>
            <a:r>
              <a:rPr lang="ru-RU" sz="900" b="1">
                <a:solidFill>
                  <a:srgbClr val="990000"/>
                </a:solidFill>
                <a:latin typeface="Times New Roman" pitchFamily="18" charset="0"/>
              </a:rPr>
              <a:t>ВУЗ</a:t>
            </a:r>
            <a:endParaRPr lang="ru-RU" sz="900" b="1">
              <a:solidFill>
                <a:srgbClr val="000099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sz="9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92" name="Oval 25"/>
          <p:cNvSpPr>
            <a:spLocks noChangeArrowheads="1"/>
          </p:cNvSpPr>
          <p:nvPr/>
        </p:nvSpPr>
        <p:spPr bwMode="auto">
          <a:xfrm>
            <a:off x="-27887" y="3739649"/>
            <a:ext cx="936625" cy="86518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rgbClr val="66CC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11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sz="11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sz="900" b="1" dirty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defRPr/>
            </a:pPr>
            <a:r>
              <a:rPr lang="ru-RU" sz="900" b="1" dirty="0">
                <a:solidFill>
                  <a:srgbClr val="990000"/>
                </a:solidFill>
                <a:latin typeface="Times New Roman" pitchFamily="18" charset="0"/>
              </a:rPr>
              <a:t>ЯЗЫКОВОЙ</a:t>
            </a:r>
          </a:p>
          <a:p>
            <a:pPr algn="ctr">
              <a:defRPr/>
            </a:pPr>
            <a:r>
              <a:rPr lang="ru-RU" sz="900" b="1" dirty="0">
                <a:solidFill>
                  <a:srgbClr val="990000"/>
                </a:solidFill>
                <a:latin typeface="Times New Roman" pitchFamily="18" charset="0"/>
              </a:rPr>
              <a:t>ВУЗ</a:t>
            </a:r>
            <a:endParaRPr lang="ru-RU" sz="900" b="1" dirty="0">
              <a:solidFill>
                <a:srgbClr val="000099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sz="900" b="1" dirty="0">
              <a:solidFill>
                <a:srgbClr val="000099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sz="1100" dirty="0">
              <a:latin typeface="Times New Roman" pitchFamily="18" charset="0"/>
            </a:endParaRPr>
          </a:p>
        </p:txBody>
      </p:sp>
      <p:grpSp>
        <p:nvGrpSpPr>
          <p:cNvPr id="9222" name="Group 54"/>
          <p:cNvGrpSpPr>
            <a:grpSpLocks/>
          </p:cNvGrpSpPr>
          <p:nvPr/>
        </p:nvGrpSpPr>
        <p:grpSpPr bwMode="auto">
          <a:xfrm>
            <a:off x="949326" y="1236662"/>
            <a:ext cx="8194675" cy="5192733"/>
            <a:chOff x="598" y="598"/>
            <a:chExt cx="5162" cy="2832"/>
          </a:xfrm>
        </p:grpSpPr>
        <p:sp>
          <p:nvSpPr>
            <p:cNvPr id="40" name="Скругленный прямоугольник 39"/>
            <p:cNvSpPr/>
            <p:nvPr/>
          </p:nvSpPr>
          <p:spPr bwMode="auto">
            <a:xfrm>
              <a:off x="598" y="598"/>
              <a:ext cx="2598" cy="2484"/>
            </a:xfrm>
            <a:prstGeom prst="roundRect">
              <a:avLst>
                <a:gd name="adj" fmla="val 13653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/>
            <a:lstStyle/>
            <a:p>
              <a:pPr algn="ctr">
                <a:defRPr/>
              </a:pPr>
              <a:r>
                <a:rPr lang="en-US" sz="900" b="1" dirty="0">
                  <a:latin typeface="Times New Roman" pitchFamily="18" charset="0"/>
                  <a:cs typeface="Times New Roman" pitchFamily="18" charset="0"/>
                </a:rPr>
                <a:t>CEFR</a:t>
              </a:r>
              <a:r>
                <a:rPr lang="de-DE" sz="900" b="1" dirty="0" smtClean="0"/>
                <a:t> </a:t>
              </a:r>
              <a:r>
                <a:rPr lang="de-DE" sz="900" b="1" dirty="0"/>
                <a:t>– </a:t>
              </a:r>
              <a:r>
                <a:rPr lang="ru-RU" sz="900" b="1" dirty="0">
                  <a:solidFill>
                    <a:srgbClr val="0000E5"/>
                  </a:solidFill>
                </a:rPr>
                <a:t>ОБЩЕЕВРОПЕЙСКИЙ УРОВНЕВЫЙ СТАНДАРТ </a:t>
              </a:r>
            </a:p>
            <a:p>
              <a:pPr algn="ctr">
                <a:defRPr/>
              </a:pPr>
              <a:r>
                <a:rPr lang="ru-RU" sz="900" b="1" dirty="0">
                  <a:solidFill>
                    <a:srgbClr val="0000E5"/>
                  </a:solidFill>
                </a:rPr>
                <a:t>ЯЗЫКОВЫХ КОМПЕТЕНЦИЙ</a:t>
              </a:r>
            </a:p>
            <a:p>
              <a:pPr algn="ctr">
                <a:defRPr/>
              </a:pPr>
              <a:r>
                <a:rPr lang="ru-RU" sz="900" b="1" dirty="0">
                  <a:solidFill>
                    <a:schemeClr val="folHlink"/>
                  </a:solidFill>
                </a:rPr>
                <a:t>АДАПТИРОВАННЫЙ ВАРИАНТ ДЛЯ РК</a:t>
              </a:r>
              <a:r>
                <a:rPr lang="ru-RU" sz="900" b="1" dirty="0">
                  <a:solidFill>
                    <a:srgbClr val="0000E5"/>
                  </a:solidFill>
                </a:rPr>
                <a:t> </a:t>
              </a:r>
              <a:endParaRPr lang="ru-RU" sz="1000" b="1" dirty="0">
                <a:solidFill>
                  <a:srgbClr val="CC0066"/>
                </a:solidFill>
              </a:endParaRPr>
            </a:p>
          </p:txBody>
        </p:sp>
        <p:pic>
          <p:nvPicPr>
            <p:cNvPr id="9226" name="Скругленный прямоугольник 40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4" y="618"/>
              <a:ext cx="1859" cy="2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3543" y="910"/>
              <a:ext cx="1624" cy="2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81" name="Oval 30"/>
            <p:cNvSpPr>
              <a:spLocks noChangeArrowheads="1"/>
            </p:cNvSpPr>
            <p:nvPr/>
          </p:nvSpPr>
          <p:spPr bwMode="auto">
            <a:xfrm>
              <a:off x="5148" y="2160"/>
              <a:ext cx="612" cy="49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66CCFF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НЕЯЗЫКО-</a:t>
              </a:r>
            </a:p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ВОЙ </a:t>
              </a:r>
            </a:p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ВУЗ</a:t>
              </a:r>
            </a:p>
            <a:p>
              <a:pPr algn="ctr">
                <a:defRPr/>
              </a:pPr>
              <a:endParaRPr lang="ru-RU" sz="1000" b="1" dirty="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84" name="Oval 30"/>
            <p:cNvSpPr>
              <a:spLocks noChangeArrowheads="1"/>
            </p:cNvSpPr>
            <p:nvPr/>
          </p:nvSpPr>
          <p:spPr bwMode="auto">
            <a:xfrm>
              <a:off x="5148" y="1570"/>
              <a:ext cx="544" cy="54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66CCFF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ЯЗЫКО-</a:t>
              </a:r>
            </a:p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ВОЙ </a:t>
              </a:r>
            </a:p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ВУЗ</a:t>
              </a:r>
            </a:p>
            <a:p>
              <a:pPr algn="ctr">
                <a:defRPr/>
              </a:pPr>
              <a:endParaRPr lang="ru-RU" sz="1000" b="1" dirty="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87" name="Oval 30"/>
            <p:cNvSpPr>
              <a:spLocks noChangeArrowheads="1"/>
            </p:cNvSpPr>
            <p:nvPr/>
          </p:nvSpPr>
          <p:spPr bwMode="auto">
            <a:xfrm>
              <a:off x="5148" y="1026"/>
              <a:ext cx="612" cy="49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66CCFF"/>
                </a:gs>
                <a:gs pos="100000">
                  <a:schemeClr val="bg1"/>
                </a:gs>
              </a:gsLst>
              <a:lin ang="5400000" scaled="1"/>
            </a:gradFill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МАГИСТРА-</a:t>
              </a:r>
            </a:p>
            <a:p>
              <a:pPr algn="ctr">
                <a:defRPr/>
              </a:pPr>
              <a:r>
                <a:rPr lang="ru-RU" sz="1000" b="1" dirty="0">
                  <a:solidFill>
                    <a:srgbClr val="000099"/>
                  </a:solidFill>
                  <a:latin typeface="Times New Roman" pitchFamily="18" charset="0"/>
                </a:rPr>
                <a:t>ТУРА</a:t>
              </a:r>
            </a:p>
            <a:p>
              <a:pPr algn="ctr">
                <a:defRPr/>
              </a:pPr>
              <a:endParaRPr lang="ru-RU" sz="1000" b="1" dirty="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9231" name="Прямоугольник 92"/>
            <p:cNvSpPr>
              <a:spLocks noChangeArrowheads="1"/>
            </p:cNvSpPr>
            <p:nvPr/>
          </p:nvSpPr>
          <p:spPr bwMode="auto">
            <a:xfrm>
              <a:off x="2835" y="710"/>
              <a:ext cx="288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900" b="1">
                  <a:solidFill>
                    <a:srgbClr val="0000E5"/>
                  </a:solidFill>
                </a:rPr>
                <a:t>VOLL</a:t>
              </a:r>
              <a:r>
                <a:rPr lang="ru-RU" sz="900" b="1">
                  <a:solidFill>
                    <a:srgbClr val="0000E5"/>
                  </a:solidFill>
                </a:rPr>
                <a:t> – ПРОФЕССИОНАЛЬНЫЙ СТАНДАРТ</a:t>
              </a:r>
            </a:p>
            <a:p>
              <a:pPr algn="ctr"/>
              <a:r>
                <a:rPr lang="ru-RU" sz="900" b="1">
                  <a:solidFill>
                    <a:srgbClr val="0000E5"/>
                  </a:solidFill>
                </a:rPr>
                <a:t>ЯЗЫКОВЫХ КОМПЕТЕНЦИЙ </a:t>
              </a:r>
              <a:endParaRPr lang="en-US" sz="900" b="1">
                <a:solidFill>
                  <a:srgbClr val="0000E5"/>
                </a:solidFill>
              </a:endParaRPr>
            </a:p>
            <a:p>
              <a:pPr algn="ctr"/>
              <a:r>
                <a:rPr lang="ru-RU" sz="900" b="1">
                  <a:solidFill>
                    <a:schemeClr val="folHlink"/>
                  </a:solidFill>
                </a:rPr>
                <a:t>АДАПТИРОВАННЫЙ ВАРИАНТ ДЛЯ РК</a:t>
              </a:r>
            </a:p>
          </p:txBody>
        </p:sp>
        <p:sp>
          <p:nvSpPr>
            <p:cNvPr id="66" name="Rectangle 29"/>
            <p:cNvSpPr>
              <a:spLocks noChangeArrowheads="1"/>
            </p:cNvSpPr>
            <p:nvPr/>
          </p:nvSpPr>
          <p:spPr bwMode="auto">
            <a:xfrm>
              <a:off x="3424" y="1026"/>
              <a:ext cx="273" cy="565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chemeClr val="bg1"/>
                </a:gs>
                <a:gs pos="100000">
                  <a:srgbClr val="99CCFF"/>
                </a:gs>
              </a:gsLst>
              <a:lin ang="5400000" scaled="1"/>
            </a:gra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000" b="1">
                  <a:solidFill>
                    <a:srgbClr val="FF0000"/>
                  </a:solidFill>
                </a:rPr>
                <a:t>У- </a:t>
              </a:r>
              <a:r>
                <a:rPr lang="en-US" sz="1000" b="1">
                  <a:solidFill>
                    <a:srgbClr val="FF0000"/>
                  </a:solidFill>
                </a:rPr>
                <a:t>VI</a:t>
              </a:r>
              <a:endParaRPr lang="ru-RU" sz="1000" b="1">
                <a:solidFill>
                  <a:srgbClr val="FF0000"/>
                </a:solidFill>
              </a:endParaRPr>
            </a:p>
          </p:txBody>
        </p:sp>
        <p:sp>
          <p:nvSpPr>
            <p:cNvPr id="67" name="Rectangle 29"/>
            <p:cNvSpPr>
              <a:spLocks noChangeArrowheads="1"/>
            </p:cNvSpPr>
            <p:nvPr/>
          </p:nvSpPr>
          <p:spPr bwMode="auto">
            <a:xfrm>
              <a:off x="3424" y="1470"/>
              <a:ext cx="273" cy="463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chemeClr val="bg1"/>
                </a:gs>
                <a:gs pos="100000">
                  <a:srgbClr val="99CCFF"/>
                </a:gs>
              </a:gsLst>
              <a:lin ang="5400000" scaled="1"/>
            </a:gra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000" b="1">
                  <a:solidFill>
                    <a:srgbClr val="FF0000"/>
                  </a:solidFill>
                </a:rPr>
                <a:t>У- </a:t>
              </a:r>
              <a:r>
                <a:rPr lang="en-US" sz="1000" b="1">
                  <a:solidFill>
                    <a:srgbClr val="FF0000"/>
                  </a:solidFill>
                </a:rPr>
                <a:t>V</a:t>
              </a:r>
              <a:endParaRPr lang="ru-RU" sz="1000" b="1">
                <a:solidFill>
                  <a:srgbClr val="FF0000"/>
                </a:solidFill>
              </a:endParaRPr>
            </a:p>
          </p:txBody>
        </p:sp>
        <p:sp>
          <p:nvSpPr>
            <p:cNvPr id="68" name="Rectangle 29"/>
            <p:cNvSpPr>
              <a:spLocks noChangeArrowheads="1"/>
            </p:cNvSpPr>
            <p:nvPr/>
          </p:nvSpPr>
          <p:spPr bwMode="auto">
            <a:xfrm>
              <a:off x="3429" y="2432"/>
              <a:ext cx="273" cy="382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chemeClr val="bg1"/>
                </a:gs>
                <a:gs pos="100000">
                  <a:srgbClr val="99CCFF"/>
                </a:gs>
              </a:gsLst>
              <a:lin ang="5400000" scaled="1"/>
            </a:gra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000" b="1">
                  <a:solidFill>
                    <a:srgbClr val="FF0000"/>
                  </a:solidFill>
                </a:rPr>
                <a:t>У- </a:t>
              </a:r>
              <a:r>
                <a:rPr lang="en-US" sz="1000" b="1">
                  <a:solidFill>
                    <a:srgbClr val="FF0000"/>
                  </a:solidFill>
                </a:rPr>
                <a:t>III</a:t>
              </a:r>
              <a:endParaRPr lang="ru-RU" sz="1000" b="1">
                <a:solidFill>
                  <a:srgbClr val="FF0000"/>
                </a:solidFill>
              </a:endParaRPr>
            </a:p>
          </p:txBody>
        </p:sp>
        <p:sp>
          <p:nvSpPr>
            <p:cNvPr id="70" name="Rectangle 29"/>
            <p:cNvSpPr>
              <a:spLocks noChangeArrowheads="1"/>
            </p:cNvSpPr>
            <p:nvPr/>
          </p:nvSpPr>
          <p:spPr bwMode="auto">
            <a:xfrm>
              <a:off x="3440" y="1933"/>
              <a:ext cx="302" cy="497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chemeClr val="bg1"/>
                </a:gs>
                <a:gs pos="100000">
                  <a:srgbClr val="99CCFF"/>
                </a:gs>
              </a:gsLst>
              <a:lin ang="5400000" scaled="1"/>
            </a:gra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000" b="1">
                  <a:solidFill>
                    <a:srgbClr val="FF0000"/>
                  </a:solidFill>
                </a:rPr>
                <a:t>У- </a:t>
              </a:r>
              <a:r>
                <a:rPr lang="en-US" sz="1000" b="1">
                  <a:solidFill>
                    <a:srgbClr val="FF0000"/>
                  </a:solidFill>
                </a:rPr>
                <a:t>IV</a:t>
              </a:r>
              <a:endParaRPr lang="ru-RU" sz="1000" b="1">
                <a:solidFill>
                  <a:srgbClr val="FF0000"/>
                </a:solidFill>
              </a:endParaRPr>
            </a:p>
          </p:txBody>
        </p:sp>
        <p:sp>
          <p:nvSpPr>
            <p:cNvPr id="73" name="Rectangle 29"/>
            <p:cNvSpPr>
              <a:spLocks noChangeArrowheads="1"/>
            </p:cNvSpPr>
            <p:nvPr/>
          </p:nvSpPr>
          <p:spPr bwMode="auto">
            <a:xfrm>
              <a:off x="3702" y="2432"/>
              <a:ext cx="990" cy="363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chemeClr val="bg1"/>
                </a:gs>
                <a:gs pos="100000">
                  <a:srgbClr val="99CCFF"/>
                </a:gs>
              </a:gsLst>
              <a:lin ang="5400000" scaled="1"/>
            </a:gra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  <a:latin typeface="Tahoma" pitchFamily="34" charset="0"/>
                </a:rPr>
                <a:t>«Пороговая» 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  <a:latin typeface="Tahoma" pitchFamily="34" charset="0"/>
                </a:rPr>
                <a:t>обученность ИЯ</a:t>
              </a:r>
              <a:endParaRPr lang="en-US" sz="100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>
                <a:defRPr/>
              </a:pPr>
              <a:r>
                <a:rPr lang="en-US" sz="1000">
                  <a:solidFill>
                    <a:srgbClr val="FF0066"/>
                  </a:solidFill>
                  <a:latin typeface="Tahoma" pitchFamily="34" charset="0"/>
                </a:rPr>
                <a:t>(Threhold)</a:t>
              </a:r>
              <a:endParaRPr lang="ru-RU" sz="1000">
                <a:solidFill>
                  <a:srgbClr val="FF0066"/>
                </a:solidFill>
                <a:latin typeface="Tahoma" pitchFamily="34" charset="0"/>
              </a:endParaRPr>
            </a:p>
          </p:txBody>
        </p:sp>
        <p:sp>
          <p:nvSpPr>
            <p:cNvPr id="74" name="Rectangle 29"/>
            <p:cNvSpPr>
              <a:spLocks noChangeArrowheads="1"/>
            </p:cNvSpPr>
            <p:nvPr/>
          </p:nvSpPr>
          <p:spPr bwMode="auto">
            <a:xfrm>
              <a:off x="3694" y="1934"/>
              <a:ext cx="990" cy="498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chemeClr val="bg1"/>
                </a:gs>
                <a:gs pos="100000">
                  <a:srgbClr val="99CCFF"/>
                </a:gs>
              </a:gsLst>
              <a:lin ang="5400000" scaled="1"/>
            </a:gra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100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  <a:latin typeface="Tahoma" pitchFamily="34" charset="0"/>
                </a:rPr>
                <a:t>«Верхняя промежуточная»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  <a:latin typeface="Tahoma" pitchFamily="34" charset="0"/>
                </a:rPr>
                <a:t>обученность ИЯ</a:t>
              </a:r>
              <a:endParaRPr lang="en-US" sz="100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>
                <a:defRPr/>
              </a:pPr>
              <a:r>
                <a:rPr lang="en-US" sz="1000">
                  <a:solidFill>
                    <a:srgbClr val="FF0066"/>
                  </a:solidFill>
                  <a:latin typeface="Tahoma" pitchFamily="34" charset="0"/>
                </a:rPr>
                <a:t>(Upper Intermediate</a:t>
              </a:r>
              <a:r>
                <a:rPr lang="ru-RU" sz="1000">
                  <a:solidFill>
                    <a:srgbClr val="FF0066"/>
                  </a:solidFill>
                  <a:latin typeface="Tahoma" pitchFamily="34" charset="0"/>
                </a:rPr>
                <a:t>)</a:t>
              </a:r>
              <a:r>
                <a:rPr lang="en-US" sz="1000">
                  <a:solidFill>
                    <a:srgbClr val="FF0066"/>
                  </a:solidFill>
                  <a:latin typeface="Tahoma" pitchFamily="34" charset="0"/>
                </a:rPr>
                <a:t> </a:t>
              </a:r>
              <a:endParaRPr lang="ru-RU" sz="1000">
                <a:solidFill>
                  <a:srgbClr val="FF0066"/>
                </a:solidFill>
                <a:latin typeface="Tahoma" pitchFamily="34" charset="0"/>
              </a:endParaRPr>
            </a:p>
            <a:p>
              <a:pPr algn="ctr">
                <a:defRPr/>
              </a:pPr>
              <a:endParaRPr lang="ru-RU" sz="1000">
                <a:solidFill>
                  <a:srgbClr val="FF0066"/>
                </a:solidFill>
                <a:latin typeface="Tahoma" pitchFamily="34" charset="0"/>
              </a:endParaRPr>
            </a:p>
          </p:txBody>
        </p:sp>
        <p:sp>
          <p:nvSpPr>
            <p:cNvPr id="75" name="Rectangle 29"/>
            <p:cNvSpPr>
              <a:spLocks noChangeArrowheads="1"/>
            </p:cNvSpPr>
            <p:nvPr/>
          </p:nvSpPr>
          <p:spPr bwMode="auto">
            <a:xfrm>
              <a:off x="3694" y="1026"/>
              <a:ext cx="990" cy="890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50000">
                  <a:schemeClr val="bg1"/>
                </a:gs>
                <a:gs pos="100000">
                  <a:srgbClr val="99CCFF"/>
                </a:gs>
              </a:gsLst>
              <a:lin ang="5400000" scaled="1"/>
            </a:gradFill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100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  <a:latin typeface="Tahoma" pitchFamily="34" charset="0"/>
                </a:rPr>
                <a:t>Свободные 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  <a:latin typeface="Tahoma" pitchFamily="34" charset="0"/>
                </a:rPr>
                <a:t>операционные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  <a:latin typeface="Tahoma" pitchFamily="34" charset="0"/>
                </a:rPr>
                <a:t>коммуникативные 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  <a:latin typeface="Tahoma" pitchFamily="34" charset="0"/>
                </a:rPr>
                <a:t>умения, 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  <a:latin typeface="Tahoma" pitchFamily="34" charset="0"/>
                </a:rPr>
                <a:t>соответствующие 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  <a:latin typeface="Tahoma" pitchFamily="34" charset="0"/>
                </a:rPr>
                <a:t>продвинутому  </a:t>
              </a:r>
            </a:p>
            <a:p>
              <a:pPr algn="ctr">
                <a:defRPr/>
              </a:pPr>
              <a:r>
                <a:rPr lang="en-US" sz="1000">
                  <a:solidFill>
                    <a:srgbClr val="FF0066"/>
                  </a:solidFill>
                  <a:latin typeface="Tahoma" pitchFamily="34" charset="0"/>
                </a:rPr>
                <a:t>(advanced)</a:t>
              </a:r>
              <a:r>
                <a:rPr lang="ru-RU" sz="1000">
                  <a:solidFill>
                    <a:srgbClr val="FF0066"/>
                  </a:solidFill>
                  <a:latin typeface="Tahoma" pitchFamily="34" charset="0"/>
                </a:rPr>
                <a:t> 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  <a:latin typeface="Tahoma" pitchFamily="34" charset="0"/>
                </a:rPr>
                <a:t>уровню  владения</a:t>
              </a:r>
              <a:r>
                <a:rPr lang="en-US" sz="1000">
                  <a:solidFill>
                    <a:srgbClr val="000099"/>
                  </a:solidFill>
                  <a:latin typeface="Tahoma" pitchFamily="34" charset="0"/>
                </a:rPr>
                <a:t> </a:t>
              </a:r>
              <a:r>
                <a:rPr lang="ru-RU" sz="1000">
                  <a:solidFill>
                    <a:srgbClr val="000099"/>
                  </a:solidFill>
                  <a:latin typeface="Tahoma" pitchFamily="34" charset="0"/>
                </a:rPr>
                <a:t> ИЯ   </a:t>
              </a:r>
              <a:endParaRPr lang="en-US" sz="1000">
                <a:solidFill>
                  <a:srgbClr val="000099"/>
                </a:solidFill>
                <a:latin typeface="Tahoma" pitchFamily="34" charset="0"/>
              </a:endParaRPr>
            </a:p>
            <a:p>
              <a:pPr algn="ctr">
                <a:defRPr/>
              </a:pPr>
              <a:endParaRPr lang="en-US" sz="1000">
                <a:solidFill>
                  <a:srgbClr val="000099"/>
                </a:solidFill>
                <a:latin typeface="Tahoma" pitchFamily="34" charset="0"/>
              </a:endParaRPr>
            </a:p>
          </p:txBody>
        </p:sp>
        <p:sp>
          <p:nvSpPr>
            <p:cNvPr id="9239" name="Правая фигурная скобка 78"/>
            <p:cNvSpPr>
              <a:spLocks/>
            </p:cNvSpPr>
            <p:nvPr/>
          </p:nvSpPr>
          <p:spPr bwMode="auto">
            <a:xfrm>
              <a:off x="4694" y="2245"/>
              <a:ext cx="180" cy="546"/>
            </a:xfrm>
            <a:prstGeom prst="rightBrace">
              <a:avLst>
                <a:gd name="adj1" fmla="val 8328"/>
                <a:gd name="adj2" fmla="val 50000"/>
              </a:avLst>
            </a:prstGeom>
            <a:noFill/>
            <a:ln w="19050" algn="ctr">
              <a:solidFill>
                <a:srgbClr val="3366FF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240" name="Прямоугольник 79"/>
            <p:cNvSpPr>
              <a:spLocks noChangeArrowheads="1"/>
            </p:cNvSpPr>
            <p:nvPr/>
          </p:nvSpPr>
          <p:spPr bwMode="auto">
            <a:xfrm>
              <a:off x="4785" y="2199"/>
              <a:ext cx="315" cy="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r>
                <a:rPr lang="en-US" sz="1400" b="1">
                  <a:solidFill>
                    <a:srgbClr val="FF0000"/>
                  </a:solidFill>
                </a:rPr>
                <a:t>LSP</a:t>
              </a:r>
            </a:p>
            <a:p>
              <a:r>
                <a:rPr lang="en-US" sz="1400" b="1">
                  <a:solidFill>
                    <a:srgbClr val="FF0000"/>
                  </a:solidFill>
                </a:rPr>
                <a:t>LAP</a:t>
              </a:r>
              <a:endParaRPr lang="ru-RU" sz="1400" b="1">
                <a:solidFill>
                  <a:srgbClr val="FF0000"/>
                </a:solidFill>
              </a:endParaRPr>
            </a:p>
          </p:txBody>
        </p:sp>
        <p:sp>
          <p:nvSpPr>
            <p:cNvPr id="9241" name="Правая фигурная скобка 81"/>
            <p:cNvSpPr>
              <a:spLocks/>
            </p:cNvSpPr>
            <p:nvPr/>
          </p:nvSpPr>
          <p:spPr bwMode="auto">
            <a:xfrm>
              <a:off x="4694" y="1655"/>
              <a:ext cx="180" cy="499"/>
            </a:xfrm>
            <a:prstGeom prst="rightBrace">
              <a:avLst>
                <a:gd name="adj1" fmla="val 8330"/>
                <a:gd name="adj2" fmla="val 50000"/>
              </a:avLst>
            </a:prstGeom>
            <a:noFill/>
            <a:ln w="19050" algn="ctr">
              <a:solidFill>
                <a:srgbClr val="3366FF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242" name="Прямоугольник 82"/>
            <p:cNvSpPr>
              <a:spLocks noChangeArrowheads="1"/>
            </p:cNvSpPr>
            <p:nvPr/>
          </p:nvSpPr>
          <p:spPr bwMode="auto">
            <a:xfrm>
              <a:off x="4830" y="1746"/>
              <a:ext cx="315" cy="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r>
                <a:rPr lang="en-US" sz="1400" b="1">
                  <a:solidFill>
                    <a:srgbClr val="FF0000"/>
                  </a:solidFill>
                </a:rPr>
                <a:t>LSP</a:t>
              </a:r>
            </a:p>
            <a:p>
              <a:r>
                <a:rPr lang="en-US" sz="1400" b="1">
                  <a:solidFill>
                    <a:srgbClr val="FF0000"/>
                  </a:solidFill>
                </a:rPr>
                <a:t>LAP</a:t>
              </a:r>
              <a:endParaRPr lang="ru-RU" sz="1400" b="1">
                <a:solidFill>
                  <a:srgbClr val="FF0000"/>
                </a:solidFill>
              </a:endParaRPr>
            </a:p>
          </p:txBody>
        </p:sp>
        <p:sp>
          <p:nvSpPr>
            <p:cNvPr id="9243" name="Правая фигурная скобка 84"/>
            <p:cNvSpPr>
              <a:spLocks/>
            </p:cNvSpPr>
            <p:nvPr/>
          </p:nvSpPr>
          <p:spPr bwMode="auto">
            <a:xfrm>
              <a:off x="4694" y="1117"/>
              <a:ext cx="231" cy="45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19050" algn="ctr">
              <a:solidFill>
                <a:srgbClr val="3366FF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244" name="Прямоугольник 85"/>
            <p:cNvSpPr>
              <a:spLocks noChangeArrowheads="1"/>
            </p:cNvSpPr>
            <p:nvPr/>
          </p:nvSpPr>
          <p:spPr bwMode="auto">
            <a:xfrm>
              <a:off x="4740" y="1117"/>
              <a:ext cx="315" cy="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r>
                <a:rPr lang="en-US" sz="1400" b="1">
                  <a:solidFill>
                    <a:srgbClr val="FF0000"/>
                  </a:solidFill>
                </a:rPr>
                <a:t>LSP</a:t>
              </a:r>
            </a:p>
          </p:txBody>
        </p:sp>
        <p:sp>
          <p:nvSpPr>
            <p:cNvPr id="9245" name="Line 56"/>
            <p:cNvSpPr>
              <a:spLocks noChangeShapeType="1"/>
            </p:cNvSpPr>
            <p:nvPr/>
          </p:nvSpPr>
          <p:spPr bwMode="auto">
            <a:xfrm>
              <a:off x="3334" y="1434"/>
              <a:ext cx="46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612" y="2386"/>
              <a:ext cx="319" cy="545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ru-RU" sz="1000" b="1">
                  <a:solidFill>
                    <a:srgbClr val="0033CC"/>
                  </a:solidFill>
                  <a:latin typeface="Arial" pitchFamily="34" charset="0"/>
                </a:rPr>
                <a:t>В1</a:t>
              </a:r>
            </a:p>
          </p:txBody>
        </p:sp>
        <p:sp>
          <p:nvSpPr>
            <p:cNvPr id="48" name="Rectangle 28"/>
            <p:cNvSpPr>
              <a:spLocks noChangeArrowheads="1"/>
            </p:cNvSpPr>
            <p:nvPr/>
          </p:nvSpPr>
          <p:spPr bwMode="auto">
            <a:xfrm>
              <a:off x="612" y="1842"/>
              <a:ext cx="319" cy="544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ru-RU" sz="1000" b="1">
                  <a:solidFill>
                    <a:srgbClr val="0033CC"/>
                  </a:solidFill>
                  <a:latin typeface="Arial" pitchFamily="34" charset="0"/>
                </a:rPr>
                <a:t>В2</a:t>
              </a:r>
            </a:p>
          </p:txBody>
        </p:sp>
        <p:sp>
          <p:nvSpPr>
            <p:cNvPr id="54" name="Rectangle 27"/>
            <p:cNvSpPr>
              <a:spLocks noChangeArrowheads="1"/>
            </p:cNvSpPr>
            <p:nvPr/>
          </p:nvSpPr>
          <p:spPr bwMode="auto">
            <a:xfrm>
              <a:off x="930" y="2386"/>
              <a:ext cx="2209" cy="545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</a:rPr>
                <a:t>Уровень «пороговой» обученности ИЯ  (</a:t>
              </a:r>
              <a:r>
                <a:rPr lang="en-US" sz="1000">
                  <a:solidFill>
                    <a:srgbClr val="000099"/>
                  </a:solidFill>
                </a:rPr>
                <a:t>Threshold</a:t>
              </a:r>
              <a:r>
                <a:rPr lang="ru-RU" sz="1000">
                  <a:solidFill>
                    <a:srgbClr val="000099"/>
                  </a:solidFill>
                </a:rPr>
                <a:t>),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</a:rPr>
                <a:t>относительно свободное владение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</a:rPr>
                <a:t>ИЯ по ограниченному составу сфер общения</a:t>
              </a:r>
            </a:p>
          </p:txBody>
        </p:sp>
        <p:sp>
          <p:nvSpPr>
            <p:cNvPr id="55" name="Rectangle 28"/>
            <p:cNvSpPr>
              <a:spLocks noChangeArrowheads="1"/>
            </p:cNvSpPr>
            <p:nvPr/>
          </p:nvSpPr>
          <p:spPr bwMode="auto">
            <a:xfrm>
              <a:off x="930" y="1888"/>
              <a:ext cx="2209" cy="498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1000" dirty="0">
                <a:solidFill>
                  <a:srgbClr val="000099"/>
                </a:solidFill>
              </a:endParaRPr>
            </a:p>
            <a:p>
              <a:pPr algn="ctr">
                <a:defRPr/>
              </a:pPr>
              <a:endParaRPr lang="ru-RU" sz="1000" dirty="0">
                <a:solidFill>
                  <a:srgbClr val="000099"/>
                </a:solidFill>
              </a:endParaRPr>
            </a:p>
            <a:p>
              <a:pPr algn="ctr">
                <a:defRPr/>
              </a:pPr>
              <a:r>
                <a:rPr lang="ru-RU" sz="1000" dirty="0">
                  <a:solidFill>
                    <a:srgbClr val="000099"/>
                  </a:solidFill>
                </a:rPr>
                <a:t>Уровень «сверх пороговой (продвинутой) </a:t>
              </a:r>
            </a:p>
            <a:p>
              <a:pPr algn="ctr">
                <a:defRPr/>
              </a:pPr>
              <a:r>
                <a:rPr lang="ru-RU" sz="1000" dirty="0" err="1">
                  <a:solidFill>
                    <a:srgbClr val="000099"/>
                  </a:solidFill>
                </a:rPr>
                <a:t>обученности</a:t>
              </a:r>
              <a:r>
                <a:rPr lang="ru-RU" sz="1000" dirty="0">
                  <a:solidFill>
                    <a:srgbClr val="000099"/>
                  </a:solidFill>
                </a:rPr>
                <a:t>»  ИЯ  (</a:t>
              </a:r>
              <a:r>
                <a:rPr lang="en-US" sz="1000" dirty="0">
                  <a:solidFill>
                    <a:srgbClr val="000099"/>
                  </a:solidFill>
                </a:rPr>
                <a:t>Vantage</a:t>
              </a:r>
              <a:r>
                <a:rPr lang="ru-RU" sz="1000" dirty="0">
                  <a:solidFill>
                    <a:srgbClr val="000099"/>
                  </a:solidFill>
                </a:rPr>
                <a:t>)</a:t>
              </a:r>
              <a:r>
                <a:rPr lang="en-US" sz="1000" dirty="0">
                  <a:solidFill>
                    <a:srgbClr val="000099"/>
                  </a:solidFill>
                </a:rPr>
                <a:t> </a:t>
              </a:r>
              <a:r>
                <a:rPr lang="ru-RU" sz="1000" dirty="0">
                  <a:solidFill>
                    <a:srgbClr val="000099"/>
                  </a:solidFill>
                </a:rPr>
                <a:t> – совершенствование</a:t>
              </a:r>
            </a:p>
            <a:p>
              <a:pPr algn="ctr">
                <a:defRPr/>
              </a:pPr>
              <a:r>
                <a:rPr lang="ru-RU" sz="1000" dirty="0">
                  <a:solidFill>
                    <a:srgbClr val="000099"/>
                  </a:solidFill>
                </a:rPr>
                <a:t>коммуникативных умений в 4 РД</a:t>
              </a:r>
            </a:p>
            <a:p>
              <a:pPr algn="ctr">
                <a:spcBef>
                  <a:spcPct val="20000"/>
                </a:spcBef>
                <a:defRPr/>
              </a:pPr>
              <a:endParaRPr lang="ru-RU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9250" name="Line 54"/>
            <p:cNvSpPr>
              <a:spLocks noChangeShapeType="1"/>
            </p:cNvSpPr>
            <p:nvPr/>
          </p:nvSpPr>
          <p:spPr bwMode="auto">
            <a:xfrm>
              <a:off x="3152" y="1751"/>
              <a:ext cx="136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251" name="Line 55"/>
            <p:cNvSpPr>
              <a:spLocks noChangeShapeType="1"/>
            </p:cNvSpPr>
            <p:nvPr/>
          </p:nvSpPr>
          <p:spPr bwMode="auto">
            <a:xfrm flipV="1">
              <a:off x="3243" y="1434"/>
              <a:ext cx="0" cy="317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252" name="Line 57"/>
            <p:cNvSpPr>
              <a:spLocks noChangeShapeType="1"/>
            </p:cNvSpPr>
            <p:nvPr/>
          </p:nvSpPr>
          <p:spPr bwMode="auto">
            <a:xfrm flipH="1">
              <a:off x="3243" y="1434"/>
              <a:ext cx="46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" name="Rectangle 28"/>
            <p:cNvSpPr>
              <a:spLocks noChangeArrowheads="1"/>
            </p:cNvSpPr>
            <p:nvPr/>
          </p:nvSpPr>
          <p:spPr bwMode="auto">
            <a:xfrm>
              <a:off x="930" y="1026"/>
              <a:ext cx="2222" cy="453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1000">
                <a:solidFill>
                  <a:srgbClr val="000099"/>
                </a:solidFill>
              </a:endParaRPr>
            </a:p>
            <a:p>
              <a:pPr algn="ctr">
                <a:defRPr/>
              </a:pPr>
              <a:endParaRPr lang="ru-RU" sz="1000">
                <a:solidFill>
                  <a:srgbClr val="000099"/>
                </a:solidFill>
              </a:endParaRP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</a:rPr>
                <a:t>Уровень владения ИЯ в совершенстве (</a:t>
              </a:r>
              <a:r>
                <a:rPr lang="en-US" sz="1000">
                  <a:solidFill>
                    <a:srgbClr val="000099"/>
                  </a:solidFill>
                </a:rPr>
                <a:t>Mastery</a:t>
              </a:r>
              <a:r>
                <a:rPr lang="ru-RU" sz="1000">
                  <a:solidFill>
                    <a:srgbClr val="000099"/>
                  </a:solidFill>
                </a:rPr>
                <a:t>)</a:t>
              </a:r>
              <a:r>
                <a:rPr lang="en-US" sz="1000">
                  <a:solidFill>
                    <a:srgbClr val="000099"/>
                  </a:solidFill>
                </a:rPr>
                <a:t> </a:t>
              </a:r>
              <a:endParaRPr lang="ru-RU" sz="1000">
                <a:solidFill>
                  <a:srgbClr val="000099"/>
                </a:solidFill>
              </a:endParaRP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</a:rPr>
                <a:t>Уровень  «сверх пороговой (продвинутой) обученности» 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</a:rPr>
                <a:t>ИЯ - совершенствование коммуникативных умений </a:t>
              </a:r>
            </a:p>
            <a:p>
              <a:pPr algn="ctr">
                <a:spcBef>
                  <a:spcPct val="20000"/>
                </a:spcBef>
                <a:defRPr/>
              </a:pPr>
              <a:endParaRPr lang="ru-RU" sz="1000" b="1">
                <a:solidFill>
                  <a:schemeClr val="bg1"/>
                </a:solidFill>
              </a:endParaRPr>
            </a:p>
          </p:txBody>
        </p:sp>
        <p:sp>
          <p:nvSpPr>
            <p:cNvPr id="3" name="Rectangle 28"/>
            <p:cNvSpPr>
              <a:spLocks noChangeArrowheads="1"/>
            </p:cNvSpPr>
            <p:nvPr/>
          </p:nvSpPr>
          <p:spPr bwMode="auto">
            <a:xfrm>
              <a:off x="930" y="1478"/>
              <a:ext cx="2209" cy="409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1000">
                <a:solidFill>
                  <a:srgbClr val="000099"/>
                </a:solidFill>
              </a:endParaRP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</a:rPr>
                <a:t>Уровень</a:t>
              </a:r>
              <a:r>
                <a:rPr lang="en-US" sz="1000">
                  <a:solidFill>
                    <a:srgbClr val="000099"/>
                  </a:solidFill>
                </a:rPr>
                <a:t> </a:t>
              </a:r>
              <a:r>
                <a:rPr lang="ru-RU" sz="1000">
                  <a:solidFill>
                    <a:srgbClr val="000099"/>
                  </a:solidFill>
                </a:rPr>
                <a:t>полного и свободного владения ИЯ 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</a:rPr>
                <a:t> (</a:t>
              </a:r>
              <a:r>
                <a:rPr lang="en-US" sz="1000">
                  <a:solidFill>
                    <a:srgbClr val="000099"/>
                  </a:solidFill>
                </a:rPr>
                <a:t>Proficiency level</a:t>
              </a:r>
              <a:r>
                <a:rPr lang="ru-RU" sz="1000">
                  <a:solidFill>
                    <a:srgbClr val="000099"/>
                  </a:solidFill>
                </a:rPr>
                <a:t>) – гибкие, вариативные и </a:t>
              </a:r>
            </a:p>
            <a:p>
              <a:pPr algn="ctr">
                <a:defRPr/>
              </a:pPr>
              <a:r>
                <a:rPr lang="ru-RU" sz="1000">
                  <a:solidFill>
                    <a:srgbClr val="000099"/>
                  </a:solidFill>
                </a:rPr>
                <a:t>содержательные  коммуникативные умения</a:t>
              </a:r>
            </a:p>
            <a:p>
              <a:pPr algn="ctr">
                <a:spcBef>
                  <a:spcPct val="20000"/>
                </a:spcBef>
                <a:defRPr/>
              </a:pPr>
              <a:endParaRPr lang="ru-RU" sz="1000" b="1">
                <a:solidFill>
                  <a:schemeClr val="bg1"/>
                </a:solidFill>
              </a:endParaRPr>
            </a:p>
          </p:txBody>
        </p:sp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612" y="1026"/>
              <a:ext cx="319" cy="453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ru-RU" sz="1000" b="1">
                  <a:solidFill>
                    <a:srgbClr val="0033CC"/>
                  </a:solidFill>
                </a:rPr>
                <a:t>С2</a:t>
              </a:r>
            </a:p>
          </p:txBody>
        </p:sp>
        <p:sp>
          <p:nvSpPr>
            <p:cNvPr id="5" name="Rectangle 28"/>
            <p:cNvSpPr>
              <a:spLocks noChangeArrowheads="1"/>
            </p:cNvSpPr>
            <p:nvPr/>
          </p:nvSpPr>
          <p:spPr bwMode="auto">
            <a:xfrm>
              <a:off x="612" y="1479"/>
              <a:ext cx="319" cy="363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39999"/>
                  </a:schemeClr>
                </a:gs>
                <a:gs pos="50000">
                  <a:srgbClr val="FFFFFF"/>
                </a:gs>
                <a:gs pos="100000">
                  <a:schemeClr val="accent1">
                    <a:alpha val="39999"/>
                  </a:schemeClr>
                </a:gs>
              </a:gsLst>
              <a:lin ang="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ru-RU" sz="1000" b="1">
                  <a:solidFill>
                    <a:srgbClr val="0033CC"/>
                  </a:solidFill>
                </a:rPr>
                <a:t>С1</a:t>
              </a:r>
            </a:p>
          </p:txBody>
        </p:sp>
      </p:grpSp>
      <p:sp>
        <p:nvSpPr>
          <p:cNvPr id="43" name="Прямоугольник 42"/>
          <p:cNvSpPr/>
          <p:nvPr/>
        </p:nvSpPr>
        <p:spPr>
          <a:xfrm>
            <a:off x="8218488" y="6429396"/>
            <a:ext cx="925512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</a:t>
            </a:r>
            <a:r>
              <a:rPr lang="en-US" sz="1600" dirty="0">
                <a:solidFill>
                  <a:schemeClr val="tx1"/>
                </a:solidFill>
              </a:rPr>
              <a:t>3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1438" y="100963"/>
            <a:ext cx="915987" cy="314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>
                <a:effectLst/>
                <a:latin typeface="Times New Roman"/>
                <a:ea typeface="Calibri"/>
                <a:cs typeface="Times New Roman"/>
              </a:rPr>
              <a:t>Тема </a:t>
            </a:r>
            <a:r>
              <a:rPr lang="en-US" sz="1400" b="1">
                <a:effectLst/>
                <a:latin typeface="Times New Roman"/>
                <a:ea typeface="Calibri"/>
                <a:cs typeface="Times New Roman"/>
              </a:rPr>
              <a:t>I</a:t>
            </a:r>
            <a:endParaRPr lang="ru-RU" sz="110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0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46850" y="6472030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№4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6632"/>
            <a:ext cx="70567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CEFR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который теперь принят и нашей Госпрограммой образования, утвержденной на 2016-2019гг., - был принят Советом Европы (1991г.) 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Что такое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CEFR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В переводе и понимании назначения этой аббревиатуры, чаще выпускается значение сочетания 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reference for languages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т.е. для обеспечения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взаимосоответствия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общеевропейским рамкам и его уровневых  индикаторов для языков Европы в языковом владении, обучении и оценке достижений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Европейские языковые рамки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CEFR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были приняты Советом Европы только тогда, когда эксперты и министерства образования всех европейских стран пришли к выводу, что для квалификационного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взаимопризнания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коммуникации в определении целей, достижения и оценки стандартов Европы необходимо выработать общеевропейские рамки, которые будут признаваться как показатели определения и аттестации всех видов квалификаций, достижения общеевропейских стандартов с их описанием, а также оценки различных уровней и целей во владении языками Европы.</a:t>
            </a:r>
          </a:p>
        </p:txBody>
      </p:sp>
      <p:pic>
        <p:nvPicPr>
          <p:cNvPr id="1026" name="Picture 2" descr="C:\Documents and Settings\Admin\Рабочий стол\logo-cef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683452"/>
            <a:ext cx="3816424" cy="311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207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46850" y="6472030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№5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 видите, цель «Общеевропейских рамок только дать возможность соотнести уровни овладения языками, а не столько «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promoting English as a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lingua franca throughout Europe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чем обвиняли инициаторов введения общеевропейских рамок языковых компетенций, хотя это исключать тоже нельзя. В связи с этим и особо подчеркиваются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целевое назначение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Рамок, владение, обучение, оценка или измерение компетенций».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Конечно, в объединенной Европе языковое многообразие с самого начала была барьером для эффективного объединения таких стран Европы, международный авторитет которых, как и их языки были признаваемы и конкурентны английскому языку, но не переходить же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Есперанто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или еще какой-нибудь искусственный язык.</a:t>
            </a:r>
          </a:p>
        </p:txBody>
      </p:sp>
    </p:spTree>
    <p:extLst>
      <p:ext uri="{BB962C8B-B14F-4D97-AF65-F5344CB8AC3E}">
        <p14:creationId xmlns:p14="http://schemas.microsoft.com/office/powerpoint/2010/main" val="55484659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741</TotalTime>
  <Words>1125</Words>
  <Application>Microsoft Office PowerPoint</Application>
  <PresentationFormat>Экран (4:3)</PresentationFormat>
  <Paragraphs>479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39</cp:revision>
  <cp:lastPrinted>2017-03-18T05:26:22Z</cp:lastPrinted>
  <dcterms:modified xsi:type="dcterms:W3CDTF">2017-03-18T05:28:28Z</dcterms:modified>
</cp:coreProperties>
</file>