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handoutMasterIdLst>
    <p:handoutMasterId r:id="rId26"/>
  </p:handoutMasterIdLst>
  <p:sldIdLst>
    <p:sldId id="263" r:id="rId2"/>
    <p:sldId id="264" r:id="rId3"/>
    <p:sldId id="278" r:id="rId4"/>
    <p:sldId id="256" r:id="rId5"/>
    <p:sldId id="265" r:id="rId6"/>
    <p:sldId id="266" r:id="rId7"/>
    <p:sldId id="279" r:id="rId8"/>
    <p:sldId id="257" r:id="rId9"/>
    <p:sldId id="267" r:id="rId10"/>
    <p:sldId id="258" r:id="rId11"/>
    <p:sldId id="268" r:id="rId12"/>
    <p:sldId id="259" r:id="rId13"/>
    <p:sldId id="269" r:id="rId14"/>
    <p:sldId id="260" r:id="rId15"/>
    <p:sldId id="270" r:id="rId16"/>
    <p:sldId id="261" r:id="rId17"/>
    <p:sldId id="271" r:id="rId18"/>
    <p:sldId id="272" r:id="rId19"/>
    <p:sldId id="273" r:id="rId20"/>
    <p:sldId id="262" r:id="rId21"/>
    <p:sldId id="274" r:id="rId22"/>
    <p:sldId id="275" r:id="rId23"/>
    <p:sldId id="276" r:id="rId24"/>
    <p:sldId id="277" r:id="rId25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DE380-5109-46A9-9047-850CE077B7CA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D467A8-9337-4804-80CC-238A25C61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027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143000" y="609600"/>
            <a:ext cx="7799388" cy="54514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B072D-8EC1-404E-BDF9-04B58A4F74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02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1916833"/>
            <a:ext cx="7175351" cy="1296144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dirty="0">
                <a:effectLst/>
              </a:rPr>
              <a:t> 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103240" y="5301208"/>
            <a:ext cx="5832648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СОВРЕМЕННАЯ МЕТОДОЛОГИЯ ИНОЯЗЫЧНОГО ОБРАЗОВАНИЯ В ВЫСШЕЙ ШКОЛЕ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93800" y="1772816"/>
            <a:ext cx="61318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ВВОДНАЯ  ЧАСТЬ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944906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749425" y="-44450"/>
            <a:ext cx="62182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1400" b="1" dirty="0">
                <a:solidFill>
                  <a:srgbClr val="FF3300"/>
                </a:solidFill>
              </a:rPr>
              <a:t>СОВРЕМЕННАЯ МЕТОДОЛОГИЯ </a:t>
            </a:r>
            <a:r>
              <a:rPr lang="ru-RU" sz="1400" b="1" dirty="0" smtClean="0">
                <a:solidFill>
                  <a:srgbClr val="FF3300"/>
                </a:solidFill>
              </a:rPr>
              <a:t> </a:t>
            </a:r>
            <a:r>
              <a:rPr lang="ru-RU" sz="1400" b="1" dirty="0">
                <a:solidFill>
                  <a:srgbClr val="FF3300"/>
                </a:solidFill>
              </a:rPr>
              <a:t>ИНОЯЗЫЧНОГО ОБРАЗОВАНИЯ</a:t>
            </a:r>
          </a:p>
        </p:txBody>
      </p:sp>
      <p:pic>
        <p:nvPicPr>
          <p:cNvPr id="4099" name="Picture 3" descr="LOGKAZ~1"/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584200" cy="388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0" name="AutoShape 5"/>
          <p:cNvSpPr>
            <a:spLocks noChangeArrowheads="1"/>
          </p:cNvSpPr>
          <p:nvPr/>
        </p:nvSpPr>
        <p:spPr bwMode="auto">
          <a:xfrm>
            <a:off x="0" y="2060848"/>
            <a:ext cx="9034463" cy="50405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1200" b="1" dirty="0" smtClean="0"/>
              <a:t>II </a:t>
            </a:r>
            <a:r>
              <a:rPr lang="ru-RU" sz="1200" b="1" dirty="0" smtClean="0"/>
              <a:t>ПСИХОЛИНГВИСТИЧЕСКИЕ И КОГНИТИВНО-ЛИНГВОКУЛЬТУРОЛОГИЧЕСКИЕ ЗАКОНОМЕРНОСТИ </a:t>
            </a:r>
            <a:endParaRPr lang="en-US" sz="1200" b="1" dirty="0" smtClean="0"/>
          </a:p>
          <a:p>
            <a:pPr algn="ctr"/>
            <a:r>
              <a:rPr lang="ru-RU" sz="1200" b="1" dirty="0" smtClean="0"/>
              <a:t>РАЗВИТИЯ ЛИЧНОСТИ «СУБЪЕКТА МЕЖКУЛЬТУРНОЙ КОММУНИКАЦИИ»</a:t>
            </a:r>
            <a:endParaRPr lang="ru-RU" sz="1200" b="1" dirty="0"/>
          </a:p>
        </p:txBody>
      </p:sp>
      <p:sp>
        <p:nvSpPr>
          <p:cNvPr id="34823" name="Oval 7"/>
          <p:cNvSpPr>
            <a:spLocks noChangeArrowheads="1"/>
          </p:cNvSpPr>
          <p:nvPr/>
        </p:nvSpPr>
        <p:spPr bwMode="auto">
          <a:xfrm>
            <a:off x="2124075" y="260350"/>
            <a:ext cx="5113338" cy="536575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1200" b="1">
              <a:solidFill>
                <a:schemeClr val="accent5">
                  <a:lumMod val="50000"/>
                </a:schemeClr>
              </a:solidFill>
            </a:endParaRPr>
          </a:p>
          <a:p>
            <a:pPr algn="ctr" eaLnBrk="1" hangingPunct="1">
              <a:defRPr/>
            </a:pPr>
            <a:r>
              <a:rPr lang="ru-RU" sz="1200" b="1">
                <a:solidFill>
                  <a:schemeClr val="accent5">
                    <a:lumMod val="50000"/>
                  </a:schemeClr>
                </a:solidFill>
              </a:rPr>
              <a:t>ЯЗЫК – КУЛЬТУРА - ЛИЧНОСТЬ</a:t>
            </a:r>
          </a:p>
        </p:txBody>
      </p:sp>
      <p:sp>
        <p:nvSpPr>
          <p:cNvPr id="4103" name="Line 8"/>
          <p:cNvSpPr>
            <a:spLocks noChangeShapeType="1"/>
          </p:cNvSpPr>
          <p:nvPr/>
        </p:nvSpPr>
        <p:spPr bwMode="auto">
          <a:xfrm>
            <a:off x="4627563" y="765175"/>
            <a:ext cx="0" cy="1047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104" name="Rectangle 9"/>
          <p:cNvSpPr>
            <a:spLocks noChangeArrowheads="1"/>
          </p:cNvSpPr>
          <p:nvPr/>
        </p:nvSpPr>
        <p:spPr bwMode="auto">
          <a:xfrm>
            <a:off x="1491485" y="836614"/>
            <a:ext cx="6608907" cy="28892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/>
            <a:r>
              <a:rPr lang="ru-RU" sz="1000" b="1" dirty="0">
                <a:solidFill>
                  <a:srgbClr val="0000CC"/>
                </a:solidFill>
              </a:rPr>
              <a:t>МЕЖКУЛЬТУРНО-КОММУНИКАТИВНАЯ </a:t>
            </a:r>
            <a:r>
              <a:rPr lang="ru-RU" sz="1000" b="1" dirty="0" smtClean="0">
                <a:solidFill>
                  <a:srgbClr val="0000CC"/>
                </a:solidFill>
              </a:rPr>
              <a:t>ТЕОРИЯ </a:t>
            </a:r>
            <a:r>
              <a:rPr lang="ru-RU" sz="1000" b="1" dirty="0">
                <a:solidFill>
                  <a:srgbClr val="0000CC"/>
                </a:solidFill>
              </a:rPr>
              <a:t>ОБУЧЕНИЯ ИНОСТРАННЫМ ЯЗЫКАМ</a:t>
            </a:r>
          </a:p>
        </p:txBody>
      </p:sp>
      <p:sp>
        <p:nvSpPr>
          <p:cNvPr id="4105" name="Line 10"/>
          <p:cNvSpPr>
            <a:spLocks noChangeShapeType="1"/>
          </p:cNvSpPr>
          <p:nvPr/>
        </p:nvSpPr>
        <p:spPr bwMode="auto">
          <a:xfrm>
            <a:off x="4643438" y="1125538"/>
            <a:ext cx="0" cy="1047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106" name="WordArt 11"/>
          <p:cNvSpPr>
            <a:spLocks noChangeArrowheads="1" noChangeShapeType="1" noTextEdit="1"/>
          </p:cNvSpPr>
          <p:nvPr/>
        </p:nvSpPr>
        <p:spPr bwMode="auto">
          <a:xfrm>
            <a:off x="2862263" y="403671"/>
            <a:ext cx="3581400" cy="172592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sz="6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  <a:t>Когнитивно-лингвокультурологическая</a:t>
            </a:r>
            <a:r>
              <a:rPr lang="ru-RU" sz="6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  <a:t> методология</a:t>
            </a:r>
          </a:p>
        </p:txBody>
      </p:sp>
      <p:sp>
        <p:nvSpPr>
          <p:cNvPr id="4107" name="Text Box 12"/>
          <p:cNvSpPr txBox="1">
            <a:spLocks noChangeArrowheads="1"/>
          </p:cNvSpPr>
          <p:nvPr/>
        </p:nvSpPr>
        <p:spPr bwMode="auto">
          <a:xfrm>
            <a:off x="1762125" y="1230313"/>
            <a:ext cx="6205537" cy="276999"/>
          </a:xfrm>
          <a:prstGeom prst="rect">
            <a:avLst/>
          </a:prstGeom>
          <a:ln>
            <a:headEnd/>
            <a:tailEnd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b="1" dirty="0" smtClean="0">
                <a:solidFill>
                  <a:schemeClr val="bg1">
                    <a:lumMod val="95000"/>
                  </a:schemeClr>
                </a:solidFill>
              </a:rPr>
              <a:t>I </a:t>
            </a:r>
            <a:r>
              <a:rPr lang="ru-RU" sz="1200" b="1" dirty="0" smtClean="0">
                <a:solidFill>
                  <a:schemeClr val="bg1">
                    <a:lumMod val="95000"/>
                  </a:schemeClr>
                </a:solidFill>
              </a:rPr>
              <a:t>СИСТЕМООБРАЗУЮЩИЙ СОСТАВ МЕТОДОЛОГИЧЕСКИХ ПРИНЦИПОВ</a:t>
            </a:r>
            <a:endParaRPr lang="ru-RU" sz="1200" b="1" dirty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4108" name="Group 13"/>
          <p:cNvGrpSpPr>
            <a:grpSpLocks/>
          </p:cNvGrpSpPr>
          <p:nvPr/>
        </p:nvGrpSpPr>
        <p:grpSpPr bwMode="auto">
          <a:xfrm>
            <a:off x="0" y="1643335"/>
            <a:ext cx="9034463" cy="417513"/>
            <a:chOff x="0" y="981"/>
            <a:chExt cx="5691" cy="263"/>
          </a:xfrm>
        </p:grpSpPr>
        <p:sp>
          <p:nvSpPr>
            <p:cNvPr id="34830" name="Rectangle 14"/>
            <p:cNvSpPr>
              <a:spLocks noChangeArrowheads="1"/>
            </p:cNvSpPr>
            <p:nvPr/>
          </p:nvSpPr>
          <p:spPr bwMode="auto">
            <a:xfrm>
              <a:off x="972" y="1046"/>
              <a:ext cx="832" cy="19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ru-RU" sz="1050" dirty="0">
                  <a:solidFill>
                    <a:schemeClr val="bg2">
                      <a:lumMod val="10000"/>
                    </a:schemeClr>
                  </a:solidFill>
                </a:rPr>
                <a:t>ЛИНГВО-</a:t>
              </a:r>
            </a:p>
            <a:p>
              <a:pPr algn="ctr" eaLnBrk="1" hangingPunct="1">
                <a:defRPr/>
              </a:pPr>
              <a:r>
                <a:rPr lang="ru-RU" sz="1050" dirty="0">
                  <a:solidFill>
                    <a:schemeClr val="bg2">
                      <a:lumMod val="10000"/>
                    </a:schemeClr>
                  </a:solidFill>
                </a:rPr>
                <a:t>КУЛЬТУРНЫЙ</a:t>
              </a:r>
            </a:p>
          </p:txBody>
        </p:sp>
        <p:sp>
          <p:nvSpPr>
            <p:cNvPr id="34831" name="Rectangle 15"/>
            <p:cNvSpPr>
              <a:spLocks noChangeArrowheads="1"/>
            </p:cNvSpPr>
            <p:nvPr/>
          </p:nvSpPr>
          <p:spPr bwMode="auto">
            <a:xfrm>
              <a:off x="0" y="1046"/>
              <a:ext cx="833" cy="19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ru-RU" sz="1050" dirty="0">
                  <a:solidFill>
                    <a:schemeClr val="bg2">
                      <a:lumMod val="10000"/>
                    </a:schemeClr>
                  </a:solidFill>
                </a:rPr>
                <a:t>КОММУНИКА-</a:t>
              </a:r>
            </a:p>
            <a:p>
              <a:pPr algn="ctr" eaLnBrk="1" hangingPunct="1">
                <a:defRPr/>
              </a:pPr>
              <a:r>
                <a:rPr lang="ru-RU" sz="1050" dirty="0">
                  <a:solidFill>
                    <a:schemeClr val="bg2">
                      <a:lumMod val="10000"/>
                    </a:schemeClr>
                  </a:solidFill>
                </a:rPr>
                <a:t>ТИВНЫЙ</a:t>
              </a:r>
            </a:p>
          </p:txBody>
        </p:sp>
        <p:sp>
          <p:nvSpPr>
            <p:cNvPr id="34832" name="Rectangle 16"/>
            <p:cNvSpPr>
              <a:spLocks noChangeArrowheads="1"/>
            </p:cNvSpPr>
            <p:nvPr/>
          </p:nvSpPr>
          <p:spPr bwMode="auto">
            <a:xfrm>
              <a:off x="1943" y="1046"/>
              <a:ext cx="833" cy="19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ru-RU" sz="1050" dirty="0">
                  <a:solidFill>
                    <a:schemeClr val="bg2">
                      <a:lumMod val="10000"/>
                    </a:schemeClr>
                  </a:solidFill>
                </a:rPr>
                <a:t>КОГНИТИВНЫЙ</a:t>
              </a:r>
            </a:p>
          </p:txBody>
        </p:sp>
        <p:sp>
          <p:nvSpPr>
            <p:cNvPr id="4177" name="Line 17"/>
            <p:cNvSpPr>
              <a:spLocks noChangeShapeType="1"/>
            </p:cNvSpPr>
            <p:nvPr/>
          </p:nvSpPr>
          <p:spPr bwMode="auto">
            <a:xfrm>
              <a:off x="416" y="981"/>
              <a:ext cx="4858" cy="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ru-RU" sz="105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4178" name="Line 18"/>
            <p:cNvSpPr>
              <a:spLocks noChangeShapeType="1"/>
            </p:cNvSpPr>
            <p:nvPr/>
          </p:nvSpPr>
          <p:spPr bwMode="auto">
            <a:xfrm>
              <a:off x="416" y="981"/>
              <a:ext cx="0" cy="131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ru-RU" sz="105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4179" name="Line 19"/>
            <p:cNvSpPr>
              <a:spLocks noChangeShapeType="1"/>
            </p:cNvSpPr>
            <p:nvPr/>
          </p:nvSpPr>
          <p:spPr bwMode="auto">
            <a:xfrm>
              <a:off x="1388" y="981"/>
              <a:ext cx="0" cy="131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ru-RU" sz="105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4180" name="Line 20"/>
            <p:cNvSpPr>
              <a:spLocks noChangeShapeType="1"/>
            </p:cNvSpPr>
            <p:nvPr/>
          </p:nvSpPr>
          <p:spPr bwMode="auto">
            <a:xfrm>
              <a:off x="2360" y="981"/>
              <a:ext cx="0" cy="131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ru-RU" sz="105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4181" name="Line 21"/>
            <p:cNvSpPr>
              <a:spLocks noChangeShapeType="1"/>
            </p:cNvSpPr>
            <p:nvPr/>
          </p:nvSpPr>
          <p:spPr bwMode="auto">
            <a:xfrm>
              <a:off x="3262" y="981"/>
              <a:ext cx="0" cy="131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ru-RU" sz="105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4182" name="Line 22"/>
            <p:cNvSpPr>
              <a:spLocks noChangeShapeType="1"/>
            </p:cNvSpPr>
            <p:nvPr/>
          </p:nvSpPr>
          <p:spPr bwMode="auto">
            <a:xfrm>
              <a:off x="4233" y="981"/>
              <a:ext cx="0" cy="131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ru-RU" sz="105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4183" name="Line 23"/>
            <p:cNvSpPr>
              <a:spLocks noChangeShapeType="1"/>
            </p:cNvSpPr>
            <p:nvPr/>
          </p:nvSpPr>
          <p:spPr bwMode="auto">
            <a:xfrm>
              <a:off x="5274" y="981"/>
              <a:ext cx="0" cy="131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ru-RU" sz="105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34840" name="Rectangle 24"/>
            <p:cNvSpPr>
              <a:spLocks noChangeArrowheads="1"/>
            </p:cNvSpPr>
            <p:nvPr/>
          </p:nvSpPr>
          <p:spPr bwMode="auto">
            <a:xfrm>
              <a:off x="2915" y="1046"/>
              <a:ext cx="832" cy="19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ru-RU" sz="1050">
                  <a:solidFill>
                    <a:schemeClr val="bg2">
                      <a:lumMod val="10000"/>
                    </a:schemeClr>
                  </a:solidFill>
                </a:rPr>
                <a:t>СОЦИО-</a:t>
              </a:r>
            </a:p>
            <a:p>
              <a:pPr algn="ctr" eaLnBrk="1" hangingPunct="1">
                <a:defRPr/>
              </a:pPr>
              <a:r>
                <a:rPr lang="ru-RU" sz="1050">
                  <a:solidFill>
                    <a:schemeClr val="bg2">
                      <a:lumMod val="10000"/>
                    </a:schemeClr>
                  </a:solidFill>
                </a:rPr>
                <a:t>КУЛЬТУРНЫЙ</a:t>
              </a:r>
            </a:p>
          </p:txBody>
        </p:sp>
        <p:sp>
          <p:nvSpPr>
            <p:cNvPr id="34841" name="Rectangle 25"/>
            <p:cNvSpPr>
              <a:spLocks noChangeArrowheads="1"/>
            </p:cNvSpPr>
            <p:nvPr/>
          </p:nvSpPr>
          <p:spPr bwMode="auto">
            <a:xfrm>
              <a:off x="3886" y="1046"/>
              <a:ext cx="833" cy="19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ru-RU" sz="1050">
                  <a:solidFill>
                    <a:schemeClr val="bg2">
                      <a:lumMod val="10000"/>
                    </a:schemeClr>
                  </a:solidFill>
                </a:rPr>
                <a:t>КОНЦЕП-</a:t>
              </a:r>
            </a:p>
            <a:p>
              <a:pPr algn="ctr" eaLnBrk="1" hangingPunct="1">
                <a:defRPr/>
              </a:pPr>
              <a:r>
                <a:rPr lang="ru-RU" sz="1050">
                  <a:solidFill>
                    <a:schemeClr val="bg2">
                      <a:lumMod val="10000"/>
                    </a:schemeClr>
                  </a:solidFill>
                </a:rPr>
                <a:t>ТУАЛЬНЫЙ</a:t>
              </a:r>
            </a:p>
          </p:txBody>
        </p:sp>
        <p:sp>
          <p:nvSpPr>
            <p:cNvPr id="34842" name="Rectangle 26"/>
            <p:cNvSpPr>
              <a:spLocks noChangeArrowheads="1"/>
            </p:cNvSpPr>
            <p:nvPr/>
          </p:nvSpPr>
          <p:spPr bwMode="auto">
            <a:xfrm>
              <a:off x="4788" y="1046"/>
              <a:ext cx="903" cy="19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ru-RU" sz="1050">
                  <a:solidFill>
                    <a:schemeClr val="bg2">
                      <a:lumMod val="10000"/>
                    </a:schemeClr>
                  </a:solidFill>
                </a:rPr>
                <a:t>ЛИЧНОСТНО-</a:t>
              </a:r>
            </a:p>
            <a:p>
              <a:pPr algn="ctr" eaLnBrk="1" hangingPunct="1">
                <a:defRPr/>
              </a:pPr>
              <a:r>
                <a:rPr lang="ru-RU" sz="1050">
                  <a:solidFill>
                    <a:schemeClr val="bg2">
                      <a:lumMod val="10000"/>
                    </a:schemeClr>
                  </a:solidFill>
                </a:rPr>
                <a:t>ЦЕНТРИРОВАННЫЙ</a:t>
              </a:r>
            </a:p>
          </p:txBody>
        </p:sp>
      </p:grpSp>
      <p:sp>
        <p:nvSpPr>
          <p:cNvPr id="4132" name="Rectangle 50"/>
          <p:cNvSpPr>
            <a:spLocks noChangeArrowheads="1"/>
          </p:cNvSpPr>
          <p:nvPr/>
        </p:nvSpPr>
        <p:spPr bwMode="auto">
          <a:xfrm>
            <a:off x="41273" y="4875280"/>
            <a:ext cx="8993189" cy="121801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/>
            <a:r>
              <a:rPr lang="en-US" sz="1200" b="1" dirty="0" smtClean="0">
                <a:solidFill>
                  <a:srgbClr val="C00000"/>
                </a:solidFill>
                <a:latin typeface="Times New Roman" pitchFamily="18" charset="0"/>
              </a:rPr>
              <a:t>V </a:t>
            </a:r>
            <a:r>
              <a:rPr lang="ru-RU" sz="1200" b="1" dirty="0" smtClean="0">
                <a:solidFill>
                  <a:srgbClr val="C00000"/>
                </a:solidFill>
                <a:latin typeface="Times New Roman" pitchFamily="18" charset="0"/>
              </a:rPr>
              <a:t>СОДЕРЖАТЕЛЬНЫЙ </a:t>
            </a:r>
            <a:r>
              <a:rPr lang="ru-RU" sz="1200" b="1" dirty="0">
                <a:solidFill>
                  <a:srgbClr val="C00000"/>
                </a:solidFill>
                <a:latin typeface="Times New Roman" pitchFamily="18" charset="0"/>
              </a:rPr>
              <a:t>БЛОК ФОРМИРОВАНИЯ МЕЖКУЛЬТУРНО-КОММУНИКАТИВНОЙ КОМПЕТЕНЦИИ</a:t>
            </a:r>
          </a:p>
          <a:p>
            <a:pPr algn="ctr" eaLnBrk="1" hangingPunct="1"/>
            <a:endParaRPr lang="ru-RU" sz="1200" b="1" dirty="0">
              <a:solidFill>
                <a:srgbClr val="C00000"/>
              </a:solidFill>
              <a:latin typeface="Times New Roman" pitchFamily="18" charset="0"/>
            </a:endParaRPr>
          </a:p>
          <a:p>
            <a:pPr algn="ctr" eaLnBrk="1" hangingPunct="1"/>
            <a:endParaRPr lang="ru-RU" sz="1200" b="1" dirty="0">
              <a:solidFill>
                <a:srgbClr val="C00000"/>
              </a:solidFill>
              <a:latin typeface="Times New Roman" pitchFamily="18" charset="0"/>
            </a:endParaRPr>
          </a:p>
          <a:p>
            <a:pPr algn="ctr" eaLnBrk="1" hangingPunct="1"/>
            <a:endParaRPr lang="ru-RU" sz="1200" b="1" dirty="0">
              <a:solidFill>
                <a:srgbClr val="C00000"/>
              </a:solidFill>
              <a:latin typeface="Times New Roman" pitchFamily="18" charset="0"/>
            </a:endParaRPr>
          </a:p>
          <a:p>
            <a:pPr algn="ctr" eaLnBrk="1" hangingPunct="1"/>
            <a:endParaRPr lang="ru-RU" sz="12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86" name="Овал 85"/>
          <p:cNvSpPr/>
          <p:nvPr/>
        </p:nvSpPr>
        <p:spPr bwMode="auto">
          <a:xfrm>
            <a:off x="218405" y="5438684"/>
            <a:ext cx="1071563" cy="492689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СФЕРА</a:t>
            </a:r>
          </a:p>
        </p:txBody>
      </p:sp>
      <p:cxnSp>
        <p:nvCxnSpPr>
          <p:cNvPr id="4147" name="Прямая со стрелкой 100"/>
          <p:cNvCxnSpPr>
            <a:cxnSpLocks noChangeShapeType="1"/>
          </p:cNvCxnSpPr>
          <p:nvPr/>
        </p:nvCxnSpPr>
        <p:spPr bwMode="auto">
          <a:xfrm flipV="1">
            <a:off x="4674615" y="5402090"/>
            <a:ext cx="142875" cy="71437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48" name="Прямая со стрелкой 102"/>
          <p:cNvCxnSpPr>
            <a:cxnSpLocks noChangeShapeType="1"/>
          </p:cNvCxnSpPr>
          <p:nvPr/>
        </p:nvCxnSpPr>
        <p:spPr bwMode="auto">
          <a:xfrm>
            <a:off x="4603616" y="5513527"/>
            <a:ext cx="142875" cy="142875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49" name="Прямая со стрелкой 104"/>
          <p:cNvCxnSpPr>
            <a:cxnSpLocks noChangeShapeType="1"/>
          </p:cNvCxnSpPr>
          <p:nvPr/>
        </p:nvCxnSpPr>
        <p:spPr bwMode="auto">
          <a:xfrm flipV="1">
            <a:off x="4591433" y="5758864"/>
            <a:ext cx="142875" cy="71437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50" name="Прямая со стрелкой 106"/>
          <p:cNvCxnSpPr>
            <a:cxnSpLocks noChangeShapeType="1"/>
          </p:cNvCxnSpPr>
          <p:nvPr/>
        </p:nvCxnSpPr>
        <p:spPr bwMode="auto">
          <a:xfrm>
            <a:off x="4564308" y="5903708"/>
            <a:ext cx="142875" cy="142875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7" name="Прямоугольник 96"/>
          <p:cNvSpPr/>
          <p:nvPr/>
        </p:nvSpPr>
        <p:spPr>
          <a:xfrm>
            <a:off x="8501090" y="6429396"/>
            <a:ext cx="642910" cy="4286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 №</a:t>
            </a:r>
            <a:r>
              <a:rPr lang="en-US" sz="1600" dirty="0" smtClean="0">
                <a:solidFill>
                  <a:schemeClr val="tx1"/>
                </a:solidFill>
              </a:rPr>
              <a:t>4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9" name="Rectangle 50"/>
          <p:cNvSpPr>
            <a:spLocks noChangeArrowheads="1"/>
          </p:cNvSpPr>
          <p:nvPr/>
        </p:nvSpPr>
        <p:spPr bwMode="auto">
          <a:xfrm>
            <a:off x="2381" y="6021288"/>
            <a:ext cx="9139238" cy="7920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CC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en-US" sz="1200" b="1" dirty="0" smtClean="0">
              <a:solidFill>
                <a:schemeClr val="bg1">
                  <a:lumMod val="50000"/>
                </a:schemeClr>
              </a:solidFill>
              <a:latin typeface="Times New Roman" pitchFamily="18" charset="0"/>
            </a:endParaRPr>
          </a:p>
          <a:p>
            <a:pPr algn="ctr" eaLnBrk="1" hangingPunct="1">
              <a:defRPr/>
            </a:pPr>
            <a:endParaRPr lang="en-US" sz="1200" b="1" dirty="0">
              <a:solidFill>
                <a:schemeClr val="bg1">
                  <a:lumMod val="50000"/>
                </a:schemeClr>
              </a:solidFill>
              <a:latin typeface="Times New Roman" pitchFamily="18" charset="0"/>
            </a:endParaRPr>
          </a:p>
          <a:p>
            <a:pPr algn="ctr" eaLnBrk="1" hangingPunct="1">
              <a:defRPr/>
            </a:pPr>
            <a:r>
              <a:rPr lang="en-US" sz="1200" b="1" dirty="0" smtClean="0">
                <a:solidFill>
                  <a:srgbClr val="002060"/>
                </a:solidFill>
                <a:latin typeface="Times New Roman" pitchFamily="18" charset="0"/>
              </a:rPr>
              <a:t>VI </a:t>
            </a:r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</a:rPr>
              <a:t>ТЕХНОЛОГИЧЕСКИЙ </a:t>
            </a: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</a:rPr>
              <a:t>БЛОК ФОРМИРОВАНИЯ МЕЖКУЛЬТУРНО-КОММУНИКАТИВНОЙ КОМПЕТЕНЦИИ</a:t>
            </a:r>
          </a:p>
          <a:p>
            <a:pPr algn="ctr" eaLnBrk="1" hangingPunct="1">
              <a:defRPr/>
            </a:pPr>
            <a:endParaRPr lang="ru-RU" sz="1200" b="1" dirty="0">
              <a:solidFill>
                <a:schemeClr val="bg1">
                  <a:lumMod val="50000"/>
                </a:schemeClr>
              </a:solidFill>
              <a:latin typeface="Times New Roman" pitchFamily="18" charset="0"/>
            </a:endParaRPr>
          </a:p>
          <a:p>
            <a:pPr algn="ctr" eaLnBrk="1" hangingPunct="1">
              <a:defRPr/>
            </a:pPr>
            <a:endParaRPr lang="ru-RU" sz="1200" b="1" dirty="0">
              <a:solidFill>
                <a:schemeClr val="bg1">
                  <a:lumMod val="50000"/>
                </a:schemeClr>
              </a:solidFill>
              <a:latin typeface="Times New Roman" pitchFamily="18" charset="0"/>
            </a:endParaRPr>
          </a:p>
          <a:p>
            <a:pPr algn="ctr" eaLnBrk="1" hangingPunct="1">
              <a:defRPr/>
            </a:pPr>
            <a:endParaRPr lang="ru-RU" sz="1200" b="1" dirty="0">
              <a:solidFill>
                <a:schemeClr val="bg1">
                  <a:lumMod val="50000"/>
                </a:schemeClr>
              </a:solidFill>
              <a:latin typeface="Times New Roman" pitchFamily="18" charset="0"/>
            </a:endParaRPr>
          </a:p>
          <a:p>
            <a:pPr algn="ctr" eaLnBrk="1" hangingPunct="1">
              <a:defRPr/>
            </a:pPr>
            <a:endParaRPr lang="ru-RU" sz="1200" b="1" dirty="0">
              <a:solidFill>
                <a:schemeClr val="bg1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00" name="Скругленный прямоугольник 99"/>
          <p:cNvSpPr/>
          <p:nvPr/>
        </p:nvSpPr>
        <p:spPr bwMode="auto">
          <a:xfrm>
            <a:off x="48900" y="6349032"/>
            <a:ext cx="2928926" cy="32659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/>
          <a:lstStyle/>
          <a:p>
            <a:pPr algn="ctr">
              <a:defRPr/>
            </a:pPr>
            <a:r>
              <a:rPr lang="ru-RU" sz="14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ПОДГОТОВИТЕЛЬНЫЙ</a:t>
            </a:r>
          </a:p>
        </p:txBody>
      </p:sp>
      <p:sp>
        <p:nvSpPr>
          <p:cNvPr id="101" name="Скругленный прямоугольник 100"/>
          <p:cNvSpPr/>
          <p:nvPr/>
        </p:nvSpPr>
        <p:spPr bwMode="auto">
          <a:xfrm>
            <a:off x="3359935" y="6349032"/>
            <a:ext cx="2571768" cy="32659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/>
          <a:lstStyle/>
          <a:p>
            <a:pPr algn="ctr">
              <a:defRPr/>
            </a:pPr>
            <a:r>
              <a:rPr lang="ru-RU" sz="14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МОДЕЛИРУЮЩИЙ</a:t>
            </a:r>
          </a:p>
        </p:txBody>
      </p:sp>
      <p:sp>
        <p:nvSpPr>
          <p:cNvPr id="102" name="Скругленный прямоугольник 101"/>
          <p:cNvSpPr/>
          <p:nvPr/>
        </p:nvSpPr>
        <p:spPr bwMode="auto">
          <a:xfrm>
            <a:off x="6360331" y="6349032"/>
            <a:ext cx="2571768" cy="32659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/>
          <a:lstStyle/>
          <a:p>
            <a:pPr algn="ctr">
              <a:defRPr/>
            </a:pPr>
            <a:r>
              <a:rPr lang="ru-RU" sz="14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КОММУНИКАТИВНЫЙ</a:t>
            </a:r>
          </a:p>
        </p:txBody>
      </p:sp>
      <p:cxnSp>
        <p:nvCxnSpPr>
          <p:cNvPr id="103" name="Прямая со стрелкой 111"/>
          <p:cNvCxnSpPr>
            <a:cxnSpLocks noChangeShapeType="1"/>
          </p:cNvCxnSpPr>
          <p:nvPr/>
        </p:nvCxnSpPr>
        <p:spPr bwMode="auto">
          <a:xfrm>
            <a:off x="2931319" y="6426378"/>
            <a:ext cx="428625" cy="1587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4" name="Прямая со стрелкой 113"/>
          <p:cNvCxnSpPr>
            <a:cxnSpLocks noChangeShapeType="1"/>
          </p:cNvCxnSpPr>
          <p:nvPr/>
        </p:nvCxnSpPr>
        <p:spPr bwMode="auto">
          <a:xfrm>
            <a:off x="5931694" y="6426378"/>
            <a:ext cx="428625" cy="1587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5" name="Скругленный прямоугольник 86"/>
          <p:cNvSpPr>
            <a:spLocks noChangeArrowheads="1"/>
          </p:cNvSpPr>
          <p:nvPr/>
        </p:nvSpPr>
        <p:spPr bwMode="auto">
          <a:xfrm>
            <a:off x="1755002" y="5566412"/>
            <a:ext cx="1071562" cy="383203"/>
          </a:xfrm>
          <a:prstGeom prst="roundRect">
            <a:avLst>
              <a:gd name="adj" fmla="val 16667"/>
            </a:avLst>
          </a:prstGeom>
          <a:solidFill>
            <a:srgbClr val="FFCC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pPr algn="ctr"/>
            <a:r>
              <a:rPr lang="ru-RU" sz="1200" b="1">
                <a:solidFill>
                  <a:srgbClr val="C00000"/>
                </a:solidFill>
                <a:cs typeface="Arial" charset="0"/>
              </a:rPr>
              <a:t>ТЕМА</a:t>
            </a:r>
          </a:p>
        </p:txBody>
      </p:sp>
      <p:sp>
        <p:nvSpPr>
          <p:cNvPr id="106" name="Скругленный прямоугольник 105"/>
          <p:cNvSpPr/>
          <p:nvPr/>
        </p:nvSpPr>
        <p:spPr bwMode="auto">
          <a:xfrm>
            <a:off x="3159484" y="5440626"/>
            <a:ext cx="1428750" cy="23723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СУБТЕМА</a:t>
            </a:r>
          </a:p>
        </p:txBody>
      </p:sp>
      <p:sp>
        <p:nvSpPr>
          <p:cNvPr id="107" name="Скругленный прямоугольник 106"/>
          <p:cNvSpPr/>
          <p:nvPr/>
        </p:nvSpPr>
        <p:spPr bwMode="auto">
          <a:xfrm>
            <a:off x="3109117" y="5785091"/>
            <a:ext cx="1428750" cy="23723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СУБТЕМА</a:t>
            </a:r>
          </a:p>
        </p:txBody>
      </p:sp>
      <p:sp>
        <p:nvSpPr>
          <p:cNvPr id="111" name="Блок-схема: знак завершения 110"/>
          <p:cNvSpPr/>
          <p:nvPr/>
        </p:nvSpPr>
        <p:spPr bwMode="auto">
          <a:xfrm>
            <a:off x="4755377" y="5215228"/>
            <a:ext cx="2500312" cy="222581"/>
          </a:xfrm>
          <a:prstGeom prst="flowChartTerminator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05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sz="105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ИТУАЦИЯ </a:t>
            </a:r>
            <a:r>
              <a:rPr lang="ru-RU" sz="105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105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ru-RU" sz="105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Блок-схема: знак завершения 111"/>
          <p:cNvSpPr/>
          <p:nvPr/>
        </p:nvSpPr>
        <p:spPr bwMode="auto">
          <a:xfrm>
            <a:off x="4755377" y="5442090"/>
            <a:ext cx="2500312" cy="222581"/>
          </a:xfrm>
          <a:prstGeom prst="flowChartTerminator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105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СИТУАЦИЯ </a:t>
            </a:r>
            <a:r>
              <a:rPr lang="en-US" sz="105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endParaRPr lang="ru-RU" sz="105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Блок-схема: знак завершения 112"/>
          <p:cNvSpPr/>
          <p:nvPr/>
        </p:nvSpPr>
        <p:spPr bwMode="auto">
          <a:xfrm>
            <a:off x="4755377" y="5870715"/>
            <a:ext cx="2500312" cy="222581"/>
          </a:xfrm>
          <a:prstGeom prst="flowChartTerminator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105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СИТУАЦИЯ </a:t>
            </a:r>
            <a:r>
              <a:rPr lang="en-US" sz="105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endParaRPr lang="ru-RU" sz="105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Блок-схема: знак завершения 113"/>
          <p:cNvSpPr/>
          <p:nvPr/>
        </p:nvSpPr>
        <p:spPr bwMode="auto">
          <a:xfrm>
            <a:off x="4755377" y="5656402"/>
            <a:ext cx="2500312" cy="222581"/>
          </a:xfrm>
          <a:prstGeom prst="flowChartTerminator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105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СИТУАЦИЯ 1</a:t>
            </a:r>
          </a:p>
        </p:txBody>
      </p:sp>
      <p:sp>
        <p:nvSpPr>
          <p:cNvPr id="115" name="Стрелка вправо 93"/>
          <p:cNvSpPr>
            <a:spLocks noChangeArrowheads="1"/>
          </p:cNvSpPr>
          <p:nvPr/>
        </p:nvSpPr>
        <p:spPr bwMode="auto">
          <a:xfrm>
            <a:off x="1277173" y="5613592"/>
            <a:ext cx="428625" cy="21431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0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cxnSp>
        <p:nvCxnSpPr>
          <p:cNvPr id="116" name="Прямая со стрелкой 95"/>
          <p:cNvCxnSpPr>
            <a:cxnSpLocks noChangeShapeType="1"/>
            <a:stCxn id="105" idx="3"/>
            <a:endCxn id="106" idx="1"/>
          </p:cNvCxnSpPr>
          <p:nvPr/>
        </p:nvCxnSpPr>
        <p:spPr bwMode="auto">
          <a:xfrm flipV="1">
            <a:off x="2826564" y="5559244"/>
            <a:ext cx="332920" cy="198770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7" name="Прямая со стрелкой 98"/>
          <p:cNvCxnSpPr>
            <a:cxnSpLocks noChangeShapeType="1"/>
            <a:endCxn id="107" idx="1"/>
          </p:cNvCxnSpPr>
          <p:nvPr/>
        </p:nvCxnSpPr>
        <p:spPr bwMode="auto">
          <a:xfrm>
            <a:off x="2823367" y="5713653"/>
            <a:ext cx="285750" cy="190056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9" name="AutoShape 5"/>
          <p:cNvSpPr>
            <a:spLocks noChangeArrowheads="1"/>
          </p:cNvSpPr>
          <p:nvPr/>
        </p:nvSpPr>
        <p:spPr bwMode="auto">
          <a:xfrm>
            <a:off x="218405" y="3052192"/>
            <a:ext cx="8602067" cy="35196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1000" b="1" dirty="0" smtClean="0"/>
              <a:t>III </a:t>
            </a:r>
            <a:r>
              <a:rPr lang="ru-RU" sz="1000" b="1" dirty="0" smtClean="0"/>
              <a:t>ФОРМИРОВАНИЕ МЕХАНИЗМОВ «РЕКОНЦЕПТУАЛИЗАЦИИ» МИРА И ЯЗЫКОВОЙ КАТЕГОРИЗАЦИИ</a:t>
            </a:r>
            <a:endParaRPr lang="ru-RU" sz="1000" b="1" dirty="0"/>
          </a:p>
        </p:txBody>
      </p:sp>
      <p:sp>
        <p:nvSpPr>
          <p:cNvPr id="130" name="Rectangle 15"/>
          <p:cNvSpPr>
            <a:spLocks noChangeArrowheads="1"/>
          </p:cNvSpPr>
          <p:nvPr/>
        </p:nvSpPr>
        <p:spPr bwMode="auto">
          <a:xfrm>
            <a:off x="179512" y="3556249"/>
            <a:ext cx="1928420" cy="2883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ru-RU" sz="800" dirty="0" smtClean="0">
                <a:solidFill>
                  <a:schemeClr val="bg2">
                    <a:lumMod val="10000"/>
                  </a:schemeClr>
                </a:solidFill>
              </a:rPr>
              <a:t>ВТОРИЧНОЕ </a:t>
            </a:r>
            <a:endParaRPr lang="en-US" sz="800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 eaLnBrk="1" hangingPunct="1">
              <a:defRPr/>
            </a:pPr>
            <a:r>
              <a:rPr lang="ru-RU" sz="800" dirty="0" smtClean="0">
                <a:solidFill>
                  <a:schemeClr val="bg2">
                    <a:lumMod val="10000"/>
                  </a:schemeClr>
                </a:solidFill>
              </a:rPr>
              <a:t>КОГНИТИВНОЕ СОЗНАНИЕ</a:t>
            </a:r>
            <a:endParaRPr lang="ru-RU" sz="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31" name="Rectangle 15"/>
          <p:cNvSpPr>
            <a:spLocks noChangeArrowheads="1"/>
          </p:cNvSpPr>
          <p:nvPr/>
        </p:nvSpPr>
        <p:spPr bwMode="auto">
          <a:xfrm>
            <a:off x="6443662" y="3546722"/>
            <a:ext cx="2232793" cy="29783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ru-RU" sz="800" dirty="0" smtClean="0">
                <a:solidFill>
                  <a:schemeClr val="bg2">
                    <a:lumMod val="10000"/>
                  </a:schemeClr>
                </a:solidFill>
              </a:rPr>
              <a:t>НОВЫЕ КОГНИТИВНО-ЛИНГВОКУЛЬ-</a:t>
            </a:r>
          </a:p>
          <a:p>
            <a:pPr algn="ctr" eaLnBrk="1" hangingPunct="1">
              <a:defRPr/>
            </a:pPr>
            <a:r>
              <a:rPr lang="ru-RU" sz="800" dirty="0" smtClean="0">
                <a:solidFill>
                  <a:schemeClr val="bg2">
                    <a:lumMod val="10000"/>
                  </a:schemeClr>
                </a:solidFill>
              </a:rPr>
              <a:t>ТУРОЛОГИЧЕСКИЕ КОМПЛЕКСЫ (КЛК)</a:t>
            </a:r>
            <a:endParaRPr lang="ru-RU" sz="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32" name="Rectangle 15"/>
          <p:cNvSpPr>
            <a:spLocks noChangeArrowheads="1"/>
          </p:cNvSpPr>
          <p:nvPr/>
        </p:nvSpPr>
        <p:spPr bwMode="auto">
          <a:xfrm>
            <a:off x="4499992" y="3546723"/>
            <a:ext cx="1759050" cy="2978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ru-RU" sz="800" dirty="0" smtClean="0">
                <a:solidFill>
                  <a:schemeClr val="bg2">
                    <a:lumMod val="10000"/>
                  </a:schemeClr>
                </a:solidFill>
              </a:rPr>
              <a:t>ВТОРИЧНЫЕ КОГНИТИВНЫЕ </a:t>
            </a:r>
          </a:p>
          <a:p>
            <a:pPr algn="ctr" eaLnBrk="1" hangingPunct="1">
              <a:defRPr/>
            </a:pPr>
            <a:r>
              <a:rPr lang="ru-RU" sz="800" dirty="0" smtClean="0">
                <a:solidFill>
                  <a:schemeClr val="bg2">
                    <a:lumMod val="10000"/>
                  </a:schemeClr>
                </a:solidFill>
              </a:rPr>
              <a:t>КОНСТРУКЦИИ - ЗНАНИЯ</a:t>
            </a:r>
            <a:endParaRPr lang="ru-RU" sz="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33" name="Rectangle 15"/>
          <p:cNvSpPr>
            <a:spLocks noChangeArrowheads="1"/>
          </p:cNvSpPr>
          <p:nvPr/>
        </p:nvSpPr>
        <p:spPr bwMode="auto">
          <a:xfrm>
            <a:off x="2203451" y="3573016"/>
            <a:ext cx="2080518" cy="2978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ru-RU" sz="800" dirty="0" smtClean="0">
                <a:solidFill>
                  <a:schemeClr val="bg2">
                    <a:lumMod val="10000"/>
                  </a:schemeClr>
                </a:solidFill>
              </a:rPr>
              <a:t>ВТОРИЧНЫЙ КОНЦЕПТ И КАРТИНА </a:t>
            </a:r>
            <a:endParaRPr lang="en-US" sz="800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 eaLnBrk="1" hangingPunct="1">
              <a:defRPr/>
            </a:pPr>
            <a:r>
              <a:rPr lang="ru-RU" sz="800" dirty="0" smtClean="0">
                <a:solidFill>
                  <a:schemeClr val="bg2">
                    <a:lumMod val="10000"/>
                  </a:schemeClr>
                </a:solidFill>
              </a:rPr>
              <a:t>МИРА  ЯЗЫКА ИНОФОНА</a:t>
            </a:r>
            <a:endParaRPr lang="ru-RU" sz="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34" name="AutoShape 5"/>
          <p:cNvSpPr>
            <a:spLocks noChangeArrowheads="1"/>
          </p:cNvSpPr>
          <p:nvPr/>
        </p:nvSpPr>
        <p:spPr bwMode="auto">
          <a:xfrm>
            <a:off x="323528" y="4005064"/>
            <a:ext cx="8608571" cy="3812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1100" b="1" dirty="0" smtClean="0"/>
              <a:t>IV </a:t>
            </a:r>
            <a:r>
              <a:rPr lang="ru-RU" sz="1100" b="1" dirty="0" smtClean="0"/>
              <a:t>КОГНИТИВНО-БАЗИРУЕМАЯ И ЦЕЛЕНАПРАВЛЕННАЯ ТЕХНОЛОГИЯ ФОРМИРОВАНИЯ </a:t>
            </a:r>
            <a:endParaRPr lang="en-US" sz="1100" b="1" dirty="0" smtClean="0"/>
          </a:p>
          <a:p>
            <a:pPr algn="ctr"/>
            <a:r>
              <a:rPr lang="ru-RU" sz="1100" b="1" dirty="0" smtClean="0"/>
              <a:t>НОВЫХ КЛК (КОГНИТИВНО-ЛИНГВОКУЛЬТУРОЛОГИЧЕСКИХ КОМПЛЕКСОВ)</a:t>
            </a:r>
            <a:endParaRPr lang="ru-RU" sz="1100" b="1" dirty="0"/>
          </a:p>
        </p:txBody>
      </p:sp>
      <p:sp>
        <p:nvSpPr>
          <p:cNvPr id="135" name="AutoShape 5"/>
          <p:cNvSpPr>
            <a:spLocks noChangeArrowheads="1"/>
          </p:cNvSpPr>
          <p:nvPr/>
        </p:nvSpPr>
        <p:spPr bwMode="auto">
          <a:xfrm>
            <a:off x="323528" y="4538356"/>
            <a:ext cx="8496944" cy="25879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ru-RU" sz="900" b="1" dirty="0" smtClean="0"/>
              <a:t>КЛК – ОСНОВА СОДЕРЖАТЕЛЬНОГО БЛОКА ФОРМИРОВАНИЯ МЕЖКУЛЬТУРНО-КОММУНИКАТИВНЫХ КОМПЕТЕНЦИЙ (МКК)</a:t>
            </a:r>
            <a:endParaRPr lang="ru-RU" sz="900" b="1" dirty="0"/>
          </a:p>
        </p:txBody>
      </p:sp>
      <p:sp>
        <p:nvSpPr>
          <p:cNvPr id="6" name="Стрелка вниз 5"/>
          <p:cNvSpPr/>
          <p:nvPr/>
        </p:nvSpPr>
        <p:spPr>
          <a:xfrm>
            <a:off x="4676128" y="4386264"/>
            <a:ext cx="145256" cy="1520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2107932" y="3639844"/>
            <a:ext cx="182851" cy="1324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" name="Стрелка вправо 135"/>
          <p:cNvSpPr/>
          <p:nvPr/>
        </p:nvSpPr>
        <p:spPr>
          <a:xfrm>
            <a:off x="4294108" y="3639565"/>
            <a:ext cx="175025" cy="1327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Стрелка вправо 136"/>
          <p:cNvSpPr/>
          <p:nvPr/>
        </p:nvSpPr>
        <p:spPr>
          <a:xfrm>
            <a:off x="6246463" y="3284984"/>
            <a:ext cx="197745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322388" y="2934469"/>
            <a:ext cx="1718489" cy="1177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188419" y="2934469"/>
            <a:ext cx="879525" cy="1177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4294109" y="2934469"/>
            <a:ext cx="1054550" cy="1177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6300250" y="2934469"/>
            <a:ext cx="1191163" cy="1177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129" idx="2"/>
            <a:endCxn id="130" idx="0"/>
          </p:cNvCxnSpPr>
          <p:nvPr/>
        </p:nvCxnSpPr>
        <p:spPr>
          <a:xfrm flipH="1">
            <a:off x="1143722" y="3404156"/>
            <a:ext cx="3375717" cy="1520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29" idx="2"/>
            <a:endCxn id="131" idx="0"/>
          </p:cNvCxnSpPr>
          <p:nvPr/>
        </p:nvCxnSpPr>
        <p:spPr>
          <a:xfrm>
            <a:off x="4519439" y="3404156"/>
            <a:ext cx="3040620" cy="1425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129" idx="2"/>
            <a:endCxn id="133" idx="0"/>
          </p:cNvCxnSpPr>
          <p:nvPr/>
        </p:nvCxnSpPr>
        <p:spPr>
          <a:xfrm flipH="1">
            <a:off x="3243710" y="3404156"/>
            <a:ext cx="1275729" cy="168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129" idx="2"/>
            <a:endCxn id="132" idx="0"/>
          </p:cNvCxnSpPr>
          <p:nvPr/>
        </p:nvCxnSpPr>
        <p:spPr>
          <a:xfrm>
            <a:off x="4519439" y="3404156"/>
            <a:ext cx="860078" cy="1425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Группа 6"/>
          <p:cNvGrpSpPr/>
          <p:nvPr/>
        </p:nvGrpSpPr>
        <p:grpSpPr>
          <a:xfrm>
            <a:off x="80963" y="2610619"/>
            <a:ext cx="8289975" cy="382711"/>
            <a:chOff x="80963" y="2276872"/>
            <a:chExt cx="8289975" cy="382711"/>
          </a:xfrm>
        </p:grpSpPr>
        <p:sp>
          <p:nvSpPr>
            <p:cNvPr id="125" name="Rectangle 15"/>
            <p:cNvSpPr>
              <a:spLocks noChangeArrowheads="1"/>
            </p:cNvSpPr>
            <p:nvPr/>
          </p:nvSpPr>
          <p:spPr bwMode="auto">
            <a:xfrm>
              <a:off x="80963" y="2276872"/>
              <a:ext cx="1898749" cy="38271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ru-RU" sz="800" dirty="0" smtClean="0">
                  <a:solidFill>
                    <a:schemeClr val="bg2">
                      <a:lumMod val="10000"/>
                    </a:schemeClr>
                  </a:solidFill>
                </a:rPr>
                <a:t>ПЕРВИЧНОЕ </a:t>
              </a:r>
              <a:endParaRPr lang="en-US" sz="800" dirty="0" smtClean="0">
                <a:solidFill>
                  <a:schemeClr val="bg2">
                    <a:lumMod val="10000"/>
                  </a:schemeClr>
                </a:solidFill>
              </a:endParaRPr>
            </a:p>
            <a:p>
              <a:pPr algn="ctr" eaLnBrk="1" hangingPunct="1">
                <a:defRPr/>
              </a:pPr>
              <a:r>
                <a:rPr lang="ru-RU" sz="800" dirty="0" smtClean="0">
                  <a:solidFill>
                    <a:schemeClr val="bg2">
                      <a:lumMod val="10000"/>
                    </a:schemeClr>
                  </a:solidFill>
                </a:rPr>
                <a:t>КОННИТИВНОЕ </a:t>
              </a:r>
              <a:r>
                <a:rPr lang="ru-RU" sz="800" dirty="0" smtClean="0">
                  <a:solidFill>
                    <a:schemeClr val="bg2">
                      <a:lumMod val="10000"/>
                    </a:schemeClr>
                  </a:solidFill>
                </a:rPr>
                <a:t>СОЗНАНИЕ </a:t>
              </a:r>
            </a:p>
            <a:p>
              <a:pPr algn="ctr" eaLnBrk="1" hangingPunct="1">
                <a:defRPr/>
              </a:pPr>
              <a:r>
                <a:rPr lang="ru-RU" sz="800" dirty="0" smtClean="0">
                  <a:solidFill>
                    <a:schemeClr val="bg2">
                      <a:lumMod val="10000"/>
                    </a:schemeClr>
                  </a:solidFill>
                </a:rPr>
                <a:t>(РОДНОЙ ЯЗЫК)</a:t>
              </a:r>
              <a:endParaRPr lang="ru-RU" sz="80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126" name="Rectangle 15"/>
            <p:cNvSpPr>
              <a:spLocks noChangeArrowheads="1"/>
            </p:cNvSpPr>
            <p:nvPr/>
          </p:nvSpPr>
          <p:spPr bwMode="auto">
            <a:xfrm>
              <a:off x="6611888" y="2276872"/>
              <a:ext cx="1759050" cy="38271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ru-RU" sz="900" dirty="0" smtClean="0">
                  <a:solidFill>
                    <a:schemeClr val="bg2">
                      <a:lumMod val="10000"/>
                    </a:schemeClr>
                  </a:solidFill>
                </a:rPr>
                <a:t>НАЦИОНАЛЬНОЕ ЯЗЫКОВОЕ </a:t>
              </a:r>
            </a:p>
            <a:p>
              <a:pPr algn="ctr" eaLnBrk="1" hangingPunct="1">
                <a:defRPr/>
              </a:pPr>
              <a:r>
                <a:rPr lang="ru-RU" sz="900" dirty="0" smtClean="0">
                  <a:solidFill>
                    <a:schemeClr val="bg2">
                      <a:lumMod val="10000"/>
                    </a:schemeClr>
                  </a:solidFill>
                </a:rPr>
                <a:t>СОЗНАНИЕ И МЕНТАЛИТЕТ</a:t>
              </a:r>
              <a:endParaRPr lang="ru-RU" sz="90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127" name="Rectangle 15"/>
            <p:cNvSpPr>
              <a:spLocks noChangeArrowheads="1"/>
            </p:cNvSpPr>
            <p:nvPr/>
          </p:nvSpPr>
          <p:spPr bwMode="auto">
            <a:xfrm>
              <a:off x="4469134" y="2276872"/>
              <a:ext cx="1759050" cy="38271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ru-RU" sz="900" dirty="0" smtClean="0">
                  <a:solidFill>
                    <a:schemeClr val="bg2">
                      <a:lumMod val="10000"/>
                    </a:schemeClr>
                  </a:solidFill>
                </a:rPr>
                <a:t>ПЕРВИЧНЫЕ КОГНИТИВНЫЕ</a:t>
              </a:r>
            </a:p>
            <a:p>
              <a:pPr algn="ctr" eaLnBrk="1" hangingPunct="1">
                <a:defRPr/>
              </a:pPr>
              <a:r>
                <a:rPr lang="ru-RU" sz="900" dirty="0" smtClean="0">
                  <a:solidFill>
                    <a:schemeClr val="bg2">
                      <a:lumMod val="10000"/>
                    </a:schemeClr>
                  </a:solidFill>
                </a:rPr>
                <a:t> КОНСТРУКЦИИ-ЗНАНИЯ</a:t>
              </a:r>
              <a:endParaRPr lang="ru-RU" sz="90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128" name="Rectangle 15"/>
            <p:cNvSpPr>
              <a:spLocks noChangeArrowheads="1"/>
            </p:cNvSpPr>
            <p:nvPr/>
          </p:nvSpPr>
          <p:spPr bwMode="auto">
            <a:xfrm>
              <a:off x="2308894" y="2276872"/>
              <a:ext cx="1759050" cy="38271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ru-RU" sz="900" dirty="0" smtClean="0">
                  <a:solidFill>
                    <a:schemeClr val="bg2">
                      <a:lumMod val="10000"/>
                    </a:schemeClr>
                  </a:solidFill>
                </a:rPr>
                <a:t>ПЕРВИЧНЫЙ КОНЦЕПТ </a:t>
              </a:r>
            </a:p>
            <a:p>
              <a:pPr algn="ctr" eaLnBrk="1" hangingPunct="1">
                <a:defRPr/>
              </a:pPr>
              <a:r>
                <a:rPr lang="ru-RU" sz="900" dirty="0" smtClean="0">
                  <a:solidFill>
                    <a:schemeClr val="bg2">
                      <a:lumMod val="10000"/>
                    </a:schemeClr>
                  </a:solidFill>
                </a:rPr>
                <a:t>И ОБРАЗ МИРА</a:t>
              </a:r>
              <a:endParaRPr lang="ru-RU" sz="90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146" name="Стрелка вправо 145"/>
            <p:cNvSpPr/>
            <p:nvPr/>
          </p:nvSpPr>
          <p:spPr>
            <a:xfrm>
              <a:off x="2018511" y="2367820"/>
              <a:ext cx="249233" cy="11348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Стрелка вправо 146"/>
            <p:cNvSpPr/>
            <p:nvPr/>
          </p:nvSpPr>
          <p:spPr>
            <a:xfrm>
              <a:off x="4160291" y="2398629"/>
              <a:ext cx="246609" cy="13242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Стрелка вправо 147"/>
            <p:cNvSpPr/>
            <p:nvPr/>
          </p:nvSpPr>
          <p:spPr>
            <a:xfrm>
              <a:off x="6300249" y="2348880"/>
              <a:ext cx="251363" cy="13242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9" name="Прямоугольник 148"/>
          <p:cNvSpPr/>
          <p:nvPr/>
        </p:nvSpPr>
        <p:spPr>
          <a:xfrm>
            <a:off x="8531911" y="6567142"/>
            <a:ext cx="642910" cy="2462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№3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25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958906" y="6496050"/>
            <a:ext cx="1185094" cy="36195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en-US" sz="1400" b="1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Слайд №</a:t>
            </a:r>
            <a:r>
              <a:rPr lang="ru-RU" sz="1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7</a:t>
            </a:r>
            <a:endParaRPr lang="ru-RU" sz="1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70849" y="309741"/>
            <a:ext cx="849694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Путем должного обеспечения иноязычного образования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организовать осознанную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когнитивно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-базируемую и целенаправленную деятельность личности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 формированию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новых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когнитивно-лингвокультурологических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комплексов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(КЛК), которые: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включаются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общий когнитивный механизм личности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 мере усвоения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иноязыка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инокультуры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расширяют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лингвокультурное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пространство личности за счет включения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сознания и знание новой культуры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структуру его ментального знания;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формируют «вторичное когнитивное сознание» личности на их базе;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осуществляет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процессы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реконцептуализации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и вторичной языковой категоризации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картины мира другого социума»;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способствует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процессам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ресоциализации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личности через социализирующие концепты иной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лингво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-и-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социокультуры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определяет цель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конечный результат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иноязычного образования как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межкультурно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-коммуникативную компетенцию» и «субъект межкультурной коммуникации»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подтверждает обоснованность и правомерность 1)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выбора когнитивно-лингвокультурологической теории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познания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качестве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методологии современного иноязычного образования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2)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теории «межкультурной коммуникации»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как современной концепции иноязычного образования;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3) выделения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лингвокультуры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качестве методологически базовой категории, синтезирующей в органичное целое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«язык-культура-личность».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514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кругленный прямоугольник 120"/>
          <p:cNvSpPr>
            <a:spLocks noChangeArrowheads="1"/>
          </p:cNvSpPr>
          <p:nvPr/>
        </p:nvSpPr>
        <p:spPr bwMode="auto">
          <a:xfrm>
            <a:off x="0" y="2786063"/>
            <a:ext cx="9144000" cy="4071937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95" name="Скругленный прямоугольник 94"/>
          <p:cNvSpPr/>
          <p:nvPr/>
        </p:nvSpPr>
        <p:spPr bwMode="auto">
          <a:xfrm>
            <a:off x="3500438" y="1500188"/>
            <a:ext cx="2000250" cy="107156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ru-RU" dirty="0">
              <a:latin typeface="Arial" charset="0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1907704" y="69850"/>
            <a:ext cx="70934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1600" b="1" dirty="0">
                <a:solidFill>
                  <a:srgbClr val="990000"/>
                </a:solidFill>
                <a:latin typeface="Tahoma" pitchFamily="34" charset="0"/>
              </a:rPr>
              <a:t>МОДЕЛИРОВАНИЕ ПРЕДМЕТНОГО СОДЕРЖАНИЯ ИНОЯЗЫЧНОГО ОБРАЗОВАНИЯ</a:t>
            </a:r>
          </a:p>
        </p:txBody>
      </p:sp>
      <p:grpSp>
        <p:nvGrpSpPr>
          <p:cNvPr id="2" name="Группа 85"/>
          <p:cNvGrpSpPr>
            <a:grpSpLocks/>
          </p:cNvGrpSpPr>
          <p:nvPr/>
        </p:nvGrpSpPr>
        <p:grpSpPr bwMode="auto">
          <a:xfrm>
            <a:off x="142875" y="2786063"/>
            <a:ext cx="9001125" cy="4000500"/>
            <a:chOff x="71438" y="1000125"/>
            <a:chExt cx="9072562" cy="5357813"/>
          </a:xfrm>
        </p:grpSpPr>
        <p:sp>
          <p:nvSpPr>
            <p:cNvPr id="18458" name="Овал 23"/>
            <p:cNvSpPr>
              <a:spLocks noChangeArrowheads="1"/>
            </p:cNvSpPr>
            <p:nvPr/>
          </p:nvSpPr>
          <p:spPr bwMode="auto">
            <a:xfrm>
              <a:off x="71438" y="2786063"/>
              <a:ext cx="1857375" cy="928687"/>
            </a:xfrm>
            <a:prstGeom prst="ellipse">
              <a:avLst/>
            </a:prstGeom>
            <a:solidFill>
              <a:srgbClr val="FF99FF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ru-RU">
                  <a:latin typeface="Tahoma" pitchFamily="34" charset="0"/>
                </a:rPr>
                <a:t>СФЕРА 1</a:t>
              </a:r>
            </a:p>
          </p:txBody>
        </p:sp>
        <p:sp>
          <p:nvSpPr>
            <p:cNvPr id="18459" name="Овал 28"/>
            <p:cNvSpPr>
              <a:spLocks noChangeArrowheads="1"/>
            </p:cNvSpPr>
            <p:nvPr/>
          </p:nvSpPr>
          <p:spPr bwMode="auto">
            <a:xfrm>
              <a:off x="71438" y="1000125"/>
              <a:ext cx="1857375" cy="928688"/>
            </a:xfrm>
            <a:prstGeom prst="ellipse">
              <a:avLst/>
            </a:prstGeom>
            <a:solidFill>
              <a:srgbClr val="FF66FF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ru-RU">
                  <a:latin typeface="Tahoma" pitchFamily="34" charset="0"/>
                </a:rPr>
                <a:t>СФЕРА</a:t>
              </a:r>
            </a:p>
          </p:txBody>
        </p:sp>
        <p:sp>
          <p:nvSpPr>
            <p:cNvPr id="30" name="Прямоугольник 29"/>
            <p:cNvSpPr/>
            <p:nvPr/>
          </p:nvSpPr>
          <p:spPr bwMode="auto">
            <a:xfrm>
              <a:off x="2285975" y="1142574"/>
              <a:ext cx="2356947" cy="644214"/>
            </a:xfrm>
            <a:prstGeom prst="rect">
              <a:avLst/>
            </a:prstGeom>
            <a:solidFill>
              <a:schemeClr val="bg1">
                <a:lumMod val="20000"/>
                <a:lumOff val="80000"/>
              </a:schemeClr>
            </a:solidFill>
            <a:ln w="9525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 algn="ctr">
                <a:defRPr/>
              </a:pPr>
              <a:r>
                <a:rPr lang="ru-RU" dirty="0">
                  <a:solidFill>
                    <a:schemeClr val="tx2">
                      <a:lumMod val="75000"/>
                    </a:schemeClr>
                  </a:solidFill>
                  <a:latin typeface="Tahoma" pitchFamily="34" charset="0"/>
                </a:rPr>
                <a:t>ТЕМЫ</a:t>
              </a:r>
            </a:p>
          </p:txBody>
        </p:sp>
        <p:sp>
          <p:nvSpPr>
            <p:cNvPr id="32" name="Семиугольник 31"/>
            <p:cNvSpPr/>
            <p:nvPr/>
          </p:nvSpPr>
          <p:spPr bwMode="auto">
            <a:xfrm>
              <a:off x="7643107" y="1072413"/>
              <a:ext cx="1286480" cy="784536"/>
            </a:xfrm>
            <a:prstGeom prst="heptagon">
              <a:avLst/>
            </a:prstGeom>
            <a:solidFill>
              <a:srgbClr val="FFFF00"/>
            </a:solidFill>
            <a:ln w="9525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 algn="ctr">
                <a:defRPr/>
              </a:pPr>
              <a:r>
                <a:rPr lang="ru-RU" b="1" dirty="0">
                  <a:solidFill>
                    <a:srgbClr val="FF0000"/>
                  </a:solidFill>
                  <a:latin typeface="Tahoma" pitchFamily="34" charset="0"/>
                </a:rPr>
                <a:t>СИТУАЦИИ</a:t>
              </a:r>
            </a:p>
          </p:txBody>
        </p:sp>
        <p:sp>
          <p:nvSpPr>
            <p:cNvPr id="18462" name="Багетная рамка 32"/>
            <p:cNvSpPr>
              <a:spLocks noChangeArrowheads="1"/>
            </p:cNvSpPr>
            <p:nvPr/>
          </p:nvSpPr>
          <p:spPr bwMode="auto">
            <a:xfrm>
              <a:off x="4929188" y="1143000"/>
              <a:ext cx="2500312" cy="642938"/>
            </a:xfrm>
            <a:prstGeom prst="bevel">
              <a:avLst>
                <a:gd name="adj" fmla="val 12500"/>
              </a:avLst>
            </a:prstGeom>
            <a:solidFill>
              <a:srgbClr val="FF7C8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ru-RU">
                  <a:latin typeface="Tahoma" pitchFamily="34" charset="0"/>
                </a:rPr>
                <a:t>СУБТЕМЫ</a:t>
              </a:r>
            </a:p>
          </p:txBody>
        </p:sp>
        <p:sp>
          <p:nvSpPr>
            <p:cNvPr id="34" name="Прямоугольник 33"/>
            <p:cNvSpPr/>
            <p:nvPr/>
          </p:nvSpPr>
          <p:spPr bwMode="auto">
            <a:xfrm>
              <a:off x="2285975" y="2501163"/>
              <a:ext cx="2356947" cy="497511"/>
            </a:xfrm>
            <a:prstGeom prst="rect">
              <a:avLst/>
            </a:prstGeom>
            <a:solidFill>
              <a:schemeClr val="bg1">
                <a:lumMod val="20000"/>
                <a:lumOff val="80000"/>
              </a:schemeClr>
            </a:solidFill>
            <a:ln w="9525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 algn="ctr">
                <a:defRPr/>
              </a:pPr>
              <a:r>
                <a:rPr lang="ru-RU" dirty="0">
                  <a:solidFill>
                    <a:schemeClr val="tx2">
                      <a:lumMod val="75000"/>
                    </a:schemeClr>
                  </a:solidFill>
                  <a:latin typeface="Tahoma" pitchFamily="34" charset="0"/>
                </a:rPr>
                <a:t>ТЕМА 1</a:t>
              </a:r>
            </a:p>
          </p:txBody>
        </p:sp>
        <p:sp>
          <p:nvSpPr>
            <p:cNvPr id="35" name="Прямоугольник 34"/>
            <p:cNvSpPr/>
            <p:nvPr/>
          </p:nvSpPr>
          <p:spPr bwMode="auto">
            <a:xfrm>
              <a:off x="2285975" y="3785337"/>
              <a:ext cx="2356947" cy="497511"/>
            </a:xfrm>
            <a:prstGeom prst="rect">
              <a:avLst/>
            </a:prstGeom>
            <a:solidFill>
              <a:schemeClr val="bg1">
                <a:lumMod val="20000"/>
                <a:lumOff val="80000"/>
              </a:schemeClr>
            </a:solidFill>
            <a:ln w="9525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 algn="ctr">
                <a:defRPr/>
              </a:pPr>
              <a:r>
                <a:rPr lang="ru-RU" dirty="0">
                  <a:solidFill>
                    <a:schemeClr val="tx2">
                      <a:lumMod val="75000"/>
                    </a:schemeClr>
                  </a:solidFill>
                  <a:latin typeface="Tahoma" pitchFamily="34" charset="0"/>
                </a:rPr>
                <a:t>ТЕМА 2</a:t>
              </a:r>
            </a:p>
          </p:txBody>
        </p:sp>
        <p:sp>
          <p:nvSpPr>
            <p:cNvPr id="36" name="Прямоугольник 35"/>
            <p:cNvSpPr/>
            <p:nvPr/>
          </p:nvSpPr>
          <p:spPr bwMode="auto">
            <a:xfrm>
              <a:off x="2285975" y="5286375"/>
              <a:ext cx="2356947" cy="497511"/>
            </a:xfrm>
            <a:prstGeom prst="rect">
              <a:avLst/>
            </a:prstGeom>
            <a:solidFill>
              <a:schemeClr val="bg1">
                <a:lumMod val="20000"/>
                <a:lumOff val="80000"/>
              </a:schemeClr>
            </a:solidFill>
            <a:ln w="9525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 algn="ctr">
                <a:defRPr/>
              </a:pPr>
              <a:r>
                <a:rPr lang="ru-RU" dirty="0">
                  <a:solidFill>
                    <a:schemeClr val="tx2">
                      <a:lumMod val="75000"/>
                    </a:schemeClr>
                  </a:solidFill>
                  <a:latin typeface="Tahoma" pitchFamily="34" charset="0"/>
                </a:rPr>
                <a:t>ТЕМА</a:t>
              </a:r>
              <a:r>
                <a:rPr lang="en-US" dirty="0">
                  <a:solidFill>
                    <a:schemeClr val="tx2">
                      <a:lumMod val="75000"/>
                    </a:schemeClr>
                  </a:solidFill>
                  <a:latin typeface="Tahoma" pitchFamily="34" charset="0"/>
                </a:rPr>
                <a:t> N</a:t>
              </a:r>
              <a:r>
                <a:rPr lang="ru-RU" dirty="0">
                  <a:solidFill>
                    <a:schemeClr val="tx2">
                      <a:lumMod val="75000"/>
                    </a:schemeClr>
                  </a:solidFill>
                  <a:latin typeface="Tahoma" pitchFamily="34" charset="0"/>
                </a:rPr>
                <a:t> </a:t>
              </a:r>
            </a:p>
          </p:txBody>
        </p:sp>
        <p:sp>
          <p:nvSpPr>
            <p:cNvPr id="18466" name="Багетная рамка 36"/>
            <p:cNvSpPr>
              <a:spLocks noChangeArrowheads="1"/>
            </p:cNvSpPr>
            <p:nvPr/>
          </p:nvSpPr>
          <p:spPr bwMode="auto">
            <a:xfrm>
              <a:off x="4786313" y="2500313"/>
              <a:ext cx="704850" cy="357187"/>
            </a:xfrm>
            <a:prstGeom prst="bevel">
              <a:avLst>
                <a:gd name="adj" fmla="val 20403"/>
              </a:avLst>
            </a:prstGeom>
            <a:solidFill>
              <a:srgbClr val="FF7C8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ru-RU" b="1">
                  <a:latin typeface="Tahoma" pitchFamily="34" charset="0"/>
                </a:rPr>
                <a:t>№1</a:t>
              </a:r>
            </a:p>
          </p:txBody>
        </p:sp>
        <p:sp>
          <p:nvSpPr>
            <p:cNvPr id="18467" name="Багетная рамка 37"/>
            <p:cNvSpPr>
              <a:spLocks noChangeArrowheads="1"/>
            </p:cNvSpPr>
            <p:nvPr/>
          </p:nvSpPr>
          <p:spPr bwMode="auto">
            <a:xfrm>
              <a:off x="6357938" y="2500313"/>
              <a:ext cx="704850" cy="357187"/>
            </a:xfrm>
            <a:prstGeom prst="bevel">
              <a:avLst>
                <a:gd name="adj" fmla="val 20403"/>
              </a:avLst>
            </a:prstGeom>
            <a:solidFill>
              <a:srgbClr val="FF7C8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ru-RU" b="1">
                  <a:latin typeface="Tahoma" pitchFamily="34" charset="0"/>
                </a:rPr>
                <a:t>№3</a:t>
              </a:r>
            </a:p>
          </p:txBody>
        </p:sp>
        <p:sp>
          <p:nvSpPr>
            <p:cNvPr id="18468" name="Багетная рамка 38"/>
            <p:cNvSpPr>
              <a:spLocks noChangeArrowheads="1"/>
            </p:cNvSpPr>
            <p:nvPr/>
          </p:nvSpPr>
          <p:spPr bwMode="auto">
            <a:xfrm>
              <a:off x="7215188" y="2500313"/>
              <a:ext cx="704850" cy="357187"/>
            </a:xfrm>
            <a:prstGeom prst="bevel">
              <a:avLst>
                <a:gd name="adj" fmla="val 20403"/>
              </a:avLst>
            </a:prstGeom>
            <a:solidFill>
              <a:srgbClr val="FF7C8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ru-RU" b="1">
                  <a:latin typeface="Tahoma" pitchFamily="34" charset="0"/>
                </a:rPr>
                <a:t>№4</a:t>
              </a:r>
            </a:p>
          </p:txBody>
        </p:sp>
        <p:sp>
          <p:nvSpPr>
            <p:cNvPr id="18469" name="Багетная рамка 39"/>
            <p:cNvSpPr>
              <a:spLocks noChangeArrowheads="1"/>
            </p:cNvSpPr>
            <p:nvPr/>
          </p:nvSpPr>
          <p:spPr bwMode="auto">
            <a:xfrm>
              <a:off x="8143875" y="2500313"/>
              <a:ext cx="704850" cy="357187"/>
            </a:xfrm>
            <a:prstGeom prst="bevel">
              <a:avLst>
                <a:gd name="adj" fmla="val 20403"/>
              </a:avLst>
            </a:prstGeom>
            <a:solidFill>
              <a:srgbClr val="FF7C8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 b="1">
                  <a:latin typeface="Tahoma" pitchFamily="34" charset="0"/>
                </a:rPr>
                <a:t>N</a:t>
              </a:r>
              <a:endParaRPr lang="ru-RU" b="1">
                <a:latin typeface="Tahoma" pitchFamily="34" charset="0"/>
              </a:endParaRPr>
            </a:p>
          </p:txBody>
        </p:sp>
        <p:sp>
          <p:nvSpPr>
            <p:cNvPr id="18470" name="Багетная рамка 40"/>
            <p:cNvSpPr>
              <a:spLocks noChangeArrowheads="1"/>
            </p:cNvSpPr>
            <p:nvPr/>
          </p:nvSpPr>
          <p:spPr bwMode="auto">
            <a:xfrm>
              <a:off x="5581650" y="2500313"/>
              <a:ext cx="704850" cy="357187"/>
            </a:xfrm>
            <a:prstGeom prst="bevel">
              <a:avLst>
                <a:gd name="adj" fmla="val 20403"/>
              </a:avLst>
            </a:prstGeom>
            <a:solidFill>
              <a:srgbClr val="FF7C8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ru-RU" b="1">
                  <a:latin typeface="Tahoma" pitchFamily="34" charset="0"/>
                </a:rPr>
                <a:t>№2</a:t>
              </a:r>
            </a:p>
          </p:txBody>
        </p:sp>
        <p:sp>
          <p:nvSpPr>
            <p:cNvPr id="18471" name="Овал 42"/>
            <p:cNvSpPr>
              <a:spLocks noChangeArrowheads="1"/>
            </p:cNvSpPr>
            <p:nvPr/>
          </p:nvSpPr>
          <p:spPr bwMode="auto">
            <a:xfrm>
              <a:off x="4071938" y="3071813"/>
              <a:ext cx="571500" cy="50006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C1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472" name="Овал 43"/>
            <p:cNvSpPr>
              <a:spLocks noChangeArrowheads="1"/>
            </p:cNvSpPr>
            <p:nvPr/>
          </p:nvSpPr>
          <p:spPr bwMode="auto">
            <a:xfrm>
              <a:off x="4714875" y="3071813"/>
              <a:ext cx="571500" cy="50006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C2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473" name="Овал 46"/>
            <p:cNvSpPr>
              <a:spLocks noChangeArrowheads="1"/>
            </p:cNvSpPr>
            <p:nvPr/>
          </p:nvSpPr>
          <p:spPr bwMode="auto">
            <a:xfrm>
              <a:off x="6000750" y="3071813"/>
              <a:ext cx="571500" cy="50006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C4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474" name="Овал 47"/>
            <p:cNvSpPr>
              <a:spLocks noChangeArrowheads="1"/>
            </p:cNvSpPr>
            <p:nvPr/>
          </p:nvSpPr>
          <p:spPr bwMode="auto">
            <a:xfrm>
              <a:off x="6643688" y="3071813"/>
              <a:ext cx="571500" cy="50006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C5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475" name="Овал 48"/>
            <p:cNvSpPr>
              <a:spLocks noChangeArrowheads="1"/>
            </p:cNvSpPr>
            <p:nvPr/>
          </p:nvSpPr>
          <p:spPr bwMode="auto">
            <a:xfrm>
              <a:off x="7286625" y="3071813"/>
              <a:ext cx="571500" cy="50006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C6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476" name="Овал 49"/>
            <p:cNvSpPr>
              <a:spLocks noChangeArrowheads="1"/>
            </p:cNvSpPr>
            <p:nvPr/>
          </p:nvSpPr>
          <p:spPr bwMode="auto">
            <a:xfrm>
              <a:off x="7929563" y="3071813"/>
              <a:ext cx="571500" cy="50006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C7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477" name="Овал 50"/>
            <p:cNvSpPr>
              <a:spLocks noChangeArrowheads="1"/>
            </p:cNvSpPr>
            <p:nvPr/>
          </p:nvSpPr>
          <p:spPr bwMode="auto">
            <a:xfrm>
              <a:off x="8572500" y="3071813"/>
              <a:ext cx="571500" cy="50006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CN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478" name="Овал 51"/>
            <p:cNvSpPr>
              <a:spLocks noChangeArrowheads="1"/>
            </p:cNvSpPr>
            <p:nvPr/>
          </p:nvSpPr>
          <p:spPr bwMode="auto">
            <a:xfrm>
              <a:off x="5357813" y="3071813"/>
              <a:ext cx="571500" cy="50006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C3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cxnSp>
          <p:nvCxnSpPr>
            <p:cNvPr id="18479" name="Прямая соединительная линия 64"/>
            <p:cNvCxnSpPr>
              <a:cxnSpLocks noChangeShapeType="1"/>
            </p:cNvCxnSpPr>
            <p:nvPr/>
          </p:nvCxnSpPr>
          <p:spPr bwMode="auto">
            <a:xfrm>
              <a:off x="4357688" y="2928938"/>
              <a:ext cx="4572000" cy="1587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480" name="Прямая со стрелкой 67"/>
            <p:cNvCxnSpPr>
              <a:cxnSpLocks noChangeShapeType="1"/>
              <a:endCxn id="18471" idx="0"/>
            </p:cNvCxnSpPr>
            <p:nvPr/>
          </p:nvCxnSpPr>
          <p:spPr bwMode="auto">
            <a:xfrm rot="5400000">
              <a:off x="4285456" y="2999582"/>
              <a:ext cx="142875" cy="1588"/>
            </a:xfrm>
            <a:prstGeom prst="straightConnector1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 type="arrow" w="med" len="med"/>
            </a:ln>
          </p:spPr>
        </p:cxnSp>
        <p:cxnSp>
          <p:nvCxnSpPr>
            <p:cNvPr id="18481" name="Прямая со стрелкой 69"/>
            <p:cNvCxnSpPr>
              <a:cxnSpLocks noChangeShapeType="1"/>
              <a:endCxn id="18477" idx="0"/>
            </p:cNvCxnSpPr>
            <p:nvPr/>
          </p:nvCxnSpPr>
          <p:spPr bwMode="auto">
            <a:xfrm rot="5400000">
              <a:off x="8822531" y="2964657"/>
              <a:ext cx="142875" cy="71438"/>
            </a:xfrm>
            <a:prstGeom prst="straightConnector1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 type="arrow" w="med" len="med"/>
            </a:ln>
          </p:spPr>
        </p:cxnSp>
        <p:cxnSp>
          <p:nvCxnSpPr>
            <p:cNvPr id="18482" name="Прямая со стрелкой 71"/>
            <p:cNvCxnSpPr>
              <a:cxnSpLocks noChangeShapeType="1"/>
              <a:stCxn id="18467" idx="2"/>
            </p:cNvCxnSpPr>
            <p:nvPr/>
          </p:nvCxnSpPr>
          <p:spPr bwMode="auto">
            <a:xfrm rot="16200000" flipH="1">
              <a:off x="6677025" y="2890838"/>
              <a:ext cx="71438" cy="4762"/>
            </a:xfrm>
            <a:prstGeom prst="straightConnector1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 type="arrow" w="med" len="med"/>
            </a:ln>
          </p:spPr>
        </p:cxnSp>
        <p:sp>
          <p:nvSpPr>
            <p:cNvPr id="18483" name="Стрелка вправо 72"/>
            <p:cNvSpPr>
              <a:spLocks noChangeArrowheads="1"/>
            </p:cNvSpPr>
            <p:nvPr/>
          </p:nvSpPr>
          <p:spPr bwMode="auto">
            <a:xfrm>
              <a:off x="1928813" y="1357313"/>
              <a:ext cx="357187" cy="28575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ru-RU">
                <a:latin typeface="Tahoma" pitchFamily="34" charset="0"/>
              </a:endParaRPr>
            </a:p>
          </p:txBody>
        </p:sp>
        <p:sp>
          <p:nvSpPr>
            <p:cNvPr id="18484" name="Стрелка вправо 73"/>
            <p:cNvSpPr>
              <a:spLocks noChangeArrowheads="1"/>
            </p:cNvSpPr>
            <p:nvPr/>
          </p:nvSpPr>
          <p:spPr bwMode="auto">
            <a:xfrm>
              <a:off x="4643438" y="1357313"/>
              <a:ext cx="357187" cy="28575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ru-RU">
                <a:latin typeface="Tahoma" pitchFamily="34" charset="0"/>
              </a:endParaRPr>
            </a:p>
          </p:txBody>
        </p:sp>
        <p:sp>
          <p:nvSpPr>
            <p:cNvPr id="18485" name="Стрелка вправо 74"/>
            <p:cNvSpPr>
              <a:spLocks noChangeArrowheads="1"/>
            </p:cNvSpPr>
            <p:nvPr/>
          </p:nvSpPr>
          <p:spPr bwMode="auto">
            <a:xfrm>
              <a:off x="7358063" y="1357313"/>
              <a:ext cx="357187" cy="28575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ru-RU">
                <a:latin typeface="Tahoma" pitchFamily="34" charset="0"/>
              </a:endParaRPr>
            </a:p>
          </p:txBody>
        </p:sp>
        <p:cxnSp>
          <p:nvCxnSpPr>
            <p:cNvPr id="18486" name="Прямая соединительная линия 76"/>
            <p:cNvCxnSpPr>
              <a:cxnSpLocks noChangeShapeType="1"/>
              <a:endCxn id="18472" idx="0"/>
            </p:cNvCxnSpPr>
            <p:nvPr/>
          </p:nvCxnSpPr>
          <p:spPr bwMode="auto">
            <a:xfrm rot="10800000" flipV="1">
              <a:off x="5000625" y="2928938"/>
              <a:ext cx="1643063" cy="142875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487" name="Прямая соединительная линия 78"/>
            <p:cNvCxnSpPr>
              <a:cxnSpLocks noChangeShapeType="1"/>
              <a:endCxn id="18476" idx="0"/>
            </p:cNvCxnSpPr>
            <p:nvPr/>
          </p:nvCxnSpPr>
          <p:spPr bwMode="auto">
            <a:xfrm>
              <a:off x="6643688" y="3000375"/>
              <a:ext cx="1571625" cy="71438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488" name="Прямая соединительная линия 80"/>
            <p:cNvCxnSpPr>
              <a:cxnSpLocks noChangeShapeType="1"/>
              <a:endCxn id="18478" idx="7"/>
            </p:cNvCxnSpPr>
            <p:nvPr/>
          </p:nvCxnSpPr>
          <p:spPr bwMode="auto">
            <a:xfrm rot="10800000" flipV="1">
              <a:off x="5845175" y="2928938"/>
              <a:ext cx="869950" cy="215900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489" name="Прямая соединительная линия 82"/>
            <p:cNvCxnSpPr>
              <a:cxnSpLocks noChangeShapeType="1"/>
              <a:endCxn id="18474" idx="1"/>
            </p:cNvCxnSpPr>
            <p:nvPr/>
          </p:nvCxnSpPr>
          <p:spPr bwMode="auto">
            <a:xfrm rot="16200000" flipH="1">
              <a:off x="6613525" y="3030538"/>
              <a:ext cx="144463" cy="84137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490" name="Прямая соединительная линия 84"/>
            <p:cNvCxnSpPr>
              <a:cxnSpLocks noChangeShapeType="1"/>
              <a:endCxn id="18475" idx="1"/>
            </p:cNvCxnSpPr>
            <p:nvPr/>
          </p:nvCxnSpPr>
          <p:spPr bwMode="auto">
            <a:xfrm>
              <a:off x="6643688" y="3000375"/>
              <a:ext cx="727075" cy="144463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491" name="Прямая соединительная линия 86"/>
            <p:cNvCxnSpPr>
              <a:cxnSpLocks noChangeShapeType="1"/>
              <a:endCxn id="18473" idx="7"/>
            </p:cNvCxnSpPr>
            <p:nvPr/>
          </p:nvCxnSpPr>
          <p:spPr bwMode="auto">
            <a:xfrm rot="10800000" flipV="1">
              <a:off x="6488113" y="2928938"/>
              <a:ext cx="227012" cy="215900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sp>
          <p:nvSpPr>
            <p:cNvPr id="18492" name="Багетная рамка 89"/>
            <p:cNvSpPr>
              <a:spLocks noChangeArrowheads="1"/>
            </p:cNvSpPr>
            <p:nvPr/>
          </p:nvSpPr>
          <p:spPr bwMode="auto">
            <a:xfrm>
              <a:off x="4786313" y="3786188"/>
              <a:ext cx="704850" cy="357187"/>
            </a:xfrm>
            <a:prstGeom prst="bevel">
              <a:avLst>
                <a:gd name="adj" fmla="val 20403"/>
              </a:avLst>
            </a:prstGeom>
            <a:solidFill>
              <a:srgbClr val="FF7C8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ru-RU" b="1">
                  <a:latin typeface="Tahoma" pitchFamily="34" charset="0"/>
                </a:rPr>
                <a:t>№1</a:t>
              </a:r>
            </a:p>
          </p:txBody>
        </p:sp>
        <p:sp>
          <p:nvSpPr>
            <p:cNvPr id="18493" name="Багетная рамка 90"/>
            <p:cNvSpPr>
              <a:spLocks noChangeArrowheads="1"/>
            </p:cNvSpPr>
            <p:nvPr/>
          </p:nvSpPr>
          <p:spPr bwMode="auto">
            <a:xfrm>
              <a:off x="6357938" y="3786188"/>
              <a:ext cx="704850" cy="357187"/>
            </a:xfrm>
            <a:prstGeom prst="bevel">
              <a:avLst>
                <a:gd name="adj" fmla="val 20403"/>
              </a:avLst>
            </a:prstGeom>
            <a:solidFill>
              <a:srgbClr val="FF7C8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ru-RU" b="1">
                  <a:latin typeface="Tahoma" pitchFamily="34" charset="0"/>
                </a:rPr>
                <a:t>№3</a:t>
              </a:r>
            </a:p>
          </p:txBody>
        </p:sp>
        <p:sp>
          <p:nvSpPr>
            <p:cNvPr id="18494" name="Багетная рамка 91"/>
            <p:cNvSpPr>
              <a:spLocks noChangeArrowheads="1"/>
            </p:cNvSpPr>
            <p:nvPr/>
          </p:nvSpPr>
          <p:spPr bwMode="auto">
            <a:xfrm>
              <a:off x="7215188" y="3786188"/>
              <a:ext cx="704850" cy="357187"/>
            </a:xfrm>
            <a:prstGeom prst="bevel">
              <a:avLst>
                <a:gd name="adj" fmla="val 20403"/>
              </a:avLst>
            </a:prstGeom>
            <a:solidFill>
              <a:srgbClr val="FF7C8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ru-RU" b="1">
                  <a:latin typeface="Tahoma" pitchFamily="34" charset="0"/>
                </a:rPr>
                <a:t>№4</a:t>
              </a:r>
            </a:p>
          </p:txBody>
        </p:sp>
        <p:sp>
          <p:nvSpPr>
            <p:cNvPr id="18495" name="Багетная рамка 92"/>
            <p:cNvSpPr>
              <a:spLocks noChangeArrowheads="1"/>
            </p:cNvSpPr>
            <p:nvPr/>
          </p:nvSpPr>
          <p:spPr bwMode="auto">
            <a:xfrm>
              <a:off x="8143875" y="3786188"/>
              <a:ext cx="704850" cy="357187"/>
            </a:xfrm>
            <a:prstGeom prst="bevel">
              <a:avLst>
                <a:gd name="adj" fmla="val 20403"/>
              </a:avLst>
            </a:prstGeom>
            <a:solidFill>
              <a:srgbClr val="FF7C8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 b="1">
                  <a:latin typeface="Tahoma" pitchFamily="34" charset="0"/>
                </a:rPr>
                <a:t>N</a:t>
              </a:r>
              <a:endParaRPr lang="ru-RU" b="1">
                <a:latin typeface="Tahoma" pitchFamily="34" charset="0"/>
              </a:endParaRPr>
            </a:p>
          </p:txBody>
        </p:sp>
        <p:sp>
          <p:nvSpPr>
            <p:cNvPr id="18496" name="Багетная рамка 93"/>
            <p:cNvSpPr>
              <a:spLocks noChangeArrowheads="1"/>
            </p:cNvSpPr>
            <p:nvPr/>
          </p:nvSpPr>
          <p:spPr bwMode="auto">
            <a:xfrm>
              <a:off x="5581650" y="3786188"/>
              <a:ext cx="704850" cy="357187"/>
            </a:xfrm>
            <a:prstGeom prst="bevel">
              <a:avLst>
                <a:gd name="adj" fmla="val 20403"/>
              </a:avLst>
            </a:prstGeom>
            <a:solidFill>
              <a:srgbClr val="FF7C8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ru-RU" b="1">
                  <a:latin typeface="Tahoma" pitchFamily="34" charset="0"/>
                </a:rPr>
                <a:t>№2</a:t>
              </a:r>
            </a:p>
          </p:txBody>
        </p:sp>
        <p:sp>
          <p:nvSpPr>
            <p:cNvPr id="18497" name="Овал 94"/>
            <p:cNvSpPr>
              <a:spLocks noChangeArrowheads="1"/>
            </p:cNvSpPr>
            <p:nvPr/>
          </p:nvSpPr>
          <p:spPr bwMode="auto">
            <a:xfrm>
              <a:off x="4071938" y="4357688"/>
              <a:ext cx="571500" cy="50006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C1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498" name="Овал 95"/>
            <p:cNvSpPr>
              <a:spLocks noChangeArrowheads="1"/>
            </p:cNvSpPr>
            <p:nvPr/>
          </p:nvSpPr>
          <p:spPr bwMode="auto">
            <a:xfrm>
              <a:off x="4714875" y="4357688"/>
              <a:ext cx="571500" cy="50006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C2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499" name="Овал 96"/>
            <p:cNvSpPr>
              <a:spLocks noChangeArrowheads="1"/>
            </p:cNvSpPr>
            <p:nvPr/>
          </p:nvSpPr>
          <p:spPr bwMode="auto">
            <a:xfrm>
              <a:off x="6000750" y="4357688"/>
              <a:ext cx="571500" cy="50006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C4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500" name="Овал 97"/>
            <p:cNvSpPr>
              <a:spLocks noChangeArrowheads="1"/>
            </p:cNvSpPr>
            <p:nvPr/>
          </p:nvSpPr>
          <p:spPr bwMode="auto">
            <a:xfrm>
              <a:off x="6643688" y="4357688"/>
              <a:ext cx="571500" cy="50006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C5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501" name="Овал 98"/>
            <p:cNvSpPr>
              <a:spLocks noChangeArrowheads="1"/>
            </p:cNvSpPr>
            <p:nvPr/>
          </p:nvSpPr>
          <p:spPr bwMode="auto">
            <a:xfrm>
              <a:off x="7286625" y="4357688"/>
              <a:ext cx="571500" cy="50006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C6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502" name="Овал 99"/>
            <p:cNvSpPr>
              <a:spLocks noChangeArrowheads="1"/>
            </p:cNvSpPr>
            <p:nvPr/>
          </p:nvSpPr>
          <p:spPr bwMode="auto">
            <a:xfrm>
              <a:off x="7929563" y="4357688"/>
              <a:ext cx="571500" cy="50006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C7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503" name="Овал 100"/>
            <p:cNvSpPr>
              <a:spLocks noChangeArrowheads="1"/>
            </p:cNvSpPr>
            <p:nvPr/>
          </p:nvSpPr>
          <p:spPr bwMode="auto">
            <a:xfrm>
              <a:off x="8572500" y="4357688"/>
              <a:ext cx="571500" cy="50006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CN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504" name="Овал 101"/>
            <p:cNvSpPr>
              <a:spLocks noChangeArrowheads="1"/>
            </p:cNvSpPr>
            <p:nvPr/>
          </p:nvSpPr>
          <p:spPr bwMode="auto">
            <a:xfrm>
              <a:off x="5357813" y="4357688"/>
              <a:ext cx="571500" cy="50006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C3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cxnSp>
          <p:nvCxnSpPr>
            <p:cNvPr id="18505" name="Прямая соединительная линия 102"/>
            <p:cNvCxnSpPr>
              <a:cxnSpLocks noChangeShapeType="1"/>
            </p:cNvCxnSpPr>
            <p:nvPr/>
          </p:nvCxnSpPr>
          <p:spPr bwMode="auto">
            <a:xfrm>
              <a:off x="4357688" y="4214813"/>
              <a:ext cx="4572000" cy="1587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506" name="Прямая со стрелкой 103"/>
            <p:cNvCxnSpPr>
              <a:cxnSpLocks noChangeShapeType="1"/>
              <a:endCxn id="18497" idx="0"/>
            </p:cNvCxnSpPr>
            <p:nvPr/>
          </p:nvCxnSpPr>
          <p:spPr bwMode="auto">
            <a:xfrm rot="5400000">
              <a:off x="4285456" y="4287044"/>
              <a:ext cx="142875" cy="1588"/>
            </a:xfrm>
            <a:prstGeom prst="straightConnector1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 type="arrow" w="med" len="med"/>
            </a:ln>
          </p:spPr>
        </p:cxnSp>
        <p:cxnSp>
          <p:nvCxnSpPr>
            <p:cNvPr id="18507" name="Прямая со стрелкой 104"/>
            <p:cNvCxnSpPr>
              <a:cxnSpLocks noChangeShapeType="1"/>
              <a:endCxn id="18503" idx="0"/>
            </p:cNvCxnSpPr>
            <p:nvPr/>
          </p:nvCxnSpPr>
          <p:spPr bwMode="auto">
            <a:xfrm rot="5400000">
              <a:off x="8822531" y="4250532"/>
              <a:ext cx="142875" cy="71438"/>
            </a:xfrm>
            <a:prstGeom prst="straightConnector1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 type="arrow" w="med" len="med"/>
            </a:ln>
          </p:spPr>
        </p:cxnSp>
        <p:cxnSp>
          <p:nvCxnSpPr>
            <p:cNvPr id="18508" name="Прямая со стрелкой 105"/>
            <p:cNvCxnSpPr>
              <a:cxnSpLocks noChangeShapeType="1"/>
              <a:stCxn id="18493" idx="2"/>
            </p:cNvCxnSpPr>
            <p:nvPr/>
          </p:nvCxnSpPr>
          <p:spPr bwMode="auto">
            <a:xfrm rot="16200000" flipH="1">
              <a:off x="6677025" y="4176713"/>
              <a:ext cx="71438" cy="4762"/>
            </a:xfrm>
            <a:prstGeom prst="straightConnector1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 type="arrow" w="med" len="med"/>
            </a:ln>
          </p:spPr>
        </p:cxnSp>
        <p:cxnSp>
          <p:nvCxnSpPr>
            <p:cNvPr id="18509" name="Прямая соединительная линия 106"/>
            <p:cNvCxnSpPr>
              <a:cxnSpLocks noChangeShapeType="1"/>
              <a:endCxn id="18498" idx="0"/>
            </p:cNvCxnSpPr>
            <p:nvPr/>
          </p:nvCxnSpPr>
          <p:spPr bwMode="auto">
            <a:xfrm rot="10800000" flipV="1">
              <a:off x="5000625" y="4214813"/>
              <a:ext cx="1643063" cy="142875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510" name="Прямая соединительная линия 107"/>
            <p:cNvCxnSpPr>
              <a:cxnSpLocks noChangeShapeType="1"/>
              <a:endCxn id="18502" idx="0"/>
            </p:cNvCxnSpPr>
            <p:nvPr/>
          </p:nvCxnSpPr>
          <p:spPr bwMode="auto">
            <a:xfrm>
              <a:off x="6643688" y="4286250"/>
              <a:ext cx="1571625" cy="71438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511" name="Прямая соединительная линия 108"/>
            <p:cNvCxnSpPr>
              <a:cxnSpLocks noChangeShapeType="1"/>
              <a:endCxn id="18504" idx="7"/>
            </p:cNvCxnSpPr>
            <p:nvPr/>
          </p:nvCxnSpPr>
          <p:spPr bwMode="auto">
            <a:xfrm rot="10800000" flipV="1">
              <a:off x="5845175" y="4214813"/>
              <a:ext cx="869950" cy="215900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512" name="Прямая соединительная линия 109"/>
            <p:cNvCxnSpPr>
              <a:cxnSpLocks noChangeShapeType="1"/>
              <a:endCxn id="18500" idx="1"/>
            </p:cNvCxnSpPr>
            <p:nvPr/>
          </p:nvCxnSpPr>
          <p:spPr bwMode="auto">
            <a:xfrm rot="16200000" flipH="1">
              <a:off x="6613525" y="4316413"/>
              <a:ext cx="144463" cy="84137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513" name="Прямая соединительная линия 110"/>
            <p:cNvCxnSpPr>
              <a:cxnSpLocks noChangeShapeType="1"/>
              <a:endCxn id="18501" idx="1"/>
            </p:cNvCxnSpPr>
            <p:nvPr/>
          </p:nvCxnSpPr>
          <p:spPr bwMode="auto">
            <a:xfrm>
              <a:off x="6643688" y="4286250"/>
              <a:ext cx="727075" cy="144463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514" name="Прямая соединительная линия 111"/>
            <p:cNvCxnSpPr>
              <a:cxnSpLocks noChangeShapeType="1"/>
              <a:endCxn id="18499" idx="7"/>
            </p:cNvCxnSpPr>
            <p:nvPr/>
          </p:nvCxnSpPr>
          <p:spPr bwMode="auto">
            <a:xfrm rot="10800000" flipV="1">
              <a:off x="6488113" y="4214813"/>
              <a:ext cx="227012" cy="215900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sp>
          <p:nvSpPr>
            <p:cNvPr id="18515" name="Багетная рамка 112"/>
            <p:cNvSpPr>
              <a:spLocks noChangeArrowheads="1"/>
            </p:cNvSpPr>
            <p:nvPr/>
          </p:nvSpPr>
          <p:spPr bwMode="auto">
            <a:xfrm>
              <a:off x="4786313" y="5286375"/>
              <a:ext cx="704850" cy="357188"/>
            </a:xfrm>
            <a:prstGeom prst="bevel">
              <a:avLst>
                <a:gd name="adj" fmla="val 20403"/>
              </a:avLst>
            </a:prstGeom>
            <a:solidFill>
              <a:srgbClr val="FF7C8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ru-RU" b="1">
                  <a:latin typeface="Tahoma" pitchFamily="34" charset="0"/>
                </a:rPr>
                <a:t>№1</a:t>
              </a:r>
            </a:p>
          </p:txBody>
        </p:sp>
        <p:sp>
          <p:nvSpPr>
            <p:cNvPr id="18516" name="Багетная рамка 113"/>
            <p:cNvSpPr>
              <a:spLocks noChangeArrowheads="1"/>
            </p:cNvSpPr>
            <p:nvPr/>
          </p:nvSpPr>
          <p:spPr bwMode="auto">
            <a:xfrm>
              <a:off x="6357938" y="5286375"/>
              <a:ext cx="704850" cy="357188"/>
            </a:xfrm>
            <a:prstGeom prst="bevel">
              <a:avLst>
                <a:gd name="adj" fmla="val 20403"/>
              </a:avLst>
            </a:prstGeom>
            <a:solidFill>
              <a:srgbClr val="FF7C8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ru-RU" b="1">
                  <a:latin typeface="Tahoma" pitchFamily="34" charset="0"/>
                </a:rPr>
                <a:t>№3</a:t>
              </a:r>
            </a:p>
          </p:txBody>
        </p:sp>
        <p:sp>
          <p:nvSpPr>
            <p:cNvPr id="18517" name="Багетная рамка 114"/>
            <p:cNvSpPr>
              <a:spLocks noChangeArrowheads="1"/>
            </p:cNvSpPr>
            <p:nvPr/>
          </p:nvSpPr>
          <p:spPr bwMode="auto">
            <a:xfrm>
              <a:off x="7215188" y="5286375"/>
              <a:ext cx="704850" cy="357188"/>
            </a:xfrm>
            <a:prstGeom prst="bevel">
              <a:avLst>
                <a:gd name="adj" fmla="val 20403"/>
              </a:avLst>
            </a:prstGeom>
            <a:solidFill>
              <a:srgbClr val="FF7C8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ru-RU" b="1">
                  <a:latin typeface="Tahoma" pitchFamily="34" charset="0"/>
                </a:rPr>
                <a:t>№4</a:t>
              </a:r>
            </a:p>
          </p:txBody>
        </p:sp>
        <p:sp>
          <p:nvSpPr>
            <p:cNvPr id="18518" name="Багетная рамка 115"/>
            <p:cNvSpPr>
              <a:spLocks noChangeArrowheads="1"/>
            </p:cNvSpPr>
            <p:nvPr/>
          </p:nvSpPr>
          <p:spPr bwMode="auto">
            <a:xfrm>
              <a:off x="8143875" y="5286375"/>
              <a:ext cx="704850" cy="357188"/>
            </a:xfrm>
            <a:prstGeom prst="bevel">
              <a:avLst>
                <a:gd name="adj" fmla="val 20403"/>
              </a:avLst>
            </a:prstGeom>
            <a:solidFill>
              <a:srgbClr val="FF7C8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 b="1">
                  <a:latin typeface="Tahoma" pitchFamily="34" charset="0"/>
                </a:rPr>
                <a:t>N</a:t>
              </a:r>
              <a:endParaRPr lang="ru-RU" b="1">
                <a:latin typeface="Tahoma" pitchFamily="34" charset="0"/>
              </a:endParaRPr>
            </a:p>
          </p:txBody>
        </p:sp>
        <p:sp>
          <p:nvSpPr>
            <p:cNvPr id="18519" name="Багетная рамка 116"/>
            <p:cNvSpPr>
              <a:spLocks noChangeArrowheads="1"/>
            </p:cNvSpPr>
            <p:nvPr/>
          </p:nvSpPr>
          <p:spPr bwMode="auto">
            <a:xfrm>
              <a:off x="5581650" y="5286375"/>
              <a:ext cx="704850" cy="357188"/>
            </a:xfrm>
            <a:prstGeom prst="bevel">
              <a:avLst>
                <a:gd name="adj" fmla="val 20403"/>
              </a:avLst>
            </a:prstGeom>
            <a:solidFill>
              <a:srgbClr val="FF7C8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ru-RU" b="1">
                  <a:latin typeface="Tahoma" pitchFamily="34" charset="0"/>
                </a:rPr>
                <a:t>№2</a:t>
              </a:r>
            </a:p>
          </p:txBody>
        </p:sp>
        <p:sp>
          <p:nvSpPr>
            <p:cNvPr id="18520" name="Овал 117"/>
            <p:cNvSpPr>
              <a:spLocks noChangeArrowheads="1"/>
            </p:cNvSpPr>
            <p:nvPr/>
          </p:nvSpPr>
          <p:spPr bwMode="auto">
            <a:xfrm>
              <a:off x="4071938" y="5857875"/>
              <a:ext cx="571500" cy="5000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C1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521" name="Овал 118"/>
            <p:cNvSpPr>
              <a:spLocks noChangeArrowheads="1"/>
            </p:cNvSpPr>
            <p:nvPr/>
          </p:nvSpPr>
          <p:spPr bwMode="auto">
            <a:xfrm>
              <a:off x="4714875" y="5857875"/>
              <a:ext cx="571500" cy="5000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C2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522" name="Овал 119"/>
            <p:cNvSpPr>
              <a:spLocks noChangeArrowheads="1"/>
            </p:cNvSpPr>
            <p:nvPr/>
          </p:nvSpPr>
          <p:spPr bwMode="auto">
            <a:xfrm>
              <a:off x="6000750" y="5857875"/>
              <a:ext cx="571500" cy="5000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C4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523" name="Овал 120"/>
            <p:cNvSpPr>
              <a:spLocks noChangeArrowheads="1"/>
            </p:cNvSpPr>
            <p:nvPr/>
          </p:nvSpPr>
          <p:spPr bwMode="auto">
            <a:xfrm>
              <a:off x="6643688" y="5857875"/>
              <a:ext cx="571500" cy="5000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C5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524" name="Овал 121"/>
            <p:cNvSpPr>
              <a:spLocks noChangeArrowheads="1"/>
            </p:cNvSpPr>
            <p:nvPr/>
          </p:nvSpPr>
          <p:spPr bwMode="auto">
            <a:xfrm>
              <a:off x="7286625" y="5857875"/>
              <a:ext cx="571500" cy="5000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C6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525" name="Овал 122"/>
            <p:cNvSpPr>
              <a:spLocks noChangeArrowheads="1"/>
            </p:cNvSpPr>
            <p:nvPr/>
          </p:nvSpPr>
          <p:spPr bwMode="auto">
            <a:xfrm>
              <a:off x="7929563" y="5857875"/>
              <a:ext cx="571500" cy="5000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C7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526" name="Овал 123"/>
            <p:cNvSpPr>
              <a:spLocks noChangeArrowheads="1"/>
            </p:cNvSpPr>
            <p:nvPr/>
          </p:nvSpPr>
          <p:spPr bwMode="auto">
            <a:xfrm>
              <a:off x="8572500" y="5857875"/>
              <a:ext cx="571500" cy="5000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CN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527" name="Овал 124"/>
            <p:cNvSpPr>
              <a:spLocks noChangeArrowheads="1"/>
            </p:cNvSpPr>
            <p:nvPr/>
          </p:nvSpPr>
          <p:spPr bwMode="auto">
            <a:xfrm>
              <a:off x="5357813" y="5857875"/>
              <a:ext cx="571500" cy="5000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C3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cxnSp>
          <p:nvCxnSpPr>
            <p:cNvPr id="18528" name="Прямая соединительная линия 125"/>
            <p:cNvCxnSpPr>
              <a:cxnSpLocks noChangeShapeType="1"/>
            </p:cNvCxnSpPr>
            <p:nvPr/>
          </p:nvCxnSpPr>
          <p:spPr bwMode="auto">
            <a:xfrm>
              <a:off x="4357688" y="5715000"/>
              <a:ext cx="4572000" cy="1588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529" name="Прямая со стрелкой 126"/>
            <p:cNvCxnSpPr>
              <a:cxnSpLocks noChangeShapeType="1"/>
              <a:endCxn id="18520" idx="0"/>
            </p:cNvCxnSpPr>
            <p:nvPr/>
          </p:nvCxnSpPr>
          <p:spPr bwMode="auto">
            <a:xfrm rot="5400000">
              <a:off x="4287044" y="5787232"/>
              <a:ext cx="142875" cy="1587"/>
            </a:xfrm>
            <a:prstGeom prst="straightConnector1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 type="arrow" w="med" len="med"/>
            </a:ln>
          </p:spPr>
        </p:cxnSp>
        <p:cxnSp>
          <p:nvCxnSpPr>
            <p:cNvPr id="18530" name="Прямая со стрелкой 127"/>
            <p:cNvCxnSpPr>
              <a:cxnSpLocks noChangeShapeType="1"/>
              <a:endCxn id="18526" idx="0"/>
            </p:cNvCxnSpPr>
            <p:nvPr/>
          </p:nvCxnSpPr>
          <p:spPr bwMode="auto">
            <a:xfrm rot="5400000">
              <a:off x="8822531" y="5750719"/>
              <a:ext cx="142875" cy="71438"/>
            </a:xfrm>
            <a:prstGeom prst="straightConnector1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 type="arrow" w="med" len="med"/>
            </a:ln>
          </p:spPr>
        </p:cxnSp>
        <p:cxnSp>
          <p:nvCxnSpPr>
            <p:cNvPr id="18531" name="Прямая со стрелкой 128"/>
            <p:cNvCxnSpPr>
              <a:cxnSpLocks noChangeShapeType="1"/>
              <a:stCxn id="18516" idx="2"/>
            </p:cNvCxnSpPr>
            <p:nvPr/>
          </p:nvCxnSpPr>
          <p:spPr bwMode="auto">
            <a:xfrm rot="16200000" flipH="1">
              <a:off x="6677025" y="5676901"/>
              <a:ext cx="71437" cy="4762"/>
            </a:xfrm>
            <a:prstGeom prst="straightConnector1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 type="arrow" w="med" len="med"/>
            </a:ln>
          </p:spPr>
        </p:cxnSp>
        <p:cxnSp>
          <p:nvCxnSpPr>
            <p:cNvPr id="18532" name="Прямая соединительная линия 129"/>
            <p:cNvCxnSpPr>
              <a:cxnSpLocks noChangeShapeType="1"/>
              <a:endCxn id="18521" idx="0"/>
            </p:cNvCxnSpPr>
            <p:nvPr/>
          </p:nvCxnSpPr>
          <p:spPr bwMode="auto">
            <a:xfrm rot="10800000" flipV="1">
              <a:off x="5000625" y="5715000"/>
              <a:ext cx="1643063" cy="142875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533" name="Прямая соединительная линия 130"/>
            <p:cNvCxnSpPr>
              <a:cxnSpLocks noChangeShapeType="1"/>
              <a:endCxn id="18525" idx="0"/>
            </p:cNvCxnSpPr>
            <p:nvPr/>
          </p:nvCxnSpPr>
          <p:spPr bwMode="auto">
            <a:xfrm>
              <a:off x="6643688" y="5786438"/>
              <a:ext cx="1571625" cy="71437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534" name="Прямая соединительная линия 131"/>
            <p:cNvCxnSpPr>
              <a:cxnSpLocks noChangeShapeType="1"/>
              <a:endCxn id="18527" idx="7"/>
            </p:cNvCxnSpPr>
            <p:nvPr/>
          </p:nvCxnSpPr>
          <p:spPr bwMode="auto">
            <a:xfrm rot="10800000" flipV="1">
              <a:off x="5845175" y="5715000"/>
              <a:ext cx="869950" cy="215900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535" name="Прямая соединительная линия 132"/>
            <p:cNvCxnSpPr>
              <a:cxnSpLocks noChangeShapeType="1"/>
              <a:endCxn id="18523" idx="1"/>
            </p:cNvCxnSpPr>
            <p:nvPr/>
          </p:nvCxnSpPr>
          <p:spPr bwMode="auto">
            <a:xfrm rot="16200000" flipH="1">
              <a:off x="6613526" y="5816600"/>
              <a:ext cx="144462" cy="84137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536" name="Прямая соединительная линия 133"/>
            <p:cNvCxnSpPr>
              <a:cxnSpLocks noChangeShapeType="1"/>
              <a:endCxn id="18524" idx="1"/>
            </p:cNvCxnSpPr>
            <p:nvPr/>
          </p:nvCxnSpPr>
          <p:spPr bwMode="auto">
            <a:xfrm>
              <a:off x="6643688" y="5786438"/>
              <a:ext cx="727075" cy="144462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537" name="Прямая соединительная линия 134"/>
            <p:cNvCxnSpPr>
              <a:cxnSpLocks noChangeShapeType="1"/>
              <a:endCxn id="18522" idx="7"/>
            </p:cNvCxnSpPr>
            <p:nvPr/>
          </p:nvCxnSpPr>
          <p:spPr bwMode="auto">
            <a:xfrm rot="10800000" flipV="1">
              <a:off x="6488113" y="5715000"/>
              <a:ext cx="227012" cy="215900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538" name="Прямая со стрелкой 136"/>
            <p:cNvCxnSpPr>
              <a:cxnSpLocks noChangeShapeType="1"/>
              <a:stCxn id="18458" idx="6"/>
            </p:cNvCxnSpPr>
            <p:nvPr/>
          </p:nvCxnSpPr>
          <p:spPr bwMode="auto">
            <a:xfrm flipV="1">
              <a:off x="1928813" y="2857500"/>
              <a:ext cx="357187" cy="392113"/>
            </a:xfrm>
            <a:prstGeom prst="straightConnector1">
              <a:avLst/>
            </a:prstGeom>
            <a:noFill/>
            <a:ln w="28575" algn="ctr">
              <a:solidFill>
                <a:srgbClr val="990000"/>
              </a:solidFill>
              <a:round/>
              <a:headEnd/>
              <a:tailEnd type="arrow" w="med" len="med"/>
            </a:ln>
          </p:spPr>
        </p:cxnSp>
        <p:cxnSp>
          <p:nvCxnSpPr>
            <p:cNvPr id="18539" name="Прямая со стрелкой 138"/>
            <p:cNvCxnSpPr>
              <a:cxnSpLocks noChangeShapeType="1"/>
              <a:stCxn id="18458" idx="6"/>
            </p:cNvCxnSpPr>
            <p:nvPr/>
          </p:nvCxnSpPr>
          <p:spPr bwMode="auto">
            <a:xfrm>
              <a:off x="1928813" y="3249613"/>
              <a:ext cx="357187" cy="536575"/>
            </a:xfrm>
            <a:prstGeom prst="straightConnector1">
              <a:avLst/>
            </a:prstGeom>
            <a:noFill/>
            <a:ln w="28575" algn="ctr">
              <a:solidFill>
                <a:srgbClr val="990000"/>
              </a:solidFill>
              <a:round/>
              <a:headEnd/>
              <a:tailEnd type="arrow" w="med" len="med"/>
            </a:ln>
          </p:spPr>
        </p:cxnSp>
        <p:cxnSp>
          <p:nvCxnSpPr>
            <p:cNvPr id="18540" name="Прямая со стрелкой 140"/>
            <p:cNvCxnSpPr>
              <a:cxnSpLocks noChangeShapeType="1"/>
              <a:stCxn id="18458" idx="6"/>
            </p:cNvCxnSpPr>
            <p:nvPr/>
          </p:nvCxnSpPr>
          <p:spPr bwMode="auto">
            <a:xfrm>
              <a:off x="1928813" y="3249613"/>
              <a:ext cx="428625" cy="2036762"/>
            </a:xfrm>
            <a:prstGeom prst="straightConnector1">
              <a:avLst/>
            </a:prstGeom>
            <a:noFill/>
            <a:ln w="28575" algn="ctr">
              <a:solidFill>
                <a:srgbClr val="990000"/>
              </a:solidFill>
              <a:round/>
              <a:headEnd/>
              <a:tailEnd type="arrow" w="med" len="med"/>
            </a:ln>
          </p:spPr>
        </p:cxnSp>
      </p:grpSp>
      <p:sp>
        <p:nvSpPr>
          <p:cNvPr id="87" name="Овал 86"/>
          <p:cNvSpPr/>
          <p:nvPr/>
        </p:nvSpPr>
        <p:spPr bwMode="auto">
          <a:xfrm>
            <a:off x="3286125" y="428625"/>
            <a:ext cx="2857500" cy="1000125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  <a:ln w="9525" cap="flat" cmpd="sng" algn="ctr">
            <a:solidFill>
              <a:srgbClr val="99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1400" b="1" u="sng" dirty="0" err="1">
                <a:solidFill>
                  <a:schemeClr val="tx2">
                    <a:lumMod val="75000"/>
                  </a:schemeClr>
                </a:solidFill>
                <a:latin typeface="Tahoma" pitchFamily="34" charset="0"/>
              </a:rPr>
              <a:t>Когнитивно</a:t>
            </a:r>
            <a:r>
              <a:rPr lang="ru-RU" sz="1400" b="1" u="sng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</a:rPr>
              <a:t>-</a:t>
            </a:r>
          </a:p>
          <a:p>
            <a:pPr algn="ctr">
              <a:defRPr/>
            </a:pPr>
            <a:r>
              <a:rPr lang="ru-RU" sz="1400" b="1" u="sng" dirty="0" err="1">
                <a:solidFill>
                  <a:schemeClr val="tx2">
                    <a:lumMod val="75000"/>
                  </a:schemeClr>
                </a:solidFill>
                <a:latin typeface="Tahoma" pitchFamily="34" charset="0"/>
              </a:rPr>
              <a:t>лингвокультурологический</a:t>
            </a:r>
            <a:endParaRPr lang="ru-RU" sz="1400" b="1" u="sng" dirty="0">
              <a:solidFill>
                <a:schemeClr val="tx2">
                  <a:lumMod val="75000"/>
                </a:schemeClr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ru-RU" sz="1400" b="1" u="sng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</a:rPr>
              <a:t> комплекс</a:t>
            </a:r>
          </a:p>
        </p:txBody>
      </p:sp>
      <p:sp>
        <p:nvSpPr>
          <p:cNvPr id="18439" name="Line 10"/>
          <p:cNvSpPr>
            <a:spLocks noChangeShapeType="1"/>
          </p:cNvSpPr>
          <p:nvPr/>
        </p:nvSpPr>
        <p:spPr bwMode="auto">
          <a:xfrm flipH="1">
            <a:off x="2643188" y="857250"/>
            <a:ext cx="647700" cy="43180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40" name="Line 11"/>
          <p:cNvSpPr>
            <a:spLocks noChangeShapeType="1"/>
          </p:cNvSpPr>
          <p:nvPr/>
        </p:nvSpPr>
        <p:spPr bwMode="auto">
          <a:xfrm>
            <a:off x="6143625" y="857250"/>
            <a:ext cx="431800" cy="43180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0" name="Скругленный прямоугольник 89"/>
          <p:cNvSpPr/>
          <p:nvPr/>
        </p:nvSpPr>
        <p:spPr bwMode="auto">
          <a:xfrm>
            <a:off x="285750" y="1285875"/>
            <a:ext cx="2928938" cy="142875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9525" cap="flat" cmpd="sng" algn="ctr">
            <a:solidFill>
              <a:schemeClr val="bg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1600" b="1" dirty="0">
                <a:solidFill>
                  <a:srgbClr val="FF0000"/>
                </a:solidFill>
                <a:latin typeface="Tahoma" pitchFamily="34" charset="0"/>
              </a:rPr>
              <a:t>ТЕМАТИКО-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FF0000"/>
                </a:solidFill>
                <a:latin typeface="Tahoma" pitchFamily="34" charset="0"/>
              </a:rPr>
              <a:t>ТЕКСТОВЫЕ  ЕДИНСТВА, 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FF0000"/>
                </a:solidFill>
                <a:latin typeface="Tahoma" pitchFamily="34" charset="0"/>
              </a:rPr>
              <a:t>представленных в 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FF0000"/>
                </a:solidFill>
                <a:latin typeface="Tahoma" pitchFamily="34" charset="0"/>
              </a:rPr>
              <a:t>коммуникативных сферах,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FF0000"/>
                </a:solidFill>
                <a:latin typeface="Tahoma" pitchFamily="34" charset="0"/>
              </a:rPr>
              <a:t>темах общения</a:t>
            </a:r>
          </a:p>
          <a:p>
            <a:pPr algn="ctr">
              <a:defRPr/>
            </a:pPr>
            <a:endParaRPr lang="ru-RU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algn="ctr">
              <a:defRPr/>
            </a:pPr>
            <a:endParaRPr lang="ru-RU" sz="1600" b="1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91" name="Скругленный прямоугольник 90"/>
          <p:cNvSpPr/>
          <p:nvPr/>
        </p:nvSpPr>
        <p:spPr bwMode="auto">
          <a:xfrm>
            <a:off x="5857875" y="1285875"/>
            <a:ext cx="3143250" cy="1357313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9525" cap="flat" cmpd="sng" algn="ctr">
            <a:solidFill>
              <a:schemeClr val="bg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1200" b="1" dirty="0">
                <a:solidFill>
                  <a:srgbClr val="FF0000"/>
                </a:solidFill>
                <a:latin typeface="Tahoma" pitchFamily="34" charset="0"/>
              </a:rPr>
              <a:t>реализация</a:t>
            </a:r>
          </a:p>
          <a:p>
            <a:pPr algn="ctr">
              <a:defRPr/>
            </a:pPr>
            <a:r>
              <a:rPr lang="ru-RU" sz="1200" b="1" dirty="0">
                <a:solidFill>
                  <a:srgbClr val="FF0000"/>
                </a:solidFill>
                <a:latin typeface="Tahoma" pitchFamily="34" charset="0"/>
              </a:rPr>
              <a:t>коммуникативных задач, </a:t>
            </a:r>
          </a:p>
          <a:p>
            <a:pPr algn="ctr">
              <a:defRPr/>
            </a:pPr>
            <a:r>
              <a:rPr lang="ru-RU" sz="1200" b="1" dirty="0">
                <a:solidFill>
                  <a:srgbClr val="FF0000"/>
                </a:solidFill>
                <a:latin typeface="Tahoma" pitchFamily="34" charset="0"/>
              </a:rPr>
              <a:t>упражнений, проблем для общения, </a:t>
            </a:r>
          </a:p>
          <a:p>
            <a:pPr algn="ctr">
              <a:defRPr/>
            </a:pPr>
            <a:r>
              <a:rPr lang="ru-RU" sz="1200" b="1" dirty="0">
                <a:solidFill>
                  <a:srgbClr val="FF0000"/>
                </a:solidFill>
                <a:latin typeface="Tahoma" pitchFamily="34" charset="0"/>
              </a:rPr>
              <a:t>набора типизированных ситуаций,</a:t>
            </a:r>
          </a:p>
          <a:p>
            <a:pPr algn="ctr">
              <a:defRPr/>
            </a:pPr>
            <a:r>
              <a:rPr lang="ru-RU" sz="1200" b="1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ru-RU" sz="1200" b="1" dirty="0" err="1">
                <a:solidFill>
                  <a:srgbClr val="FF0000"/>
                </a:solidFill>
                <a:latin typeface="Tahoma" pitchFamily="34" charset="0"/>
              </a:rPr>
              <a:t>креативных</a:t>
            </a:r>
            <a:r>
              <a:rPr lang="ru-RU" sz="1200" b="1" dirty="0">
                <a:solidFill>
                  <a:srgbClr val="FF0000"/>
                </a:solidFill>
                <a:latin typeface="Tahoma" pitchFamily="34" charset="0"/>
              </a:rPr>
              <a:t> эссе и.д.</a:t>
            </a:r>
            <a:r>
              <a:rPr lang="ru-RU" sz="1200" dirty="0">
                <a:solidFill>
                  <a:srgbClr val="FF0000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18443" name="Text Box 14"/>
          <p:cNvSpPr txBox="1">
            <a:spLocks noChangeArrowheads="1"/>
          </p:cNvSpPr>
          <p:nvPr/>
        </p:nvSpPr>
        <p:spPr bwMode="auto">
          <a:xfrm>
            <a:off x="928688" y="714375"/>
            <a:ext cx="163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A50021"/>
                </a:solidFill>
                <a:latin typeface="Tahoma" pitchFamily="34" charset="0"/>
              </a:rPr>
              <a:t>ПРЕДМЕТНОЕ</a:t>
            </a:r>
          </a:p>
        </p:txBody>
      </p:sp>
      <p:sp>
        <p:nvSpPr>
          <p:cNvPr id="18444" name="Text Box 15"/>
          <p:cNvSpPr txBox="1">
            <a:spLocks noChangeArrowheads="1"/>
          </p:cNvSpPr>
          <p:nvPr/>
        </p:nvSpPr>
        <p:spPr bwMode="auto">
          <a:xfrm>
            <a:off x="6529388" y="785813"/>
            <a:ext cx="2185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A50021"/>
                </a:solidFill>
                <a:latin typeface="Tahoma" pitchFamily="34" charset="0"/>
              </a:rPr>
              <a:t>ПРОЦЕССУАЛЬНОЕ</a:t>
            </a:r>
          </a:p>
        </p:txBody>
      </p:sp>
      <p:sp>
        <p:nvSpPr>
          <p:cNvPr id="94" name="Блок-схема: узел 93"/>
          <p:cNvSpPr/>
          <p:nvPr/>
        </p:nvSpPr>
        <p:spPr bwMode="auto">
          <a:xfrm>
            <a:off x="3571868" y="1714488"/>
            <a:ext cx="642938" cy="642937"/>
          </a:xfrm>
          <a:prstGeom prst="flowChartConnector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ТТЕ</a:t>
            </a:r>
          </a:p>
        </p:txBody>
      </p:sp>
      <p:sp>
        <p:nvSpPr>
          <p:cNvPr id="96" name="Скругленный прямоугольник 95"/>
          <p:cNvSpPr/>
          <p:nvPr/>
        </p:nvSpPr>
        <p:spPr bwMode="auto">
          <a:xfrm>
            <a:off x="4357688" y="1714500"/>
            <a:ext cx="1143000" cy="214313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ru-RU" sz="1200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Комм.сфера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99" name="Скругленный прямоугольник 98"/>
          <p:cNvSpPr/>
          <p:nvPr/>
        </p:nvSpPr>
        <p:spPr bwMode="auto">
          <a:xfrm>
            <a:off x="4357688" y="2000250"/>
            <a:ext cx="1143000" cy="214313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ru-RU" sz="1200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Комм.сфера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100" name="Скругленный прямоугольник 99"/>
          <p:cNvSpPr/>
          <p:nvPr/>
        </p:nvSpPr>
        <p:spPr bwMode="auto">
          <a:xfrm>
            <a:off x="4357688" y="2286000"/>
            <a:ext cx="1143000" cy="214313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ru-RU" sz="1200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Комм.сфера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</p:txBody>
      </p:sp>
      <p:cxnSp>
        <p:nvCxnSpPr>
          <p:cNvPr id="18449" name="Прямая со стрелкой 101"/>
          <p:cNvCxnSpPr>
            <a:cxnSpLocks noChangeShapeType="1"/>
            <a:stCxn id="94" idx="6"/>
            <a:endCxn id="96" idx="1"/>
          </p:cNvCxnSpPr>
          <p:nvPr/>
        </p:nvCxnSpPr>
        <p:spPr bwMode="auto">
          <a:xfrm flipV="1">
            <a:off x="4214806" y="1821657"/>
            <a:ext cx="142882" cy="214300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</p:spPr>
      </p:cxnSp>
      <p:cxnSp>
        <p:nvCxnSpPr>
          <p:cNvPr id="18450" name="Прямая со стрелкой 103"/>
          <p:cNvCxnSpPr>
            <a:cxnSpLocks noChangeShapeType="1"/>
            <a:stCxn id="94" idx="6"/>
            <a:endCxn id="100" idx="1"/>
          </p:cNvCxnSpPr>
          <p:nvPr/>
        </p:nvCxnSpPr>
        <p:spPr bwMode="auto">
          <a:xfrm>
            <a:off x="4214806" y="2035957"/>
            <a:ext cx="142882" cy="357200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</p:spPr>
      </p:cxnSp>
      <p:cxnSp>
        <p:nvCxnSpPr>
          <p:cNvPr id="18451" name="Прямая со стрелкой 105"/>
          <p:cNvCxnSpPr>
            <a:cxnSpLocks noChangeShapeType="1"/>
            <a:stCxn id="94" idx="6"/>
            <a:endCxn id="99" idx="1"/>
          </p:cNvCxnSpPr>
          <p:nvPr/>
        </p:nvCxnSpPr>
        <p:spPr bwMode="auto">
          <a:xfrm>
            <a:off x="4214806" y="2035957"/>
            <a:ext cx="142882" cy="71450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</p:spPr>
      </p:cxnSp>
      <p:cxnSp>
        <p:nvCxnSpPr>
          <p:cNvPr id="18452" name="Прямая со стрелкой 107"/>
          <p:cNvCxnSpPr>
            <a:cxnSpLocks noChangeShapeType="1"/>
          </p:cNvCxnSpPr>
          <p:nvPr/>
        </p:nvCxnSpPr>
        <p:spPr bwMode="auto">
          <a:xfrm>
            <a:off x="3143250" y="1357313"/>
            <a:ext cx="428625" cy="285750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</p:spPr>
      </p:cxnSp>
      <p:cxnSp>
        <p:nvCxnSpPr>
          <p:cNvPr id="18453" name="Прямая со стрелкой 109"/>
          <p:cNvCxnSpPr>
            <a:cxnSpLocks noChangeShapeType="1"/>
          </p:cNvCxnSpPr>
          <p:nvPr/>
        </p:nvCxnSpPr>
        <p:spPr bwMode="auto">
          <a:xfrm flipV="1">
            <a:off x="3143250" y="2357438"/>
            <a:ext cx="357188" cy="71437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</p:spPr>
      </p:cxnSp>
      <p:cxnSp>
        <p:nvCxnSpPr>
          <p:cNvPr id="18454" name="Прямая соединительная линия 116"/>
          <p:cNvCxnSpPr>
            <a:cxnSpLocks noChangeShapeType="1"/>
            <a:stCxn id="96" idx="3"/>
          </p:cNvCxnSpPr>
          <p:nvPr/>
        </p:nvCxnSpPr>
        <p:spPr bwMode="auto">
          <a:xfrm flipV="1">
            <a:off x="5500688" y="1643063"/>
            <a:ext cx="357187" cy="177800"/>
          </a:xfrm>
          <a:prstGeom prst="line">
            <a:avLst/>
          </a:prstGeom>
          <a:noFill/>
          <a:ln w="9525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18455" name="Прямая соединительная линия 118"/>
          <p:cNvCxnSpPr>
            <a:cxnSpLocks noChangeShapeType="1"/>
            <a:stCxn id="100" idx="3"/>
          </p:cNvCxnSpPr>
          <p:nvPr/>
        </p:nvCxnSpPr>
        <p:spPr bwMode="auto">
          <a:xfrm>
            <a:off x="5500688" y="2392363"/>
            <a:ext cx="428625" cy="107950"/>
          </a:xfrm>
          <a:prstGeom prst="line">
            <a:avLst/>
          </a:prstGeom>
          <a:noFill/>
          <a:ln w="9525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18456" name="Прямая соединительная линия 123"/>
          <p:cNvCxnSpPr>
            <a:cxnSpLocks noChangeShapeType="1"/>
          </p:cNvCxnSpPr>
          <p:nvPr/>
        </p:nvCxnSpPr>
        <p:spPr bwMode="auto">
          <a:xfrm>
            <a:off x="2643188" y="2500313"/>
            <a:ext cx="357187" cy="285750"/>
          </a:xfrm>
          <a:prstGeom prst="line">
            <a:avLst/>
          </a:prstGeom>
          <a:noFill/>
          <a:ln w="9525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18457" name="Прямая соединительная линия 125"/>
          <p:cNvCxnSpPr>
            <a:cxnSpLocks noChangeShapeType="1"/>
            <a:stCxn id="91" idx="2"/>
          </p:cNvCxnSpPr>
          <p:nvPr/>
        </p:nvCxnSpPr>
        <p:spPr bwMode="auto">
          <a:xfrm rot="5400000">
            <a:off x="7179469" y="2536032"/>
            <a:ext cx="142875" cy="357187"/>
          </a:xfrm>
          <a:prstGeom prst="line">
            <a:avLst/>
          </a:prstGeom>
          <a:noFill/>
          <a:ln w="9525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121" name="Прямоугольник 120"/>
          <p:cNvSpPr/>
          <p:nvPr/>
        </p:nvSpPr>
        <p:spPr>
          <a:xfrm>
            <a:off x="0" y="6429396"/>
            <a:ext cx="642910" cy="4286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№</a:t>
            </a:r>
            <a:r>
              <a:rPr lang="ru-RU" sz="1600" dirty="0">
                <a:solidFill>
                  <a:schemeClr val="tx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0257076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958906" y="6496050"/>
            <a:ext cx="1185094" cy="36195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en-US" sz="1400" b="1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Слайд №</a:t>
            </a:r>
            <a:r>
              <a:rPr lang="ru-RU" sz="1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8</a:t>
            </a:r>
            <a:endParaRPr lang="ru-RU" sz="1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7380" y="332656"/>
            <a:ext cx="849694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Компонентная системно-структурная модель современной парадигмы и методологии «иноязычного образования»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В связи с введением такой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самостоятельной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научно-дидактической области как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«иноязычное образование»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1) с обновленной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методологической платформой,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2) как новая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парадигма иноязычного образования,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3) базирующаяся на самостоятельной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теории-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межкультурно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-коммуникативной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создались объективные предпосылки в пересмотре статуса такой традиционно-признаваемой научно-прикладной области образования как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«общая методика обучения иностранным языкам» как не отвечающей предъявляемым требованиям научно-теоретической самостоятельности и состоятельности.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Соответственно, в новой парадигме образования она определяется как учебная дисциплина «методика иноязычного образования» - теоретико-прикладная категория, только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презентирующие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основы, методологию и технологию обновленной парадигмы «иноязычного образования», но не имеет научно-образовательную самостоятельность.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Соответственно, системно-структурная модель современной парадигмы и методологии иноязычного образования представлена в следующем формате.</a:t>
            </a:r>
          </a:p>
        </p:txBody>
      </p:sp>
    </p:spTree>
    <p:extLst>
      <p:ext uri="{BB962C8B-B14F-4D97-AF65-F5344CB8AC3E}">
        <p14:creationId xmlns:p14="http://schemas.microsoft.com/office/powerpoint/2010/main" val="1971514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>
            <a:grpSpLocks/>
          </p:cNvGrpSpPr>
          <p:nvPr/>
        </p:nvGrpSpPr>
        <p:grpSpPr bwMode="auto">
          <a:xfrm>
            <a:off x="251520" y="787067"/>
            <a:ext cx="8640959" cy="5810284"/>
            <a:chOff x="981" y="2214"/>
            <a:chExt cx="9900" cy="5783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4041" y="2214"/>
              <a:ext cx="3780" cy="108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ru-RU" b="1" dirty="0">
                  <a:effectLst/>
                  <a:latin typeface="Times New Roman"/>
                  <a:ea typeface="Calibri"/>
                  <a:cs typeface="Times New Roman"/>
                </a:rPr>
                <a:t>«Иноязычное образование</a:t>
              </a:r>
              <a:r>
                <a:rPr lang="ru-RU" b="1" dirty="0" smtClean="0">
                  <a:effectLst/>
                  <a:latin typeface="Times New Roman"/>
                  <a:ea typeface="Calibri"/>
                  <a:cs typeface="Times New Roman"/>
                </a:rPr>
                <a:t>» -</a:t>
              </a:r>
              <a:endParaRPr lang="ru-RU" dirty="0">
                <a:effectLst/>
                <a:latin typeface="Calibri"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ru-RU" b="1" dirty="0">
                  <a:effectLst/>
                  <a:latin typeface="Times New Roman"/>
                  <a:ea typeface="Calibri"/>
                  <a:cs typeface="Times New Roman"/>
                </a:rPr>
                <a:t>дидактическая область педагогики</a:t>
              </a:r>
              <a:endParaRPr lang="ru-RU" dirty="0">
                <a:effectLst/>
                <a:latin typeface="Calibri"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dirty="0">
                  <a:effectLst/>
                  <a:latin typeface="Times New Roman"/>
                  <a:ea typeface="Calibri"/>
                  <a:cs typeface="Times New Roman"/>
                </a:rPr>
                <a:t> </a:t>
              </a:r>
              <a:endParaRPr lang="ru-RU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4041" y="3654"/>
              <a:ext cx="3780" cy="98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 dirty="0">
                  <a:effectLst/>
                  <a:latin typeface="Times New Roman"/>
                  <a:ea typeface="Calibri"/>
                  <a:cs typeface="Times New Roman"/>
                </a:rPr>
                <a:t>Современная научно-методологическая </a:t>
              </a:r>
              <a:r>
                <a:rPr lang="ru-RU" sz="1400" b="1" dirty="0">
                  <a:effectLst/>
                  <a:latin typeface="Times New Roman"/>
                  <a:ea typeface="Calibri"/>
                  <a:cs typeface="Times New Roman"/>
                </a:rPr>
                <a:t>парадигма  «</a:t>
              </a:r>
              <a:r>
                <a:rPr lang="ru-RU" sz="1400" dirty="0">
                  <a:effectLst/>
                  <a:latin typeface="Times New Roman"/>
                  <a:ea typeface="Calibri"/>
                  <a:cs typeface="Times New Roman"/>
                </a:rPr>
                <a:t>иноязычного </a:t>
              </a:r>
              <a:r>
                <a:rPr lang="ru-RU" sz="1600" dirty="0">
                  <a:effectLst/>
                  <a:latin typeface="Times New Roman"/>
                  <a:ea typeface="Calibri"/>
                  <a:cs typeface="Times New Roman"/>
                </a:rPr>
                <a:t>образования</a:t>
              </a:r>
              <a:r>
                <a:rPr lang="ru-RU" sz="1400" dirty="0">
                  <a:effectLst/>
                  <a:latin typeface="Times New Roman"/>
                  <a:ea typeface="Calibri"/>
                  <a:cs typeface="Times New Roman"/>
                </a:rPr>
                <a:t>»</a:t>
              </a:r>
              <a:endParaRPr lang="ru-RU" sz="14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981" y="5454"/>
              <a:ext cx="2160" cy="1331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400" b="1" dirty="0">
                  <a:effectLst/>
                  <a:latin typeface="Times New Roman"/>
                  <a:ea typeface="Calibri"/>
                  <a:cs typeface="Times New Roman"/>
                </a:rPr>
                <a:t>Методология: </a:t>
              </a:r>
              <a:r>
                <a:rPr lang="ru-RU" sz="1400" b="1" dirty="0" err="1">
                  <a:effectLst/>
                  <a:latin typeface="Times New Roman"/>
                  <a:ea typeface="Calibri"/>
                  <a:cs typeface="Times New Roman"/>
                </a:rPr>
                <a:t>когнитивно-лингвокультурологическая</a:t>
              </a:r>
              <a:endParaRPr lang="ru-RU" sz="1400" b="1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3501" y="5454"/>
              <a:ext cx="2160" cy="1331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 b="1" dirty="0">
                  <a:effectLst/>
                  <a:latin typeface="Times New Roman"/>
                  <a:ea typeface="Calibri"/>
                  <a:cs typeface="Times New Roman"/>
                </a:rPr>
                <a:t>Отражающие методологию базовые методологические принципы</a:t>
              </a:r>
              <a:endParaRPr lang="ru-RU" sz="1400" b="1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6021" y="5454"/>
              <a:ext cx="2520" cy="1331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 b="1">
                  <a:effectLst/>
                  <a:latin typeface="Times New Roman"/>
                  <a:ea typeface="Calibri"/>
                  <a:cs typeface="Times New Roman"/>
                </a:rPr>
                <a:t>Современная теория, реализующая методологию  - концепция МКК иноязычного образования</a:t>
              </a:r>
              <a:endParaRPr lang="ru-RU" sz="1400" b="1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8752" y="5454"/>
              <a:ext cx="2129" cy="1331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400" b="1">
                  <a:effectLst/>
                  <a:latin typeface="Times New Roman"/>
                  <a:ea typeface="Calibri"/>
                  <a:cs typeface="Times New Roman"/>
                </a:rPr>
                <a:t>Научно-дидактический объект: «язык-культура-личность»</a:t>
              </a:r>
              <a:endParaRPr lang="ru-RU" sz="1400" b="1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3087" y="7160"/>
              <a:ext cx="5580" cy="83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effectLst/>
                  <a:latin typeface="Times New Roman"/>
                  <a:ea typeface="Calibri"/>
                  <a:cs typeface="Times New Roman"/>
                </a:rPr>
                <a:t>Общая методика иноязычного образования</a:t>
              </a:r>
              <a:endParaRPr lang="ru-RU" sz="1400">
                <a:effectLst/>
                <a:latin typeface="Calibri"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 b="1">
                  <a:effectLst/>
                  <a:latin typeface="Times New Roman"/>
                  <a:ea typeface="Calibri"/>
                  <a:cs typeface="Times New Roman"/>
                </a:rPr>
                <a:t>- теоретико-прикладная дисциплина,</a:t>
              </a:r>
              <a:r>
                <a:rPr lang="ru-RU" sz="1400">
                  <a:effectLst/>
                  <a:latin typeface="Times New Roman"/>
                  <a:ea typeface="Calibri"/>
                  <a:cs typeface="Times New Roman"/>
                </a:rPr>
                <a:t> реализующая современную парадигму иноязычного образования</a:t>
              </a:r>
              <a:endParaRPr lang="ru-RU" sz="140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12" name="Line 10"/>
            <p:cNvCxnSpPr/>
            <p:nvPr/>
          </p:nvCxnSpPr>
          <p:spPr bwMode="auto">
            <a:xfrm>
              <a:off x="5841" y="3294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Line 11"/>
            <p:cNvCxnSpPr/>
            <p:nvPr/>
          </p:nvCxnSpPr>
          <p:spPr bwMode="auto">
            <a:xfrm>
              <a:off x="5841" y="4639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Line 12"/>
            <p:cNvCxnSpPr/>
            <p:nvPr/>
          </p:nvCxnSpPr>
          <p:spPr bwMode="auto">
            <a:xfrm>
              <a:off x="2038" y="5179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Line 13"/>
            <p:cNvCxnSpPr/>
            <p:nvPr/>
          </p:nvCxnSpPr>
          <p:spPr bwMode="auto">
            <a:xfrm>
              <a:off x="4558" y="5179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Line 14"/>
            <p:cNvCxnSpPr/>
            <p:nvPr/>
          </p:nvCxnSpPr>
          <p:spPr bwMode="auto">
            <a:xfrm>
              <a:off x="7258" y="5179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Line 15"/>
            <p:cNvCxnSpPr/>
            <p:nvPr/>
          </p:nvCxnSpPr>
          <p:spPr bwMode="auto">
            <a:xfrm>
              <a:off x="9958" y="5179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Line 16"/>
            <p:cNvCxnSpPr/>
            <p:nvPr/>
          </p:nvCxnSpPr>
          <p:spPr bwMode="auto">
            <a:xfrm>
              <a:off x="2019" y="5179"/>
              <a:ext cx="79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AutoShape 17"/>
            <p:cNvSpPr>
              <a:spLocks/>
            </p:cNvSpPr>
            <p:nvPr/>
          </p:nvSpPr>
          <p:spPr bwMode="auto">
            <a:xfrm rot="16200000">
              <a:off x="5734" y="3093"/>
              <a:ext cx="375" cy="7759"/>
            </a:xfrm>
            <a:prstGeom prst="leftBrace">
              <a:avLst>
                <a:gd name="adj1" fmla="val 119444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</p:grpSp>
      <p:sp>
        <p:nvSpPr>
          <p:cNvPr id="20" name="Прямоугольник 19"/>
          <p:cNvSpPr/>
          <p:nvPr/>
        </p:nvSpPr>
        <p:spPr>
          <a:xfrm>
            <a:off x="8501090" y="6383049"/>
            <a:ext cx="642910" cy="4286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№5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51520" y="44624"/>
            <a:ext cx="8784976" cy="67043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Системно-структурированная модель современной парадигмы 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иноязычного образования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094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958906" y="6496050"/>
            <a:ext cx="1185094" cy="36195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en-US" sz="1400" b="1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Слайд №</a:t>
            </a:r>
            <a:r>
              <a:rPr lang="ru-RU" sz="1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9</a:t>
            </a:r>
            <a:endParaRPr lang="ru-RU" sz="1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0997" y="312912"/>
            <a:ext cx="8172400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Закономерности становления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полиязычной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личности в условиях многоязычия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основе изложенной иноязычно-образовательной платформы определяется возможность установить закономерности становления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полиязычной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личности в условиях многоязычия на основе определения источников и первоисточников различий в условиях и основах усвоения языков (родного, второго, иностранного).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Эти закономерности распределяются как первичные для родного языка, как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вторичные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вторых языков, а их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отсутствие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характерно для иностранного языка, что и определяет правомерность и основ образования (приобретение или изучение). В отличие от различий в усвоении, приведенных М. Байрамом, в предлагаемой нами системе закономерностей, параметрами дифференциации является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состав условий,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базируемых на следующих основах: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социокультурных,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компетентностно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-образовательных, психолингвистических,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лингвокультурологических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качественно-результативных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(см. табл. №6)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514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1" name="Rectangle 31"/>
          <p:cNvSpPr>
            <a:spLocks noChangeArrowheads="1"/>
          </p:cNvSpPr>
          <p:nvPr/>
        </p:nvSpPr>
        <p:spPr bwMode="auto">
          <a:xfrm>
            <a:off x="250825" y="981075"/>
            <a:ext cx="1873250" cy="1152525"/>
          </a:xfrm>
          <a:prstGeom prst="rect">
            <a:avLst/>
          </a:prstGeom>
          <a:gradFill rotWithShape="1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200" b="1">
                <a:solidFill>
                  <a:srgbClr val="000066"/>
                </a:solidFill>
              </a:rPr>
              <a:t>ПРЕДМЕТНАЯ</a:t>
            </a:r>
          </a:p>
          <a:p>
            <a:pPr algn="ctr"/>
            <a:r>
              <a:rPr lang="ru-RU" sz="1200" b="1">
                <a:solidFill>
                  <a:srgbClr val="000066"/>
                </a:solidFill>
              </a:rPr>
              <a:t>ОБЛАСТЬ</a:t>
            </a:r>
          </a:p>
        </p:txBody>
      </p:sp>
      <p:sp>
        <p:nvSpPr>
          <p:cNvPr id="92218" name="Text Box 58"/>
          <p:cNvSpPr txBox="1">
            <a:spLocks noChangeArrowheads="1"/>
          </p:cNvSpPr>
          <p:nvPr/>
        </p:nvSpPr>
        <p:spPr bwMode="auto">
          <a:xfrm>
            <a:off x="1595855" y="58143"/>
            <a:ext cx="584910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ЗАКОНОМЕРНОСТИ СТАНОВЛЕНИЯ ПОЛИЯЗЫЧНОЙ ЛИЧНОСТИ </a:t>
            </a:r>
          </a:p>
          <a:p>
            <a:pPr algn="ctr"/>
            <a:r>
              <a:rPr lang="ru-RU" sz="1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УСЛОВИЯХ МНОГОЯЗЫЧИЯ</a:t>
            </a:r>
          </a:p>
        </p:txBody>
      </p:sp>
      <p:sp>
        <p:nvSpPr>
          <p:cNvPr id="92192" name="Rectangle 32"/>
          <p:cNvSpPr>
            <a:spLocks noChangeArrowheads="1"/>
          </p:cNvSpPr>
          <p:nvPr/>
        </p:nvSpPr>
        <p:spPr bwMode="auto">
          <a:xfrm>
            <a:off x="1968500" y="2493963"/>
            <a:ext cx="17875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990000"/>
                </a:solidFill>
              </a:rPr>
              <a:t>казахский язык </a:t>
            </a:r>
          </a:p>
          <a:p>
            <a:pPr algn="ctr"/>
            <a:r>
              <a:rPr lang="ru-RU" sz="1100" b="1">
                <a:solidFill>
                  <a:srgbClr val="990000"/>
                </a:solidFill>
              </a:rPr>
              <a:t>как родной</a:t>
            </a:r>
          </a:p>
        </p:txBody>
      </p:sp>
      <p:sp>
        <p:nvSpPr>
          <p:cNvPr id="92193" name="Rectangle 33"/>
          <p:cNvSpPr>
            <a:spLocks noChangeArrowheads="1"/>
          </p:cNvSpPr>
          <p:nvPr/>
        </p:nvSpPr>
        <p:spPr bwMode="auto">
          <a:xfrm>
            <a:off x="3716338" y="2493963"/>
            <a:ext cx="1789112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990000"/>
                </a:solidFill>
              </a:rPr>
              <a:t>русский язык</a:t>
            </a:r>
          </a:p>
          <a:p>
            <a:pPr algn="ctr"/>
            <a:r>
              <a:rPr lang="ru-RU" sz="1100" b="1">
                <a:solidFill>
                  <a:srgbClr val="990000"/>
                </a:solidFill>
              </a:rPr>
              <a:t>как родной</a:t>
            </a:r>
          </a:p>
        </p:txBody>
      </p:sp>
      <p:sp>
        <p:nvSpPr>
          <p:cNvPr id="92195" name="Rectangle 35"/>
          <p:cNvSpPr>
            <a:spLocks noChangeArrowheads="1"/>
          </p:cNvSpPr>
          <p:nvPr/>
        </p:nvSpPr>
        <p:spPr bwMode="auto">
          <a:xfrm>
            <a:off x="184150" y="3141663"/>
            <a:ext cx="1844675" cy="6477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tint val="20784"/>
                  <a:invGamma/>
                </a:srgbClr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социокультурная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среда</a:t>
            </a:r>
          </a:p>
        </p:txBody>
      </p:sp>
      <p:sp>
        <p:nvSpPr>
          <p:cNvPr id="92196" name="Rectangle 36"/>
          <p:cNvSpPr>
            <a:spLocks noChangeArrowheads="1"/>
          </p:cNvSpPr>
          <p:nvPr/>
        </p:nvSpPr>
        <p:spPr bwMode="auto">
          <a:xfrm>
            <a:off x="1987550" y="3141663"/>
            <a:ext cx="17875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 dirty="0">
                <a:solidFill>
                  <a:srgbClr val="000066"/>
                </a:solidFill>
              </a:rPr>
              <a:t>первичная </a:t>
            </a:r>
          </a:p>
          <a:p>
            <a:pPr algn="ctr"/>
            <a:r>
              <a:rPr lang="ru-RU" sz="1100" b="1" dirty="0" err="1">
                <a:solidFill>
                  <a:srgbClr val="000066"/>
                </a:solidFill>
              </a:rPr>
              <a:t>социокультурная</a:t>
            </a:r>
            <a:endParaRPr lang="ru-RU" sz="1100" b="1" dirty="0">
              <a:solidFill>
                <a:srgbClr val="000066"/>
              </a:solidFill>
            </a:endParaRPr>
          </a:p>
          <a:p>
            <a:pPr algn="ctr"/>
            <a:r>
              <a:rPr lang="ru-RU" sz="1100" b="1" dirty="0">
                <a:solidFill>
                  <a:srgbClr val="000066"/>
                </a:solidFill>
              </a:rPr>
              <a:t>среда</a:t>
            </a:r>
          </a:p>
        </p:txBody>
      </p:sp>
      <p:sp>
        <p:nvSpPr>
          <p:cNvPr id="92197" name="Rectangle 37"/>
          <p:cNvSpPr>
            <a:spLocks noChangeArrowheads="1"/>
          </p:cNvSpPr>
          <p:nvPr/>
        </p:nvSpPr>
        <p:spPr bwMode="auto">
          <a:xfrm>
            <a:off x="3708400" y="3141663"/>
            <a:ext cx="1814513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первичная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социокультурная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среда</a:t>
            </a:r>
          </a:p>
        </p:txBody>
      </p:sp>
      <p:sp>
        <p:nvSpPr>
          <p:cNvPr id="92199" name="Rectangle 39"/>
          <p:cNvSpPr>
            <a:spLocks noChangeArrowheads="1"/>
          </p:cNvSpPr>
          <p:nvPr/>
        </p:nvSpPr>
        <p:spPr bwMode="auto">
          <a:xfrm>
            <a:off x="184150" y="3789363"/>
            <a:ext cx="1844675" cy="6477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tint val="20784"/>
                  <a:invGamma/>
                </a:srgbClr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лингвокультурная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основа</a:t>
            </a:r>
          </a:p>
        </p:txBody>
      </p:sp>
      <p:sp>
        <p:nvSpPr>
          <p:cNvPr id="92200" name="Rectangle 40"/>
          <p:cNvSpPr>
            <a:spLocks noChangeArrowheads="1"/>
          </p:cNvSpPr>
          <p:nvPr/>
        </p:nvSpPr>
        <p:spPr bwMode="auto">
          <a:xfrm>
            <a:off x="1987550" y="3789363"/>
            <a:ext cx="17875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первичная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основа</a:t>
            </a:r>
          </a:p>
        </p:txBody>
      </p:sp>
      <p:sp>
        <p:nvSpPr>
          <p:cNvPr id="92201" name="Rectangle 41"/>
          <p:cNvSpPr>
            <a:spLocks noChangeArrowheads="1"/>
          </p:cNvSpPr>
          <p:nvPr/>
        </p:nvSpPr>
        <p:spPr bwMode="auto">
          <a:xfrm>
            <a:off x="3708400" y="3789363"/>
            <a:ext cx="18002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первичная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основа</a:t>
            </a:r>
          </a:p>
        </p:txBody>
      </p:sp>
      <p:sp>
        <p:nvSpPr>
          <p:cNvPr id="92203" name="Rectangle 43"/>
          <p:cNvSpPr>
            <a:spLocks noChangeArrowheads="1"/>
          </p:cNvSpPr>
          <p:nvPr/>
        </p:nvSpPr>
        <p:spPr bwMode="auto">
          <a:xfrm>
            <a:off x="184150" y="4437063"/>
            <a:ext cx="1844675" cy="6477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tint val="20784"/>
                  <a:invGamma/>
                </a:srgbClr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форма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языкового сознания</a:t>
            </a:r>
          </a:p>
        </p:txBody>
      </p:sp>
      <p:sp>
        <p:nvSpPr>
          <p:cNvPr id="92204" name="Rectangle 44"/>
          <p:cNvSpPr>
            <a:spLocks noChangeArrowheads="1"/>
          </p:cNvSpPr>
          <p:nvPr/>
        </p:nvSpPr>
        <p:spPr bwMode="auto">
          <a:xfrm>
            <a:off x="1987550" y="4437063"/>
            <a:ext cx="17875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первичное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языковое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сознание</a:t>
            </a:r>
          </a:p>
        </p:txBody>
      </p:sp>
      <p:sp>
        <p:nvSpPr>
          <p:cNvPr id="92205" name="Rectangle 45"/>
          <p:cNvSpPr>
            <a:spLocks noChangeArrowheads="1"/>
          </p:cNvSpPr>
          <p:nvPr/>
        </p:nvSpPr>
        <p:spPr bwMode="auto">
          <a:xfrm>
            <a:off x="3708400" y="4437063"/>
            <a:ext cx="1814513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первичное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языковое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сознание</a:t>
            </a:r>
          </a:p>
        </p:txBody>
      </p:sp>
      <p:sp>
        <p:nvSpPr>
          <p:cNvPr id="92207" name="Rectangle 47"/>
          <p:cNvSpPr>
            <a:spLocks noChangeArrowheads="1"/>
          </p:cNvSpPr>
          <p:nvPr/>
        </p:nvSpPr>
        <p:spPr bwMode="auto">
          <a:xfrm>
            <a:off x="201613" y="6021388"/>
            <a:ext cx="1844675" cy="6477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tint val="20784"/>
                  <a:invGamma/>
                </a:srgbClr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результат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образования</a:t>
            </a:r>
          </a:p>
        </p:txBody>
      </p:sp>
      <p:sp>
        <p:nvSpPr>
          <p:cNvPr id="92208" name="Rectangle 48"/>
          <p:cNvSpPr>
            <a:spLocks noChangeArrowheads="1"/>
          </p:cNvSpPr>
          <p:nvPr/>
        </p:nvSpPr>
        <p:spPr bwMode="auto">
          <a:xfrm>
            <a:off x="2006600" y="6021388"/>
            <a:ext cx="17875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990000"/>
                </a:solidFill>
              </a:rPr>
              <a:t>первичная</a:t>
            </a:r>
          </a:p>
          <a:p>
            <a:pPr algn="ctr"/>
            <a:r>
              <a:rPr lang="ru-RU" sz="1100" b="1">
                <a:solidFill>
                  <a:srgbClr val="990000"/>
                </a:solidFill>
              </a:rPr>
              <a:t>языковая личность</a:t>
            </a:r>
          </a:p>
        </p:txBody>
      </p:sp>
      <p:sp>
        <p:nvSpPr>
          <p:cNvPr id="92209" name="Rectangle 49"/>
          <p:cNvSpPr>
            <a:spLocks noChangeArrowheads="1"/>
          </p:cNvSpPr>
          <p:nvPr/>
        </p:nvSpPr>
        <p:spPr bwMode="auto">
          <a:xfrm>
            <a:off x="3754438" y="6021388"/>
            <a:ext cx="17875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990000"/>
                </a:solidFill>
              </a:rPr>
              <a:t>первичная</a:t>
            </a:r>
          </a:p>
          <a:p>
            <a:pPr algn="ctr"/>
            <a:r>
              <a:rPr lang="ru-RU" sz="1100" b="1">
                <a:solidFill>
                  <a:srgbClr val="990000"/>
                </a:solidFill>
              </a:rPr>
              <a:t>языковая личность</a:t>
            </a:r>
          </a:p>
        </p:txBody>
      </p:sp>
      <p:sp>
        <p:nvSpPr>
          <p:cNvPr id="92211" name="AutoShape 51"/>
          <p:cNvSpPr>
            <a:spLocks noChangeArrowheads="1"/>
          </p:cNvSpPr>
          <p:nvPr/>
        </p:nvSpPr>
        <p:spPr bwMode="auto">
          <a:xfrm>
            <a:off x="963613" y="5734050"/>
            <a:ext cx="239712" cy="287338"/>
          </a:xfrm>
          <a:prstGeom prst="downArrow">
            <a:avLst>
              <a:gd name="adj1" fmla="val 50000"/>
              <a:gd name="adj2" fmla="val 29967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12" name="AutoShape 52"/>
          <p:cNvSpPr>
            <a:spLocks noChangeArrowheads="1"/>
          </p:cNvSpPr>
          <p:nvPr/>
        </p:nvSpPr>
        <p:spPr bwMode="auto">
          <a:xfrm>
            <a:off x="2649538" y="5734050"/>
            <a:ext cx="241300" cy="287338"/>
          </a:xfrm>
          <a:prstGeom prst="downArrow">
            <a:avLst>
              <a:gd name="adj1" fmla="val 50000"/>
              <a:gd name="adj2" fmla="val 29770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13" name="AutoShape 53"/>
          <p:cNvSpPr>
            <a:spLocks noChangeArrowheads="1"/>
          </p:cNvSpPr>
          <p:nvPr/>
        </p:nvSpPr>
        <p:spPr bwMode="auto">
          <a:xfrm>
            <a:off x="4337050" y="5734050"/>
            <a:ext cx="239713" cy="287338"/>
          </a:xfrm>
          <a:prstGeom prst="downArrow">
            <a:avLst>
              <a:gd name="adj1" fmla="val 50000"/>
              <a:gd name="adj2" fmla="val 29967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14" name="AutoShape 54"/>
          <p:cNvSpPr>
            <a:spLocks noChangeArrowheads="1"/>
          </p:cNvSpPr>
          <p:nvPr/>
        </p:nvSpPr>
        <p:spPr bwMode="auto">
          <a:xfrm>
            <a:off x="6203950" y="5734050"/>
            <a:ext cx="241300" cy="287338"/>
          </a:xfrm>
          <a:prstGeom prst="downArrow">
            <a:avLst>
              <a:gd name="adj1" fmla="val 50000"/>
              <a:gd name="adj2" fmla="val 29770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20" name="Rectangle 60"/>
          <p:cNvSpPr>
            <a:spLocks noChangeArrowheads="1"/>
          </p:cNvSpPr>
          <p:nvPr/>
        </p:nvSpPr>
        <p:spPr bwMode="auto">
          <a:xfrm>
            <a:off x="179388" y="5086350"/>
            <a:ext cx="1844675" cy="6477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tint val="20784"/>
                  <a:invGamma/>
                </a:srgbClr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объект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формирования</a:t>
            </a:r>
          </a:p>
        </p:txBody>
      </p:sp>
      <p:sp>
        <p:nvSpPr>
          <p:cNvPr id="92221" name="Rectangle 61"/>
          <p:cNvSpPr>
            <a:spLocks noChangeArrowheads="1"/>
          </p:cNvSpPr>
          <p:nvPr/>
        </p:nvSpPr>
        <p:spPr bwMode="auto">
          <a:xfrm>
            <a:off x="1982788" y="5086350"/>
            <a:ext cx="1751012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100" b="1">
              <a:solidFill>
                <a:srgbClr val="000066"/>
              </a:solidFill>
            </a:endParaRP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лингво-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профессионально-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коммуникативная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компетенция</a:t>
            </a:r>
          </a:p>
          <a:p>
            <a:pPr algn="ctr"/>
            <a:endParaRPr lang="ru-RU" sz="1100" b="1">
              <a:solidFill>
                <a:srgbClr val="000066"/>
              </a:solidFill>
            </a:endParaRPr>
          </a:p>
        </p:txBody>
      </p:sp>
      <p:sp>
        <p:nvSpPr>
          <p:cNvPr id="92224" name="Rectangle 64"/>
          <p:cNvSpPr>
            <a:spLocks noChangeArrowheads="1"/>
          </p:cNvSpPr>
          <p:nvPr/>
        </p:nvSpPr>
        <p:spPr bwMode="auto">
          <a:xfrm>
            <a:off x="3708400" y="5086350"/>
            <a:ext cx="18002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100" b="1">
              <a:solidFill>
                <a:srgbClr val="000066"/>
              </a:solidFill>
            </a:endParaRP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лингво-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профессионально-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коммуникативная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компетенция</a:t>
            </a:r>
          </a:p>
          <a:p>
            <a:pPr algn="ctr"/>
            <a:endParaRPr lang="ru-RU" sz="1100" b="1">
              <a:solidFill>
                <a:srgbClr val="000066"/>
              </a:solidFill>
            </a:endParaRPr>
          </a:p>
        </p:txBody>
      </p:sp>
      <p:sp>
        <p:nvSpPr>
          <p:cNvPr id="92225" name="AutoShape 65"/>
          <p:cNvSpPr>
            <a:spLocks noChangeArrowheads="1"/>
          </p:cNvSpPr>
          <p:nvPr/>
        </p:nvSpPr>
        <p:spPr bwMode="auto">
          <a:xfrm>
            <a:off x="179388" y="2495550"/>
            <a:ext cx="1808162" cy="646113"/>
          </a:xfrm>
          <a:prstGeom prst="rtTriangle">
            <a:avLst/>
          </a:prstGeom>
          <a:solidFill>
            <a:srgbClr val="FFFF99"/>
          </a:soli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100" b="1">
                <a:solidFill>
                  <a:srgbClr val="003399"/>
                </a:solidFill>
              </a:rPr>
              <a:t>СОСТАВ </a:t>
            </a:r>
          </a:p>
          <a:p>
            <a:r>
              <a:rPr lang="ru-RU" sz="1100" b="1">
                <a:solidFill>
                  <a:srgbClr val="003399"/>
                </a:solidFill>
              </a:rPr>
              <a:t>УСЛОВИЙ</a:t>
            </a:r>
          </a:p>
        </p:txBody>
      </p:sp>
      <p:sp>
        <p:nvSpPr>
          <p:cNvPr id="92226" name="AutoShape 66"/>
          <p:cNvSpPr>
            <a:spLocks noChangeArrowheads="1"/>
          </p:cNvSpPr>
          <p:nvPr/>
        </p:nvSpPr>
        <p:spPr bwMode="auto">
          <a:xfrm rot="10800000">
            <a:off x="179388" y="2493963"/>
            <a:ext cx="1808162" cy="646112"/>
          </a:xfrm>
          <a:prstGeom prst="rtTriangle">
            <a:avLst/>
          </a:prstGeom>
          <a:solidFill>
            <a:srgbClr val="CCFF99"/>
          </a:solidFill>
          <a:ln w="9525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ru-RU" sz="1100" b="1">
                <a:solidFill>
                  <a:srgbClr val="003399"/>
                </a:solidFill>
              </a:rPr>
              <a:t>ЯЗЫКИ</a:t>
            </a:r>
          </a:p>
        </p:txBody>
      </p:sp>
      <p:sp>
        <p:nvSpPr>
          <p:cNvPr id="92229" name="Rectangle 69"/>
          <p:cNvSpPr>
            <a:spLocks noChangeArrowheads="1"/>
          </p:cNvSpPr>
          <p:nvPr/>
        </p:nvSpPr>
        <p:spPr bwMode="auto">
          <a:xfrm>
            <a:off x="7283450" y="2492375"/>
            <a:ext cx="1789113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9966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иностранный язык</a:t>
            </a:r>
          </a:p>
        </p:txBody>
      </p:sp>
      <p:sp>
        <p:nvSpPr>
          <p:cNvPr id="92230" name="Rectangle 70"/>
          <p:cNvSpPr>
            <a:spLocks noChangeArrowheads="1"/>
          </p:cNvSpPr>
          <p:nvPr/>
        </p:nvSpPr>
        <p:spPr bwMode="auto">
          <a:xfrm>
            <a:off x="7302500" y="3140075"/>
            <a:ext cx="17875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9966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отсутствие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языковой среды</a:t>
            </a:r>
          </a:p>
        </p:txBody>
      </p:sp>
      <p:sp>
        <p:nvSpPr>
          <p:cNvPr id="92231" name="Rectangle 71"/>
          <p:cNvSpPr>
            <a:spLocks noChangeArrowheads="1"/>
          </p:cNvSpPr>
          <p:nvPr/>
        </p:nvSpPr>
        <p:spPr bwMode="auto">
          <a:xfrm>
            <a:off x="7302500" y="3787775"/>
            <a:ext cx="17875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9966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отсутствие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лингвокультурной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основы</a:t>
            </a:r>
          </a:p>
        </p:txBody>
      </p:sp>
      <p:sp>
        <p:nvSpPr>
          <p:cNvPr id="92232" name="Rectangle 72"/>
          <p:cNvSpPr>
            <a:spLocks noChangeArrowheads="1"/>
          </p:cNvSpPr>
          <p:nvPr/>
        </p:nvSpPr>
        <p:spPr bwMode="auto">
          <a:xfrm>
            <a:off x="7302500" y="4435475"/>
            <a:ext cx="17875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9966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межкультурно-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языковое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сознание</a:t>
            </a:r>
          </a:p>
        </p:txBody>
      </p:sp>
      <p:sp>
        <p:nvSpPr>
          <p:cNvPr id="92233" name="Rectangle 73"/>
          <p:cNvSpPr>
            <a:spLocks noChangeArrowheads="1"/>
          </p:cNvSpPr>
          <p:nvPr/>
        </p:nvSpPr>
        <p:spPr bwMode="auto">
          <a:xfrm>
            <a:off x="7321550" y="6019800"/>
            <a:ext cx="17875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9966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субъект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межкультурной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коммуникации</a:t>
            </a:r>
          </a:p>
        </p:txBody>
      </p:sp>
      <p:sp>
        <p:nvSpPr>
          <p:cNvPr id="92234" name="AutoShape 74"/>
          <p:cNvSpPr>
            <a:spLocks noChangeArrowheads="1"/>
          </p:cNvSpPr>
          <p:nvPr/>
        </p:nvSpPr>
        <p:spPr bwMode="auto">
          <a:xfrm>
            <a:off x="8005763" y="5732463"/>
            <a:ext cx="241300" cy="287337"/>
          </a:xfrm>
          <a:prstGeom prst="downArrow">
            <a:avLst>
              <a:gd name="adj1" fmla="val 50000"/>
              <a:gd name="adj2" fmla="val 29770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35" name="Rectangle 75"/>
          <p:cNvSpPr>
            <a:spLocks noChangeArrowheads="1"/>
          </p:cNvSpPr>
          <p:nvPr/>
        </p:nvSpPr>
        <p:spPr bwMode="auto">
          <a:xfrm>
            <a:off x="7308850" y="5084763"/>
            <a:ext cx="1778000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9966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межкультурно-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коммуникативная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компетенция</a:t>
            </a:r>
          </a:p>
        </p:txBody>
      </p:sp>
      <p:sp>
        <p:nvSpPr>
          <p:cNvPr id="92236" name="Rectangle 76"/>
          <p:cNvSpPr>
            <a:spLocks noChangeArrowheads="1"/>
          </p:cNvSpPr>
          <p:nvPr/>
        </p:nvSpPr>
        <p:spPr bwMode="auto">
          <a:xfrm>
            <a:off x="5508625" y="2493963"/>
            <a:ext cx="18002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990000"/>
                </a:solidFill>
              </a:rPr>
              <a:t>казахский/русский</a:t>
            </a:r>
          </a:p>
          <a:p>
            <a:pPr algn="ctr"/>
            <a:r>
              <a:rPr lang="ru-RU" sz="1100" b="1">
                <a:solidFill>
                  <a:srgbClr val="990000"/>
                </a:solidFill>
              </a:rPr>
              <a:t> языки</a:t>
            </a:r>
          </a:p>
          <a:p>
            <a:pPr algn="ctr"/>
            <a:r>
              <a:rPr lang="ru-RU" sz="1100" b="1">
                <a:solidFill>
                  <a:srgbClr val="990000"/>
                </a:solidFill>
              </a:rPr>
              <a:t>как вторые</a:t>
            </a:r>
          </a:p>
        </p:txBody>
      </p:sp>
      <p:sp>
        <p:nvSpPr>
          <p:cNvPr id="92237" name="Rectangle 77"/>
          <p:cNvSpPr>
            <a:spLocks noChangeArrowheads="1"/>
          </p:cNvSpPr>
          <p:nvPr/>
        </p:nvSpPr>
        <p:spPr bwMode="auto">
          <a:xfrm>
            <a:off x="5508625" y="3141663"/>
            <a:ext cx="180657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вторичная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социокультурная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среда</a:t>
            </a:r>
          </a:p>
        </p:txBody>
      </p:sp>
      <p:sp>
        <p:nvSpPr>
          <p:cNvPr id="92238" name="Rectangle 78"/>
          <p:cNvSpPr>
            <a:spLocks noChangeArrowheads="1"/>
          </p:cNvSpPr>
          <p:nvPr/>
        </p:nvSpPr>
        <p:spPr bwMode="auto">
          <a:xfrm>
            <a:off x="5508625" y="3789363"/>
            <a:ext cx="180657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вторичная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основа</a:t>
            </a:r>
          </a:p>
        </p:txBody>
      </p:sp>
      <p:sp>
        <p:nvSpPr>
          <p:cNvPr id="92239" name="Rectangle 79"/>
          <p:cNvSpPr>
            <a:spLocks noChangeArrowheads="1"/>
          </p:cNvSpPr>
          <p:nvPr/>
        </p:nvSpPr>
        <p:spPr bwMode="auto">
          <a:xfrm>
            <a:off x="5508625" y="4437063"/>
            <a:ext cx="180657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вторичное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языковое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сознание</a:t>
            </a:r>
          </a:p>
        </p:txBody>
      </p:sp>
      <p:sp>
        <p:nvSpPr>
          <p:cNvPr id="92240" name="Rectangle 80"/>
          <p:cNvSpPr>
            <a:spLocks noChangeArrowheads="1"/>
          </p:cNvSpPr>
          <p:nvPr/>
        </p:nvSpPr>
        <p:spPr bwMode="auto">
          <a:xfrm>
            <a:off x="5546725" y="6021388"/>
            <a:ext cx="17875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990000"/>
                </a:solidFill>
              </a:rPr>
              <a:t>вторичная</a:t>
            </a:r>
          </a:p>
          <a:p>
            <a:pPr algn="ctr"/>
            <a:r>
              <a:rPr lang="ru-RU" sz="1100" b="1">
                <a:solidFill>
                  <a:srgbClr val="990000"/>
                </a:solidFill>
              </a:rPr>
              <a:t>языковая личность</a:t>
            </a:r>
          </a:p>
        </p:txBody>
      </p:sp>
      <p:sp>
        <p:nvSpPr>
          <p:cNvPr id="92241" name="Rectangle 81"/>
          <p:cNvSpPr>
            <a:spLocks noChangeArrowheads="1"/>
          </p:cNvSpPr>
          <p:nvPr/>
        </p:nvSpPr>
        <p:spPr bwMode="auto">
          <a:xfrm>
            <a:off x="5508625" y="5086350"/>
            <a:ext cx="18002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100" b="1">
              <a:solidFill>
                <a:srgbClr val="000066"/>
              </a:solidFill>
            </a:endParaRP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лингво-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коммуникативная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компетенция</a:t>
            </a:r>
          </a:p>
          <a:p>
            <a:pPr algn="ctr"/>
            <a:endParaRPr lang="ru-RU" sz="1100" b="1">
              <a:solidFill>
                <a:srgbClr val="000066"/>
              </a:solidFill>
            </a:endParaRPr>
          </a:p>
        </p:txBody>
      </p:sp>
      <p:sp>
        <p:nvSpPr>
          <p:cNvPr id="92243" name="AutoShape 83"/>
          <p:cNvSpPr>
            <a:spLocks noChangeArrowheads="1"/>
          </p:cNvSpPr>
          <p:nvPr/>
        </p:nvSpPr>
        <p:spPr bwMode="auto">
          <a:xfrm>
            <a:off x="2266950" y="1412875"/>
            <a:ext cx="720725" cy="287338"/>
          </a:xfrm>
          <a:prstGeom prst="rightArrow">
            <a:avLst>
              <a:gd name="adj1" fmla="val 50000"/>
              <a:gd name="adj2" fmla="val 62707"/>
            </a:avLst>
          </a:prstGeom>
          <a:solidFill>
            <a:srgbClr val="CCFF99"/>
          </a:solidFill>
          <a:ln w="9525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44" name="Oval 84"/>
          <p:cNvSpPr>
            <a:spLocks noChangeArrowheads="1"/>
          </p:cNvSpPr>
          <p:nvPr/>
        </p:nvSpPr>
        <p:spPr bwMode="auto">
          <a:xfrm>
            <a:off x="3132138" y="765175"/>
            <a:ext cx="2376487" cy="1439863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dirty="0">
                <a:solidFill>
                  <a:srgbClr val="003399"/>
                </a:solidFill>
              </a:rPr>
              <a:t>ЯЗЫКОВОЕ</a:t>
            </a:r>
          </a:p>
          <a:p>
            <a:pPr algn="ctr"/>
            <a:r>
              <a:rPr lang="ru-RU" dirty="0">
                <a:solidFill>
                  <a:srgbClr val="003399"/>
                </a:solidFill>
              </a:rPr>
              <a:t>ОБРАЗОВАНИЕ</a:t>
            </a:r>
          </a:p>
        </p:txBody>
      </p:sp>
      <p:sp>
        <p:nvSpPr>
          <p:cNvPr id="92245" name="Oval 85"/>
          <p:cNvSpPr>
            <a:spLocks noChangeArrowheads="1"/>
          </p:cNvSpPr>
          <p:nvPr/>
        </p:nvSpPr>
        <p:spPr bwMode="auto">
          <a:xfrm>
            <a:off x="6516688" y="765175"/>
            <a:ext cx="2376487" cy="1439863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>
                <a:solidFill>
                  <a:srgbClr val="990000"/>
                </a:solidFill>
              </a:rPr>
              <a:t>ИНОЯЗЫЧНОЕ</a:t>
            </a:r>
          </a:p>
          <a:p>
            <a:pPr algn="ctr"/>
            <a:r>
              <a:rPr lang="ru-RU">
                <a:solidFill>
                  <a:srgbClr val="990000"/>
                </a:solidFill>
              </a:rPr>
              <a:t>ОБРАЗОВАНИЕ</a:t>
            </a:r>
          </a:p>
        </p:txBody>
      </p:sp>
      <p:sp>
        <p:nvSpPr>
          <p:cNvPr id="92246" name="AutoShape 86"/>
          <p:cNvSpPr>
            <a:spLocks noChangeArrowheads="1"/>
          </p:cNvSpPr>
          <p:nvPr/>
        </p:nvSpPr>
        <p:spPr bwMode="auto">
          <a:xfrm>
            <a:off x="5651500" y="1412875"/>
            <a:ext cx="720725" cy="287338"/>
          </a:xfrm>
          <a:prstGeom prst="rightArrow">
            <a:avLst>
              <a:gd name="adj1" fmla="val 50000"/>
              <a:gd name="adj2" fmla="val 62707"/>
            </a:avLst>
          </a:prstGeom>
          <a:gradFill rotWithShape="1">
            <a:gsLst>
              <a:gs pos="0">
                <a:schemeClr val="accent1"/>
              </a:gs>
              <a:gs pos="100000">
                <a:srgbClr val="FF3300"/>
              </a:gs>
            </a:gsLst>
            <a:lin ang="0" scaled="1"/>
          </a:gradFill>
          <a:ln w="9525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8442976" y="6600796"/>
            <a:ext cx="881552" cy="4286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 № 6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52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958906" y="6496050"/>
            <a:ext cx="1185094" cy="36195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en-US" sz="1400" b="1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Слайд №10</a:t>
            </a:r>
            <a:endParaRPr lang="ru-RU" sz="1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78566" y="692696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Так, например, приобретение (усвоение) родного языка происходит при наличии следующих условий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наличие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(первичность) социокультурной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среды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наличие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(первичность)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лингвокультурной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основы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первичность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языкового сознания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лингво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-профессиональный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объект формирования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естественная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первичной языковой личности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как конечный качественный результат. 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5142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958906" y="6496050"/>
            <a:ext cx="1185094" cy="36195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en-US" sz="1400" b="1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Слайд №11</a:t>
            </a:r>
            <a:endParaRPr lang="ru-RU" sz="1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0206" y="490716"/>
            <a:ext cx="864096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При усвоении второго языка в условиях постоянной жизнедеятельности в стране проживания, который не является для субъекта родным языком,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тот же перечень условий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дает другую характерную для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вторичных условий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перечень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закономерностей: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вторичная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среда;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вторичная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лингвокультурная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основа;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вторичное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языковое сознание, либо вторичные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когнитивно-лингвокультурологические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комплексы;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лингво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-коммуникативная компетенция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как объект формирования;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вторичная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языковая личность как конечный качественный результат,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важно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отметить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что повсеместно достижимый при наличии вышеотмеченных условий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Условия же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 изучении иностранного языка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проводятся при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отсутствии всех вышеперечисленных условий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- отсутствие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языковой среды;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отсутствие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лингвокультурной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основы;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необходимость формирования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межкультурного языкового сознания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межкультурно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-коммуникативная компетенция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как объект формирования;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«субъект межкультурной коммуникации» - как результат образования и конечный достижимый результат;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основная установка – формирование новых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когнитивно-лингвокультурологических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ментальных (когнитивных) конструктов.</a:t>
            </a:r>
          </a:p>
        </p:txBody>
      </p:sp>
    </p:spTree>
    <p:extLst>
      <p:ext uri="{BB962C8B-B14F-4D97-AF65-F5344CB8AC3E}">
        <p14:creationId xmlns:p14="http://schemas.microsoft.com/office/powerpoint/2010/main" val="19715142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958906" y="6496050"/>
            <a:ext cx="1185094" cy="36195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en-US" sz="1400" b="1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Слайд №</a:t>
            </a:r>
            <a:r>
              <a:rPr lang="en-US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1</a:t>
            </a: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2</a:t>
            </a:r>
            <a:endParaRPr lang="ru-RU" sz="1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7172" y="208176"/>
            <a:ext cx="8748464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III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Современная парадигма иноязычного образования и теория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межкультурной коммуникации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3.1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Понятие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образовательная парадигма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смена образовательной парадигмы и место теории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межкультурной коммуникации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этой парадигме.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В трактовке понятия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парадигма образования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наблюдается в научно-педагогической литературе так называемая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полипарадигмальность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т.е. наличие множественных и разноплановых основ и подходов в понимании термина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образовательная парадигма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смене теоретико-педагогического подхода выделяют следующие типы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парадигмы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знаниевая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компетентностная, репродуктивная,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культуроориентированная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гуманистическая, антропологическая и др.;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смене моделей образования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определяют и создаются типология так называемых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парадигмальных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моделей образований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таких как: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авторитарно-императивную парадигма, парадигма когнитивной педагогики, парадигма личностной педагогики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(Е.А.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Ямбургский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М.А.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Амонашвили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др.);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внедрении инновационных идей в педагогическую теорию и практику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появляются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теормодели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образования, которые определяются как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смены парадигм педагогической науки,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т.е.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смена модели образования принимается за смену парадигмы педагогической науки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(например, технократическую на гуманитарную, авторитарно-репродуктивную на продуктивно-творческую)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В.Д. Краевский, Н.Л. Коршунов, Л. Барановская и др.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514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958906" y="6496050"/>
            <a:ext cx="1185094" cy="36195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en-US" sz="1400" b="1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Слайд №</a:t>
            </a:r>
            <a:r>
              <a:rPr lang="en-US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1</a:t>
            </a:r>
            <a:endParaRPr lang="ru-RU" sz="1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70540" y="620688"/>
            <a:ext cx="809206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БЛОК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Социоисторическая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обусловленность необходимости обновления методологии и системы обучения ИЯ на рубеже ХХ-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XXI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Назревшие в лингводидактике проблемы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Усиление спроса на ИЯ как действенный инструмент  межкультурного взаимодействия;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Сохранение традиционной  методологической платформы теории обучения иностранным языкам;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-Необходимость системной модернизации  иноязычного образования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385748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898323" y="116632"/>
            <a:ext cx="7175361" cy="707886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2000" dirty="0" err="1" smtClean="0">
                <a:solidFill>
                  <a:srgbClr val="FF3300"/>
                </a:solidFill>
              </a:rPr>
              <a:t>Когнитивно-лингвокультурологическая</a:t>
            </a:r>
            <a:r>
              <a:rPr lang="ru-RU" sz="2000" dirty="0" smtClean="0">
                <a:solidFill>
                  <a:srgbClr val="FF3300"/>
                </a:solidFill>
              </a:rPr>
              <a:t> методология – </a:t>
            </a:r>
          </a:p>
          <a:p>
            <a:pPr algn="ctr" eaLnBrk="1" hangingPunct="1"/>
            <a:r>
              <a:rPr lang="ru-RU" sz="2000" dirty="0" smtClean="0">
                <a:solidFill>
                  <a:srgbClr val="FF3300"/>
                </a:solidFill>
              </a:rPr>
              <a:t>основа современной парадигмы иноязычного образования</a:t>
            </a:r>
            <a:endParaRPr lang="ru-RU" sz="2000" dirty="0">
              <a:solidFill>
                <a:srgbClr val="FF3300"/>
              </a:solidFill>
            </a:endParaRP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323528" y="981075"/>
            <a:ext cx="3118965" cy="10810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dirty="0" err="1"/>
              <a:t>Знаниево</a:t>
            </a:r>
            <a:r>
              <a:rPr lang="ru-RU" dirty="0"/>
              <a:t>-репродуктивное</a:t>
            </a:r>
          </a:p>
          <a:p>
            <a:pPr algn="ctr">
              <a:defRPr/>
            </a:pPr>
            <a:r>
              <a:rPr lang="ru-RU" dirty="0"/>
              <a:t>образование</a:t>
            </a:r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394966" y="2718582"/>
            <a:ext cx="3118965" cy="10810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dirty="0" err="1"/>
              <a:t>Знаниево</a:t>
            </a:r>
            <a:r>
              <a:rPr lang="ru-RU" dirty="0"/>
              <a:t>-</a:t>
            </a:r>
          </a:p>
          <a:p>
            <a:pPr algn="ctr">
              <a:defRPr/>
            </a:pPr>
            <a:r>
              <a:rPr lang="ru-RU" dirty="0"/>
              <a:t>квалификационные</a:t>
            </a:r>
          </a:p>
        </p:txBody>
      </p:sp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323529" y="4508500"/>
            <a:ext cx="3240410" cy="122475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dirty="0"/>
              <a:t>Квалификационная модель</a:t>
            </a:r>
          </a:p>
          <a:p>
            <a:pPr algn="ctr">
              <a:defRPr/>
            </a:pPr>
            <a:r>
              <a:rPr lang="ru-RU" dirty="0"/>
              <a:t>специалиста</a:t>
            </a:r>
          </a:p>
        </p:txBody>
      </p:sp>
      <p:sp>
        <p:nvSpPr>
          <p:cNvPr id="82951" name="Rectangle 7"/>
          <p:cNvSpPr>
            <a:spLocks noChangeArrowheads="1"/>
          </p:cNvSpPr>
          <p:nvPr/>
        </p:nvSpPr>
        <p:spPr bwMode="auto">
          <a:xfrm>
            <a:off x="4556808" y="981075"/>
            <a:ext cx="4336367" cy="10810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dirty="0" err="1"/>
              <a:t>Компетентностное</a:t>
            </a:r>
            <a:r>
              <a:rPr lang="ru-RU" dirty="0"/>
              <a:t>, </a:t>
            </a:r>
          </a:p>
          <a:p>
            <a:pPr algn="ctr">
              <a:defRPr/>
            </a:pPr>
            <a:r>
              <a:rPr lang="ru-RU" dirty="0"/>
              <a:t>личностно спроецированное</a:t>
            </a:r>
          </a:p>
          <a:p>
            <a:pPr algn="ctr">
              <a:defRPr/>
            </a:pPr>
            <a:r>
              <a:rPr lang="ru-RU" dirty="0"/>
              <a:t>образование</a:t>
            </a:r>
          </a:p>
        </p:txBody>
      </p:sp>
      <p:sp>
        <p:nvSpPr>
          <p:cNvPr id="82952" name="Rectangle 8"/>
          <p:cNvSpPr>
            <a:spLocks noChangeArrowheads="1"/>
          </p:cNvSpPr>
          <p:nvPr/>
        </p:nvSpPr>
        <p:spPr bwMode="auto">
          <a:xfrm>
            <a:off x="4628246" y="2708275"/>
            <a:ext cx="4336367" cy="10810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dirty="0" err="1"/>
              <a:t>Компетентностно</a:t>
            </a:r>
            <a:r>
              <a:rPr lang="ru-RU" dirty="0"/>
              <a:t> –</a:t>
            </a:r>
          </a:p>
          <a:p>
            <a:pPr algn="ctr">
              <a:defRPr/>
            </a:pPr>
            <a:r>
              <a:rPr lang="ru-RU" dirty="0"/>
              <a:t>профессиональная</a:t>
            </a:r>
          </a:p>
          <a:p>
            <a:pPr algn="ctr">
              <a:defRPr/>
            </a:pPr>
            <a:r>
              <a:rPr lang="ru-RU" dirty="0"/>
              <a:t>характеристика</a:t>
            </a:r>
          </a:p>
        </p:txBody>
      </p:sp>
      <p:sp>
        <p:nvSpPr>
          <p:cNvPr id="82953" name="Rectangle 9"/>
          <p:cNvSpPr>
            <a:spLocks noChangeArrowheads="1"/>
          </p:cNvSpPr>
          <p:nvPr/>
        </p:nvSpPr>
        <p:spPr bwMode="auto">
          <a:xfrm>
            <a:off x="4628246" y="4508500"/>
            <a:ext cx="4336367" cy="122475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dirty="0"/>
              <a:t>Компетентностная модель</a:t>
            </a:r>
          </a:p>
          <a:p>
            <a:pPr algn="ctr">
              <a:defRPr/>
            </a:pPr>
            <a:r>
              <a:rPr lang="ru-RU" dirty="0"/>
              <a:t>как набор ключевых </a:t>
            </a:r>
          </a:p>
          <a:p>
            <a:pPr algn="ctr">
              <a:defRPr/>
            </a:pPr>
            <a:r>
              <a:rPr lang="ru-RU" dirty="0"/>
              <a:t>компетенций</a:t>
            </a:r>
          </a:p>
        </p:txBody>
      </p:sp>
      <p:sp>
        <p:nvSpPr>
          <p:cNvPr id="4105" name="AutoShape 11"/>
          <p:cNvSpPr>
            <a:spLocks noChangeArrowheads="1"/>
          </p:cNvSpPr>
          <p:nvPr/>
        </p:nvSpPr>
        <p:spPr bwMode="auto">
          <a:xfrm>
            <a:off x="3492500" y="1412875"/>
            <a:ext cx="1295400" cy="215900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990000"/>
              </a:solidFill>
            </a:endParaRPr>
          </a:p>
        </p:txBody>
      </p:sp>
      <p:sp>
        <p:nvSpPr>
          <p:cNvPr id="4106" name="AutoShape 12"/>
          <p:cNvSpPr>
            <a:spLocks noChangeArrowheads="1"/>
          </p:cNvSpPr>
          <p:nvPr/>
        </p:nvSpPr>
        <p:spPr bwMode="auto">
          <a:xfrm>
            <a:off x="3563938" y="3068638"/>
            <a:ext cx="1295400" cy="215900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990000"/>
              </a:solidFill>
            </a:endParaRPr>
          </a:p>
        </p:txBody>
      </p:sp>
      <p:sp>
        <p:nvSpPr>
          <p:cNvPr id="4107" name="AutoShape 13"/>
          <p:cNvSpPr>
            <a:spLocks noChangeArrowheads="1"/>
          </p:cNvSpPr>
          <p:nvPr/>
        </p:nvSpPr>
        <p:spPr bwMode="auto">
          <a:xfrm>
            <a:off x="3563938" y="4941888"/>
            <a:ext cx="1295400" cy="215900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990000"/>
              </a:solidFill>
            </a:endParaRPr>
          </a:p>
        </p:txBody>
      </p:sp>
      <p:sp>
        <p:nvSpPr>
          <p:cNvPr id="4108" name="AutoShape 14"/>
          <p:cNvSpPr>
            <a:spLocks noChangeArrowheads="1"/>
          </p:cNvSpPr>
          <p:nvPr/>
        </p:nvSpPr>
        <p:spPr bwMode="auto">
          <a:xfrm>
            <a:off x="1763713" y="2060575"/>
            <a:ext cx="431800" cy="576263"/>
          </a:xfrm>
          <a:prstGeom prst="downArrow">
            <a:avLst>
              <a:gd name="adj1" fmla="val 50000"/>
              <a:gd name="adj2" fmla="val 33364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9" name="AutoShape 15"/>
          <p:cNvSpPr>
            <a:spLocks noChangeArrowheads="1"/>
          </p:cNvSpPr>
          <p:nvPr/>
        </p:nvSpPr>
        <p:spPr bwMode="auto">
          <a:xfrm>
            <a:off x="5868988" y="2060575"/>
            <a:ext cx="431800" cy="576263"/>
          </a:xfrm>
          <a:prstGeom prst="downArrow">
            <a:avLst>
              <a:gd name="adj1" fmla="val 50000"/>
              <a:gd name="adj2" fmla="val 33364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0" name="AutoShape 16"/>
          <p:cNvSpPr>
            <a:spLocks noChangeArrowheads="1"/>
          </p:cNvSpPr>
          <p:nvPr/>
        </p:nvSpPr>
        <p:spPr bwMode="auto">
          <a:xfrm>
            <a:off x="5940425" y="3860800"/>
            <a:ext cx="431800" cy="576263"/>
          </a:xfrm>
          <a:prstGeom prst="downArrow">
            <a:avLst>
              <a:gd name="adj1" fmla="val 50000"/>
              <a:gd name="adj2" fmla="val 33364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1" name="AutoShape 17"/>
          <p:cNvSpPr>
            <a:spLocks noChangeArrowheads="1"/>
          </p:cNvSpPr>
          <p:nvPr/>
        </p:nvSpPr>
        <p:spPr bwMode="auto">
          <a:xfrm>
            <a:off x="1763713" y="3860800"/>
            <a:ext cx="431800" cy="576263"/>
          </a:xfrm>
          <a:prstGeom prst="downArrow">
            <a:avLst>
              <a:gd name="adj1" fmla="val 50000"/>
              <a:gd name="adj2" fmla="val 33364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2" name="Text Box 18"/>
          <p:cNvSpPr txBox="1">
            <a:spLocks noChangeArrowheads="1"/>
          </p:cNvSpPr>
          <p:nvPr/>
        </p:nvSpPr>
        <p:spPr bwMode="auto">
          <a:xfrm>
            <a:off x="539552" y="2708920"/>
            <a:ext cx="1609725" cy="244475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000" b="1" dirty="0"/>
              <a:t>ПАРАМЕТРЫ ОЦЕНОК</a:t>
            </a:r>
          </a:p>
        </p:txBody>
      </p:sp>
      <p:sp>
        <p:nvSpPr>
          <p:cNvPr id="4113" name="Text Box 19"/>
          <p:cNvSpPr txBox="1">
            <a:spLocks noChangeArrowheads="1"/>
          </p:cNvSpPr>
          <p:nvPr/>
        </p:nvSpPr>
        <p:spPr bwMode="auto">
          <a:xfrm>
            <a:off x="6539881" y="2559020"/>
            <a:ext cx="1920551" cy="246221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000" b="1" dirty="0" smtClean="0"/>
              <a:t>ПАРАМЕТРЫ </a:t>
            </a:r>
            <a:r>
              <a:rPr lang="ru-RU" sz="1000" b="1" dirty="0"/>
              <a:t>ОЦЕНОК</a:t>
            </a:r>
          </a:p>
        </p:txBody>
      </p:sp>
      <p:sp>
        <p:nvSpPr>
          <p:cNvPr id="4114" name="Text Box 20"/>
          <p:cNvSpPr txBox="1">
            <a:spLocks noChangeArrowheads="1"/>
          </p:cNvSpPr>
          <p:nvPr/>
        </p:nvSpPr>
        <p:spPr bwMode="auto">
          <a:xfrm>
            <a:off x="323528" y="4437112"/>
            <a:ext cx="2563813" cy="244475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000" b="1" dirty="0"/>
              <a:t>ЦЕЛЕРЕЗУЛЬТАТИВНАЯ КАТЕГОРИЯ</a:t>
            </a:r>
          </a:p>
        </p:txBody>
      </p:sp>
      <p:sp>
        <p:nvSpPr>
          <p:cNvPr id="4115" name="Text Box 21"/>
          <p:cNvSpPr txBox="1">
            <a:spLocks noChangeArrowheads="1"/>
          </p:cNvSpPr>
          <p:nvPr/>
        </p:nvSpPr>
        <p:spPr bwMode="auto">
          <a:xfrm>
            <a:off x="6400676" y="4437063"/>
            <a:ext cx="2563812" cy="244475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000" b="1" dirty="0"/>
              <a:t>ЦЕЛЕРЕЗУЛЬТАТИВНАЯ КАТЕГОРИЯ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388424" y="6381328"/>
            <a:ext cx="755576" cy="4766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№7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69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958906" y="6496050"/>
            <a:ext cx="1185094" cy="36195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en-US" sz="1400" b="1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Слайд №</a:t>
            </a:r>
            <a:r>
              <a:rPr lang="en-US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1</a:t>
            </a: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3</a:t>
            </a:r>
            <a:endParaRPr lang="ru-RU" sz="1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889844"/>
            <a:ext cx="85689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При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использовании трактовки понятия «парадигмы»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как смены методологии научного познания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плане её научно-деятельностной и образовательной характеристики по Т. Куну как «отрицание и снятие старых научных теорий», то из всех перечисленных парадигм, право на это определение имеет «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антропологическая парадигма»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её основных направлениях, так как 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человекознание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 становится центром научного развития и, следовательно,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«антропологическая образовательная парадигма»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выступает как общая по отношению к таким частным как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гуманистическая, личностно-ориентированная, культурологическая и др.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5142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958906" y="6496050"/>
            <a:ext cx="1185094" cy="36195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en-US" sz="1400" b="1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Слайд №</a:t>
            </a:r>
            <a:r>
              <a:rPr lang="en-US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1</a:t>
            </a: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4</a:t>
            </a:r>
            <a:endParaRPr lang="ru-RU" sz="1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05946" y="1340768"/>
            <a:ext cx="7958906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учетом того, что и термин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педагогическая парадигма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соотносится и соответствует понятию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образовательной модели,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неправомерно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ставит знак равенства между понятием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парадигма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образовательная модель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или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педагогическая теория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что привносит понятийную неопределенность в каждую из них с точки зрения их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функционально-педагогического назначения.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7144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958906" y="6496050"/>
            <a:ext cx="1185094" cy="36195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en-US" sz="1400" b="1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Слайд №</a:t>
            </a:r>
            <a:r>
              <a:rPr lang="en-US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1</a:t>
            </a: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5</a:t>
            </a:r>
            <a:endParaRPr lang="ru-RU" sz="1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74589" y="836712"/>
            <a:ext cx="777686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Следовательно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так как семантической доминантой термина «парадигма»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являются основные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принципы научной деятельности в их отражении в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методологии научного познания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которая также может преемственно меняться, но в случаях смены «теорий» или «моделей» образования, отражающихся только в обновлении образовательной модели с параллельной сменой предметно-технологической составляющей, то правомерно их определять как «педагогические теории», например, смена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знаниевой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педагогической теории» на «компетентностную». Соответственно,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компетентностная теория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(подход) является «педагогической теорией», так как она самостоятельно определяет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только новизну образовательной модели, но не может признаваться «парадигмой образования».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7144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958906" y="6496050"/>
            <a:ext cx="1185094" cy="36195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en-US" sz="1400" b="1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Слайд №</a:t>
            </a:r>
            <a:r>
              <a:rPr lang="en-US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1</a:t>
            </a: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6</a:t>
            </a:r>
            <a:endParaRPr lang="ru-RU" sz="1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05862" y="404664"/>
            <a:ext cx="842493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Современная парадигма иноязычного образования обосновывается как образовательная парадигма в силу того,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базируется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когнитивно-лингвокультурологической методологии как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на одном из направлений методологии научного познания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как самостоятельная область педагогики «иноязычного образования» -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входит в состав специализированных по отраслям знаний парадигм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как современная парадигма иноязычного образования имеет:</a:t>
            </a:r>
          </a:p>
          <a:p>
            <a:pPr lvl="0"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научно-обоснованную платформу, отражающую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антропологическую философию теории познания;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когнитивно-лингвокультурологическую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методологию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 составом реализующих её целостность –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методологических принципов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компетентностную теорию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как базовую педагогическую теорию, определяющую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модель образования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модель образовательной парадигмы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методологическая система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межкультурно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-коммуникативного иноязычного образования»;</a:t>
            </a:r>
          </a:p>
          <a:p>
            <a:pPr lvl="0"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деятельностную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структуру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формирующую компетентностную модель «субъекта межкультурной коммуникации», использующий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когнитивно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-лингвокультурологический базис как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содержательно-концептуальную и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деятельностную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платформу для этого.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714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1" y="548680"/>
            <a:ext cx="812300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Коммуникативная методика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реализовав себя уступает социально-востребованному временем новому подходу –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межкультурно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-коммуникативному.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Своевременность выделения «языкового образования» в самостоятельное направление и тип образования.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Объективно-обусловленный целевой объект «межкультурная коммуникация» предопределил: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необходимость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его выделения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научно-образовательный самостоятельный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объект исследования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- необходимость определения «иноязычного образования» как самостоятельного типа образования с социальной востребованностью: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смены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философии и парадигмы образования на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межкультурно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-коммуникативную»;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определения методологией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когнитивно-лингвокультурологическую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теорию познания»;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обоснованность выбора теории «межкультурной коммуникации» в качестве современной концепции иноязычного образования.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896429" y="6496050"/>
            <a:ext cx="1185094" cy="36195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en-US" sz="1400" b="1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Слайд №</a:t>
            </a:r>
            <a:r>
              <a:rPr lang="ru-RU" sz="1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2</a:t>
            </a:r>
            <a:endParaRPr lang="ru-RU" sz="1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ea typeface="Calibri"/>
                <a:cs typeface="Times New Roman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16325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6"/>
          <p:cNvSpPr>
            <a:spLocks noChangeArrowheads="1"/>
          </p:cNvSpPr>
          <p:nvPr/>
        </p:nvSpPr>
        <p:spPr bwMode="auto">
          <a:xfrm>
            <a:off x="5643563" y="1484313"/>
            <a:ext cx="3231700" cy="54147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 eaLnBrk="1" hangingPunct="1"/>
            <a:r>
              <a:rPr lang="ru-RU" sz="1200" b="1" dirty="0" err="1" smtClean="0">
                <a:solidFill>
                  <a:srgbClr val="C00000"/>
                </a:solidFill>
              </a:rPr>
              <a:t>Межкультурно</a:t>
            </a:r>
            <a:r>
              <a:rPr lang="ru-RU" sz="1200" b="1" dirty="0" smtClean="0">
                <a:solidFill>
                  <a:srgbClr val="C00000"/>
                </a:solidFill>
              </a:rPr>
              <a:t>-коммуникативная </a:t>
            </a:r>
          </a:p>
          <a:p>
            <a:pPr algn="ctr" eaLnBrk="1" hangingPunct="1"/>
            <a:r>
              <a:rPr lang="ru-RU" sz="1200" b="1" dirty="0" smtClean="0">
                <a:solidFill>
                  <a:srgbClr val="C00000"/>
                </a:solidFill>
              </a:rPr>
              <a:t>теория</a:t>
            </a:r>
            <a:endParaRPr lang="ru-RU" sz="1200" b="1" dirty="0">
              <a:solidFill>
                <a:srgbClr val="C00000"/>
              </a:solidFill>
            </a:endParaRPr>
          </a:p>
        </p:txBody>
      </p:sp>
      <p:sp>
        <p:nvSpPr>
          <p:cNvPr id="98308" name="Rectangle 9"/>
          <p:cNvSpPr>
            <a:spLocks noChangeArrowheads="1"/>
          </p:cNvSpPr>
          <p:nvPr/>
        </p:nvSpPr>
        <p:spPr bwMode="auto">
          <a:xfrm>
            <a:off x="4859338" y="4221163"/>
            <a:ext cx="4105275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784" name="Oval 24"/>
          <p:cNvSpPr>
            <a:spLocks noChangeArrowheads="1"/>
          </p:cNvSpPr>
          <p:nvPr/>
        </p:nvSpPr>
        <p:spPr bwMode="auto">
          <a:xfrm>
            <a:off x="2377939" y="4570413"/>
            <a:ext cx="2444750" cy="67945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1200" dirty="0">
                <a:solidFill>
                  <a:srgbClr val="C00000"/>
                </a:solidFill>
              </a:rPr>
              <a:t>Язык как </a:t>
            </a:r>
          </a:p>
          <a:p>
            <a:pPr algn="ctr" eaLnBrk="1" hangingPunct="1">
              <a:defRPr/>
            </a:pPr>
            <a:r>
              <a:rPr lang="ru-RU" sz="1200" dirty="0">
                <a:solidFill>
                  <a:srgbClr val="C00000"/>
                </a:solidFill>
              </a:rPr>
              <a:t>формальный </a:t>
            </a:r>
          </a:p>
          <a:p>
            <a:pPr algn="ctr" eaLnBrk="1" hangingPunct="1">
              <a:defRPr/>
            </a:pPr>
            <a:r>
              <a:rPr lang="ru-RU" sz="1200" dirty="0">
                <a:solidFill>
                  <a:srgbClr val="C00000"/>
                </a:solidFill>
              </a:rPr>
              <a:t>конструкт</a:t>
            </a:r>
          </a:p>
        </p:txBody>
      </p:sp>
      <p:sp>
        <p:nvSpPr>
          <p:cNvPr id="98310" name="Rectangle 26"/>
          <p:cNvSpPr>
            <a:spLocks noChangeArrowheads="1"/>
          </p:cNvSpPr>
          <p:nvPr/>
        </p:nvSpPr>
        <p:spPr bwMode="auto">
          <a:xfrm>
            <a:off x="5643564" y="3933056"/>
            <a:ext cx="3249612" cy="3262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 eaLnBrk="1" hangingPunct="1"/>
            <a:r>
              <a:rPr lang="ru-RU" sz="1200" b="1" dirty="0" err="1">
                <a:solidFill>
                  <a:srgbClr val="C00000"/>
                </a:solidFill>
              </a:rPr>
              <a:t>Иноязык</a:t>
            </a:r>
            <a:r>
              <a:rPr lang="ru-RU" sz="1200" b="1" dirty="0">
                <a:solidFill>
                  <a:srgbClr val="C00000"/>
                </a:solidFill>
              </a:rPr>
              <a:t>- </a:t>
            </a:r>
            <a:r>
              <a:rPr lang="ru-RU" sz="1200" b="1" dirty="0" err="1">
                <a:solidFill>
                  <a:srgbClr val="C00000"/>
                </a:solidFill>
              </a:rPr>
              <a:t>инокультура</a:t>
            </a:r>
            <a:r>
              <a:rPr lang="ru-RU" sz="1200" b="1" dirty="0">
                <a:solidFill>
                  <a:srgbClr val="C00000"/>
                </a:solidFill>
              </a:rPr>
              <a:t>- личность</a:t>
            </a:r>
            <a:r>
              <a:rPr lang="ru-RU" sz="1200" b="1" dirty="0">
                <a:solidFill>
                  <a:srgbClr val="C00000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245790" name="Oval 30"/>
          <p:cNvSpPr>
            <a:spLocks noChangeArrowheads="1"/>
          </p:cNvSpPr>
          <p:nvPr/>
        </p:nvSpPr>
        <p:spPr bwMode="auto">
          <a:xfrm>
            <a:off x="2357438" y="1341438"/>
            <a:ext cx="2428875" cy="719137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1200" dirty="0" smtClean="0">
                <a:solidFill>
                  <a:srgbClr val="C00000"/>
                </a:solidFill>
              </a:rPr>
              <a:t>Репродуктивно-</a:t>
            </a:r>
          </a:p>
          <a:p>
            <a:pPr algn="ctr" eaLnBrk="1" hangingPunct="1">
              <a:defRPr/>
            </a:pPr>
            <a:r>
              <a:rPr lang="ru-RU" sz="1200" dirty="0" smtClean="0">
                <a:solidFill>
                  <a:srgbClr val="C00000"/>
                </a:solidFill>
              </a:rPr>
              <a:t>деятельностный</a:t>
            </a:r>
          </a:p>
          <a:p>
            <a:pPr algn="ctr" eaLnBrk="1" hangingPunct="1">
              <a:defRPr/>
            </a:pPr>
            <a:r>
              <a:rPr lang="ru-RU" sz="1200" dirty="0" smtClean="0">
                <a:solidFill>
                  <a:srgbClr val="C00000"/>
                </a:solidFill>
                <a:latin typeface="Tahoma" pitchFamily="34" charset="0"/>
              </a:rPr>
              <a:t>подход</a:t>
            </a:r>
            <a:endParaRPr lang="ru-RU" sz="1200" dirty="0">
              <a:solidFill>
                <a:srgbClr val="C00000"/>
              </a:solidFill>
              <a:latin typeface="Tahoma" pitchFamily="34" charset="0"/>
            </a:endParaRPr>
          </a:p>
        </p:txBody>
      </p:sp>
      <p:sp>
        <p:nvSpPr>
          <p:cNvPr id="245791" name="AutoShape 31"/>
          <p:cNvSpPr>
            <a:spLocks noChangeArrowheads="1"/>
          </p:cNvSpPr>
          <p:nvPr/>
        </p:nvSpPr>
        <p:spPr bwMode="auto">
          <a:xfrm>
            <a:off x="4819561" y="5627148"/>
            <a:ext cx="740694" cy="143698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FFFF99"/>
              </a:gs>
              <a:gs pos="50000">
                <a:schemeClr val="accent1"/>
              </a:gs>
              <a:gs pos="100000">
                <a:srgbClr val="FFFF99"/>
              </a:gs>
            </a:gsLst>
            <a:lin ang="5400000" scaled="1"/>
          </a:gradFill>
          <a:ln w="127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8313" name="Rectangle 32"/>
          <p:cNvSpPr>
            <a:spLocks noChangeArrowheads="1"/>
          </p:cNvSpPr>
          <p:nvPr/>
        </p:nvSpPr>
        <p:spPr bwMode="auto">
          <a:xfrm>
            <a:off x="5675776" y="4653136"/>
            <a:ext cx="3199487" cy="3353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 eaLnBrk="1" hangingPunct="1"/>
            <a:r>
              <a:rPr lang="ru-RU" sz="1200" b="1" dirty="0" err="1">
                <a:solidFill>
                  <a:srgbClr val="C00000"/>
                </a:solidFill>
              </a:rPr>
              <a:t>Лингво</a:t>
            </a:r>
            <a:r>
              <a:rPr lang="ru-RU" sz="1200" b="1" dirty="0">
                <a:solidFill>
                  <a:srgbClr val="C00000"/>
                </a:solidFill>
              </a:rPr>
              <a:t>- и- </a:t>
            </a:r>
            <a:r>
              <a:rPr lang="ru-RU" sz="1200" b="1" dirty="0" err="1">
                <a:solidFill>
                  <a:srgbClr val="C00000"/>
                </a:solidFill>
              </a:rPr>
              <a:t>социокультура</a:t>
            </a:r>
            <a:endParaRPr lang="ru-RU" sz="1200" b="1" dirty="0">
              <a:solidFill>
                <a:srgbClr val="C00000"/>
              </a:solidFill>
              <a:latin typeface="Tahoma" pitchFamily="34" charset="0"/>
            </a:endParaRPr>
          </a:p>
        </p:txBody>
      </p:sp>
      <p:sp>
        <p:nvSpPr>
          <p:cNvPr id="245793" name="Oval 33"/>
          <p:cNvSpPr>
            <a:spLocks noChangeArrowheads="1"/>
          </p:cNvSpPr>
          <p:nvPr/>
        </p:nvSpPr>
        <p:spPr bwMode="auto">
          <a:xfrm>
            <a:off x="2418233" y="5248275"/>
            <a:ext cx="2232025" cy="70485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1200" dirty="0" err="1">
                <a:solidFill>
                  <a:srgbClr val="C00000"/>
                </a:solidFill>
                <a:latin typeface="Tahoma" pitchFamily="34" charset="0"/>
              </a:rPr>
              <a:t>Коммуникативно</a:t>
            </a:r>
            <a:r>
              <a:rPr lang="ru-RU" sz="1200" dirty="0">
                <a:solidFill>
                  <a:srgbClr val="C00000"/>
                </a:solidFill>
                <a:latin typeface="Tahoma" pitchFamily="34" charset="0"/>
              </a:rPr>
              <a:t>- </a:t>
            </a:r>
          </a:p>
          <a:p>
            <a:pPr algn="ctr" eaLnBrk="1" hangingPunct="1">
              <a:defRPr/>
            </a:pPr>
            <a:r>
              <a:rPr lang="ru-RU" sz="1200" dirty="0">
                <a:solidFill>
                  <a:srgbClr val="C00000"/>
                </a:solidFill>
                <a:latin typeface="Tahoma" pitchFamily="34" charset="0"/>
              </a:rPr>
              <a:t>ориентированные </a:t>
            </a:r>
          </a:p>
          <a:p>
            <a:pPr algn="ctr" eaLnBrk="1" hangingPunct="1">
              <a:defRPr/>
            </a:pPr>
            <a:r>
              <a:rPr lang="ru-RU" sz="1200" dirty="0">
                <a:solidFill>
                  <a:srgbClr val="C00000"/>
                </a:solidFill>
                <a:latin typeface="Tahoma" pitchFamily="34" charset="0"/>
              </a:rPr>
              <a:t>умения</a:t>
            </a:r>
          </a:p>
        </p:txBody>
      </p:sp>
      <p:sp>
        <p:nvSpPr>
          <p:cNvPr id="98315" name="Rectangle 34"/>
          <p:cNvSpPr>
            <a:spLocks noChangeArrowheads="1"/>
          </p:cNvSpPr>
          <p:nvPr/>
        </p:nvSpPr>
        <p:spPr bwMode="auto">
          <a:xfrm>
            <a:off x="5643563" y="5409407"/>
            <a:ext cx="3249612" cy="5890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 eaLnBrk="1" hangingPunct="1"/>
            <a:r>
              <a:rPr lang="ru-RU" sz="1400" b="1" dirty="0" err="1">
                <a:solidFill>
                  <a:srgbClr val="C00000"/>
                </a:solidFill>
              </a:rPr>
              <a:t>Межкультурно</a:t>
            </a:r>
            <a:r>
              <a:rPr lang="ru-RU" sz="1400" b="1" dirty="0">
                <a:solidFill>
                  <a:srgbClr val="C00000"/>
                </a:solidFill>
              </a:rPr>
              <a:t>-коммуникативная </a:t>
            </a:r>
          </a:p>
          <a:p>
            <a:pPr algn="ctr" eaLnBrk="1" hangingPunct="1"/>
            <a:r>
              <a:rPr lang="ru-RU" sz="1400" b="1" dirty="0">
                <a:solidFill>
                  <a:srgbClr val="C00000"/>
                </a:solidFill>
              </a:rPr>
              <a:t>компетенция</a:t>
            </a:r>
            <a:r>
              <a:rPr lang="ru-RU" sz="1400" b="1" dirty="0">
                <a:solidFill>
                  <a:srgbClr val="C00000"/>
                </a:solidFill>
                <a:latin typeface="Tahoma" pitchFamily="34" charset="0"/>
              </a:rPr>
              <a:t>  </a:t>
            </a:r>
          </a:p>
        </p:txBody>
      </p:sp>
      <p:sp>
        <p:nvSpPr>
          <p:cNvPr id="98317" name="Line 38"/>
          <p:cNvSpPr>
            <a:spLocks noChangeShapeType="1"/>
          </p:cNvSpPr>
          <p:nvPr/>
        </p:nvSpPr>
        <p:spPr bwMode="auto">
          <a:xfrm>
            <a:off x="7148488" y="2025791"/>
            <a:ext cx="0" cy="288926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8318" name="Line 39"/>
          <p:cNvSpPr>
            <a:spLocks noChangeShapeType="1"/>
          </p:cNvSpPr>
          <p:nvPr/>
        </p:nvSpPr>
        <p:spPr bwMode="auto">
          <a:xfrm flipH="1">
            <a:off x="7194550" y="4570413"/>
            <a:ext cx="6350" cy="21590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8319" name="Line 40"/>
          <p:cNvSpPr>
            <a:spLocks noChangeShapeType="1"/>
          </p:cNvSpPr>
          <p:nvPr/>
        </p:nvSpPr>
        <p:spPr bwMode="auto">
          <a:xfrm>
            <a:off x="7167254" y="5002545"/>
            <a:ext cx="0" cy="360363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8320" name="Line 42"/>
          <p:cNvSpPr>
            <a:spLocks noChangeShapeType="1"/>
          </p:cNvSpPr>
          <p:nvPr/>
        </p:nvSpPr>
        <p:spPr bwMode="auto">
          <a:xfrm>
            <a:off x="7167254" y="6021386"/>
            <a:ext cx="0" cy="273359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8322" name="Text Box 46"/>
          <p:cNvSpPr txBox="1">
            <a:spLocks noChangeArrowheads="1"/>
          </p:cNvSpPr>
          <p:nvPr/>
        </p:nvSpPr>
        <p:spPr bwMode="auto">
          <a:xfrm>
            <a:off x="477838" y="0"/>
            <a:ext cx="85232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ОСНОВНЫЕ ПОЛОЖЕНИЯ, ВЫЗЫВАЮЩИЕ НЕОБХОДИМОСТЬ  ПЕРЕСМОТРА МЕТОДОЛОГИИ ОБУЧЕНИЯ ЯЗЫКАМ</a:t>
            </a:r>
          </a:p>
        </p:txBody>
      </p:sp>
      <p:sp>
        <p:nvSpPr>
          <p:cNvPr id="245807" name="AutoShape 47"/>
          <p:cNvSpPr>
            <a:spLocks noChangeArrowheads="1"/>
          </p:cNvSpPr>
          <p:nvPr/>
        </p:nvSpPr>
        <p:spPr bwMode="auto">
          <a:xfrm>
            <a:off x="4860032" y="1628800"/>
            <a:ext cx="720725" cy="14446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FFFF99"/>
              </a:gs>
              <a:gs pos="50000">
                <a:schemeClr val="accent1"/>
              </a:gs>
              <a:gs pos="100000">
                <a:srgbClr val="FFFF99"/>
              </a:gs>
            </a:gsLst>
            <a:lin ang="5400000" scaled="1"/>
          </a:gradFill>
          <a:ln w="127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45808" name="AutoShape 48"/>
          <p:cNvSpPr>
            <a:spLocks noChangeArrowheads="1"/>
          </p:cNvSpPr>
          <p:nvPr/>
        </p:nvSpPr>
        <p:spPr bwMode="auto">
          <a:xfrm>
            <a:off x="4858023" y="4792315"/>
            <a:ext cx="756764" cy="155126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FFFF99"/>
              </a:gs>
              <a:gs pos="50000">
                <a:schemeClr val="accent1"/>
              </a:gs>
              <a:gs pos="100000">
                <a:srgbClr val="FFFF99"/>
              </a:gs>
            </a:gsLst>
            <a:lin ang="5400000" scaled="1"/>
          </a:gradFill>
          <a:ln w="127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45809" name="AutoShape 49"/>
          <p:cNvSpPr>
            <a:spLocks noChangeArrowheads="1"/>
          </p:cNvSpPr>
          <p:nvPr/>
        </p:nvSpPr>
        <p:spPr bwMode="auto">
          <a:xfrm>
            <a:off x="4896964" y="4005064"/>
            <a:ext cx="647700" cy="147637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FFFF99"/>
              </a:gs>
              <a:gs pos="50000">
                <a:schemeClr val="accent1"/>
              </a:gs>
              <a:gs pos="100000">
                <a:srgbClr val="FFFF99"/>
              </a:gs>
            </a:gsLst>
            <a:lin ang="5400000" scaled="1"/>
          </a:gradFill>
          <a:ln w="127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8326" name="Rectangle 50"/>
          <p:cNvSpPr>
            <a:spLocks noChangeArrowheads="1"/>
          </p:cNvSpPr>
          <p:nvPr/>
        </p:nvSpPr>
        <p:spPr bwMode="auto">
          <a:xfrm>
            <a:off x="27002" y="3861048"/>
            <a:ext cx="2195513" cy="504825"/>
          </a:xfrm>
          <a:prstGeom prst="rect">
            <a:avLst/>
          </a:prstGeom>
          <a:gradFill rotWithShape="1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>
                <a:solidFill>
                  <a:srgbClr val="000066"/>
                </a:solidFill>
              </a:rPr>
              <a:t>Объект изучения</a:t>
            </a:r>
          </a:p>
        </p:txBody>
      </p:sp>
      <p:sp>
        <p:nvSpPr>
          <p:cNvPr id="98327" name="Rectangle 51"/>
          <p:cNvSpPr>
            <a:spLocks noChangeArrowheads="1"/>
          </p:cNvSpPr>
          <p:nvPr/>
        </p:nvSpPr>
        <p:spPr bwMode="auto">
          <a:xfrm>
            <a:off x="0" y="4653136"/>
            <a:ext cx="2195513" cy="504825"/>
          </a:xfrm>
          <a:prstGeom prst="rect">
            <a:avLst/>
          </a:prstGeom>
          <a:gradFill rotWithShape="1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>
                <a:solidFill>
                  <a:srgbClr val="000066"/>
                </a:solidFill>
              </a:rPr>
              <a:t>Предмет изучения</a:t>
            </a:r>
          </a:p>
        </p:txBody>
      </p:sp>
      <p:sp>
        <p:nvSpPr>
          <p:cNvPr id="98328" name="Line 52"/>
          <p:cNvSpPr>
            <a:spLocks noChangeShapeType="1"/>
          </p:cNvSpPr>
          <p:nvPr/>
        </p:nvSpPr>
        <p:spPr bwMode="auto">
          <a:xfrm>
            <a:off x="3492500" y="3357563"/>
            <a:ext cx="0" cy="28733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8329" name="Line 53"/>
          <p:cNvSpPr>
            <a:spLocks noChangeShapeType="1"/>
          </p:cNvSpPr>
          <p:nvPr/>
        </p:nvSpPr>
        <p:spPr bwMode="auto">
          <a:xfrm>
            <a:off x="3492500" y="2276475"/>
            <a:ext cx="0" cy="2159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6" name="Блок-схема: перфолента 25"/>
          <p:cNvSpPr/>
          <p:nvPr/>
        </p:nvSpPr>
        <p:spPr bwMode="auto">
          <a:xfrm>
            <a:off x="2000250" y="714375"/>
            <a:ext cx="2643188" cy="500063"/>
          </a:xfrm>
          <a:prstGeom prst="flowChartPunchedTape">
            <a:avLst/>
          </a:prstGeom>
          <a:solidFill>
            <a:srgbClr val="CCFF66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ru-RU" dirty="0"/>
              <a:t>Традиционный подход</a:t>
            </a:r>
          </a:p>
        </p:txBody>
      </p:sp>
      <p:sp>
        <p:nvSpPr>
          <p:cNvPr id="27" name="Блок-схема: перфолента 26"/>
          <p:cNvSpPr/>
          <p:nvPr/>
        </p:nvSpPr>
        <p:spPr bwMode="auto">
          <a:xfrm>
            <a:off x="5652120" y="696690"/>
            <a:ext cx="3214687" cy="500062"/>
          </a:xfrm>
          <a:prstGeom prst="flowChartPunchedTape">
            <a:avLst/>
          </a:prstGeom>
          <a:solidFill>
            <a:srgbClr val="CCFF66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ru-RU" dirty="0"/>
              <a:t>Современная методология</a:t>
            </a:r>
          </a:p>
        </p:txBody>
      </p:sp>
      <p:sp>
        <p:nvSpPr>
          <p:cNvPr id="98332" name="Rectangle 50"/>
          <p:cNvSpPr>
            <a:spLocks noChangeArrowheads="1"/>
          </p:cNvSpPr>
          <p:nvPr/>
        </p:nvSpPr>
        <p:spPr bwMode="auto">
          <a:xfrm>
            <a:off x="34925" y="3068960"/>
            <a:ext cx="2195513" cy="357187"/>
          </a:xfrm>
          <a:prstGeom prst="rect">
            <a:avLst/>
          </a:prstGeom>
          <a:gradFill rotWithShape="1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>
                <a:solidFill>
                  <a:srgbClr val="000066"/>
                </a:solidFill>
              </a:rPr>
              <a:t>Отраслевая наука</a:t>
            </a:r>
          </a:p>
        </p:txBody>
      </p:sp>
      <p:sp>
        <p:nvSpPr>
          <p:cNvPr id="98333" name="Rectangle 51"/>
          <p:cNvSpPr>
            <a:spLocks noChangeArrowheads="1"/>
          </p:cNvSpPr>
          <p:nvPr/>
        </p:nvSpPr>
        <p:spPr bwMode="auto">
          <a:xfrm>
            <a:off x="-14081" y="5358121"/>
            <a:ext cx="2195513" cy="504825"/>
          </a:xfrm>
          <a:prstGeom prst="rect">
            <a:avLst/>
          </a:prstGeom>
          <a:gradFill rotWithShape="1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 err="1">
                <a:solidFill>
                  <a:srgbClr val="000066"/>
                </a:solidFill>
              </a:rPr>
              <a:t>Целерезультативная</a:t>
            </a:r>
            <a:r>
              <a:rPr lang="ru-RU" sz="1200" b="1" dirty="0">
                <a:solidFill>
                  <a:srgbClr val="000066"/>
                </a:solidFill>
              </a:rPr>
              <a:t> </a:t>
            </a:r>
          </a:p>
          <a:p>
            <a:pPr algn="ctr"/>
            <a:r>
              <a:rPr lang="ru-RU" sz="1200" b="1" dirty="0">
                <a:solidFill>
                  <a:srgbClr val="000066"/>
                </a:solidFill>
              </a:rPr>
              <a:t>категория</a:t>
            </a:r>
          </a:p>
        </p:txBody>
      </p:sp>
      <p:sp>
        <p:nvSpPr>
          <p:cNvPr id="30" name="AutoShape 31"/>
          <p:cNvSpPr>
            <a:spLocks noChangeArrowheads="1"/>
          </p:cNvSpPr>
          <p:nvPr/>
        </p:nvSpPr>
        <p:spPr bwMode="auto">
          <a:xfrm>
            <a:off x="4796011" y="6426596"/>
            <a:ext cx="784101" cy="170756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FFFF99"/>
              </a:gs>
              <a:gs pos="50000">
                <a:schemeClr val="accent1"/>
              </a:gs>
              <a:gs pos="100000">
                <a:srgbClr val="FFFF99"/>
              </a:gs>
            </a:gsLst>
            <a:lin ang="5400000" scaled="1"/>
          </a:gradFill>
          <a:ln w="127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1" name="Oval 33"/>
          <p:cNvSpPr>
            <a:spLocks noChangeArrowheads="1"/>
          </p:cNvSpPr>
          <p:nvPr/>
        </p:nvSpPr>
        <p:spPr bwMode="auto">
          <a:xfrm>
            <a:off x="2321496" y="6021387"/>
            <a:ext cx="2322512" cy="827087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sz="1000" dirty="0">
                <a:solidFill>
                  <a:srgbClr val="C00000"/>
                </a:solidFill>
                <a:latin typeface="Tahoma" pitchFamily="34" charset="0"/>
              </a:rPr>
              <a:t>Практические навыки: </a:t>
            </a:r>
          </a:p>
          <a:p>
            <a:pPr algn="ctr" eaLnBrk="1" hangingPunct="1"/>
            <a:r>
              <a:rPr lang="ru-RU" sz="1000" dirty="0" smtClean="0">
                <a:solidFill>
                  <a:srgbClr val="C00000"/>
                </a:solidFill>
                <a:latin typeface="Tahoma" pitchFamily="34" charset="0"/>
              </a:rPr>
              <a:t>пользование</a:t>
            </a:r>
            <a:r>
              <a:rPr lang="en-US" sz="1000" dirty="0" smtClean="0">
                <a:solidFill>
                  <a:srgbClr val="C00000"/>
                </a:solidFill>
                <a:latin typeface="Tahoma" pitchFamily="34" charset="0"/>
              </a:rPr>
              <a:t> </a:t>
            </a:r>
            <a:r>
              <a:rPr lang="ru-RU" sz="1000" dirty="0" smtClean="0">
                <a:solidFill>
                  <a:srgbClr val="C00000"/>
                </a:solidFill>
                <a:latin typeface="Tahoma" pitchFamily="34" charset="0"/>
              </a:rPr>
              <a:t>языком </a:t>
            </a:r>
            <a:r>
              <a:rPr lang="ru-RU" sz="1000" dirty="0">
                <a:solidFill>
                  <a:srgbClr val="C00000"/>
                </a:solidFill>
                <a:latin typeface="Tahoma" pitchFamily="34" charset="0"/>
              </a:rPr>
              <a:t>в рамках </a:t>
            </a:r>
          </a:p>
          <a:p>
            <a:pPr algn="ctr" eaLnBrk="1" hangingPunct="1"/>
            <a:r>
              <a:rPr lang="ru-RU" sz="1000" dirty="0">
                <a:solidFill>
                  <a:srgbClr val="C00000"/>
                </a:solidFill>
                <a:latin typeface="Tahoma" pitchFamily="34" charset="0"/>
              </a:rPr>
              <a:t>программных </a:t>
            </a:r>
          </a:p>
          <a:p>
            <a:pPr algn="ctr" eaLnBrk="1" hangingPunct="1"/>
            <a:r>
              <a:rPr lang="ru-RU" sz="1000" dirty="0">
                <a:solidFill>
                  <a:srgbClr val="C00000"/>
                </a:solidFill>
                <a:latin typeface="Tahoma" pitchFamily="34" charset="0"/>
              </a:rPr>
              <a:t>требований</a:t>
            </a:r>
          </a:p>
        </p:txBody>
      </p:sp>
      <p:sp>
        <p:nvSpPr>
          <p:cNvPr id="98336" name="Rectangle 51"/>
          <p:cNvSpPr>
            <a:spLocks noChangeArrowheads="1"/>
          </p:cNvSpPr>
          <p:nvPr/>
        </p:nvSpPr>
        <p:spPr bwMode="auto">
          <a:xfrm>
            <a:off x="0" y="6057900"/>
            <a:ext cx="2195513" cy="504825"/>
          </a:xfrm>
          <a:prstGeom prst="rect">
            <a:avLst/>
          </a:prstGeom>
          <a:gradFill rotWithShape="1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>
                <a:solidFill>
                  <a:srgbClr val="000066"/>
                </a:solidFill>
              </a:rPr>
              <a:t>Конечный результат</a:t>
            </a:r>
          </a:p>
        </p:txBody>
      </p:sp>
      <p:sp>
        <p:nvSpPr>
          <p:cNvPr id="98321" name="Rectangle 43"/>
          <p:cNvSpPr>
            <a:spLocks noChangeArrowheads="1"/>
          </p:cNvSpPr>
          <p:nvPr/>
        </p:nvSpPr>
        <p:spPr bwMode="auto">
          <a:xfrm>
            <a:off x="5675775" y="6247606"/>
            <a:ext cx="3217399" cy="4937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 eaLnBrk="1" hangingPunct="1"/>
            <a:r>
              <a:rPr lang="ru-RU" sz="1200" b="1" dirty="0">
                <a:solidFill>
                  <a:srgbClr val="C00000"/>
                </a:solidFill>
              </a:rPr>
              <a:t>Субъект </a:t>
            </a:r>
          </a:p>
          <a:p>
            <a:pPr algn="ctr" eaLnBrk="1" hangingPunct="1"/>
            <a:r>
              <a:rPr lang="ru-RU" sz="1200" b="1" dirty="0">
                <a:solidFill>
                  <a:srgbClr val="C00000"/>
                </a:solidFill>
              </a:rPr>
              <a:t>межкультурной компетенции</a:t>
            </a:r>
            <a:r>
              <a:rPr lang="ru-RU" sz="1200" b="1" dirty="0">
                <a:solidFill>
                  <a:srgbClr val="C00000"/>
                </a:solidFill>
                <a:latin typeface="Tahoma" pitchFamily="34" charset="0"/>
              </a:rPr>
              <a:t>  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8316416" y="6429396"/>
            <a:ext cx="827584" cy="4286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№ </a:t>
            </a:r>
            <a:r>
              <a:rPr lang="ru-RU" sz="1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4" name="Oval 3"/>
          <p:cNvSpPr>
            <a:spLocks noChangeArrowheads="1"/>
          </p:cNvSpPr>
          <p:nvPr/>
        </p:nvSpPr>
        <p:spPr bwMode="auto">
          <a:xfrm>
            <a:off x="2384425" y="3789040"/>
            <a:ext cx="2374900" cy="576263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sz="1200" dirty="0">
                <a:solidFill>
                  <a:srgbClr val="C00000"/>
                </a:solidFill>
              </a:rPr>
              <a:t>(Иностранный) </a:t>
            </a:r>
            <a:endParaRPr lang="en-US" sz="1200" dirty="0" smtClean="0">
              <a:solidFill>
                <a:srgbClr val="C00000"/>
              </a:solidFill>
            </a:endParaRPr>
          </a:p>
          <a:p>
            <a:pPr algn="ctr" eaLnBrk="1" hangingPunct="1">
              <a:defRPr/>
            </a:pPr>
            <a:r>
              <a:rPr lang="ru-RU" sz="1200" dirty="0" smtClean="0">
                <a:solidFill>
                  <a:srgbClr val="C00000"/>
                </a:solidFill>
              </a:rPr>
              <a:t>язык</a:t>
            </a:r>
            <a:endParaRPr lang="ru-RU" sz="1200" dirty="0">
              <a:solidFill>
                <a:srgbClr val="C00000"/>
              </a:solidFill>
            </a:endParaRPr>
          </a:p>
        </p:txBody>
      </p:sp>
      <p:sp>
        <p:nvSpPr>
          <p:cNvPr id="35" name="Oval 24"/>
          <p:cNvSpPr>
            <a:spLocks noChangeArrowheads="1"/>
          </p:cNvSpPr>
          <p:nvPr/>
        </p:nvSpPr>
        <p:spPr bwMode="auto">
          <a:xfrm>
            <a:off x="2328098" y="2924944"/>
            <a:ext cx="2444750" cy="578655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1400" dirty="0" smtClean="0">
                <a:solidFill>
                  <a:srgbClr val="C00000"/>
                </a:solidFill>
              </a:rPr>
              <a:t>Методика обучения ИЯ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36" name="Rectangle 50"/>
          <p:cNvSpPr>
            <a:spLocks noChangeArrowheads="1"/>
          </p:cNvSpPr>
          <p:nvPr/>
        </p:nvSpPr>
        <p:spPr bwMode="auto">
          <a:xfrm>
            <a:off x="0" y="2371512"/>
            <a:ext cx="2195513" cy="323850"/>
          </a:xfrm>
          <a:prstGeom prst="rect">
            <a:avLst/>
          </a:prstGeom>
          <a:gradFill rotWithShape="1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 smtClean="0">
                <a:solidFill>
                  <a:srgbClr val="000066"/>
                </a:solidFill>
              </a:rPr>
              <a:t>Модель образования</a:t>
            </a:r>
            <a:endParaRPr lang="ru-RU" sz="1200" b="1" dirty="0">
              <a:solidFill>
                <a:srgbClr val="000066"/>
              </a:solidFill>
            </a:endParaRPr>
          </a:p>
        </p:txBody>
      </p:sp>
      <p:sp>
        <p:nvSpPr>
          <p:cNvPr id="37" name="AutoShape 49"/>
          <p:cNvSpPr>
            <a:spLocks noChangeArrowheads="1"/>
          </p:cNvSpPr>
          <p:nvPr/>
        </p:nvSpPr>
        <p:spPr bwMode="auto">
          <a:xfrm>
            <a:off x="4859338" y="2310606"/>
            <a:ext cx="647700" cy="147637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FFFF99"/>
              </a:gs>
              <a:gs pos="50000">
                <a:schemeClr val="accent1"/>
              </a:gs>
              <a:gs pos="100000">
                <a:srgbClr val="FFFF99"/>
              </a:gs>
            </a:gsLst>
            <a:lin ang="5400000" scaled="1"/>
          </a:gradFill>
          <a:ln w="127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8" name="Line 38"/>
          <p:cNvSpPr>
            <a:spLocks noChangeShapeType="1"/>
          </p:cNvSpPr>
          <p:nvPr/>
        </p:nvSpPr>
        <p:spPr bwMode="auto">
          <a:xfrm>
            <a:off x="7167254" y="2792200"/>
            <a:ext cx="0" cy="288926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9" name="Rectangle 6"/>
          <p:cNvSpPr>
            <a:spLocks noChangeArrowheads="1"/>
          </p:cNvSpPr>
          <p:nvPr/>
        </p:nvSpPr>
        <p:spPr bwMode="auto">
          <a:xfrm>
            <a:off x="5643564" y="2348880"/>
            <a:ext cx="3231699" cy="4433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 eaLnBrk="1" hangingPunct="1"/>
            <a:r>
              <a:rPr lang="ru-RU" sz="1200" b="1" dirty="0" err="1" smtClean="0">
                <a:solidFill>
                  <a:srgbClr val="C00000"/>
                </a:solidFill>
              </a:rPr>
              <a:t>Компетентностно</a:t>
            </a:r>
            <a:r>
              <a:rPr lang="ru-RU" sz="1200" b="1" dirty="0" smtClean="0">
                <a:solidFill>
                  <a:srgbClr val="C00000"/>
                </a:solidFill>
              </a:rPr>
              <a:t>-базируемая </a:t>
            </a:r>
          </a:p>
          <a:p>
            <a:pPr algn="ctr" eaLnBrk="1" hangingPunct="1"/>
            <a:r>
              <a:rPr lang="ru-RU" sz="1200" b="1" dirty="0" smtClean="0">
                <a:solidFill>
                  <a:srgbClr val="C00000"/>
                </a:solidFill>
              </a:rPr>
              <a:t>модель образования</a:t>
            </a:r>
            <a:endParaRPr lang="ru-RU" sz="1200" b="1" dirty="0">
              <a:solidFill>
                <a:srgbClr val="C00000"/>
              </a:solidFill>
            </a:endParaRPr>
          </a:p>
        </p:txBody>
      </p:sp>
      <p:sp>
        <p:nvSpPr>
          <p:cNvPr id="40" name="AutoShape 49"/>
          <p:cNvSpPr>
            <a:spLocks noChangeArrowheads="1"/>
          </p:cNvSpPr>
          <p:nvPr/>
        </p:nvSpPr>
        <p:spPr bwMode="auto">
          <a:xfrm>
            <a:off x="4912555" y="3212976"/>
            <a:ext cx="647700" cy="147637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FFFF99"/>
              </a:gs>
              <a:gs pos="50000">
                <a:schemeClr val="accent1"/>
              </a:gs>
              <a:gs pos="100000">
                <a:srgbClr val="FFFF99"/>
              </a:gs>
            </a:gsLst>
            <a:lin ang="5400000" scaled="1"/>
          </a:gradFill>
          <a:ln w="127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5643563" y="3068960"/>
            <a:ext cx="3249612" cy="37861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 eaLnBrk="1" hangingPunct="1"/>
            <a:r>
              <a:rPr lang="ru-RU" sz="1200" b="1" dirty="0">
                <a:solidFill>
                  <a:srgbClr val="C00000"/>
                </a:solidFill>
              </a:rPr>
              <a:t>Иноязычное образование</a:t>
            </a:r>
          </a:p>
        </p:txBody>
      </p:sp>
      <p:sp>
        <p:nvSpPr>
          <p:cNvPr id="42" name="Rectangle 50"/>
          <p:cNvSpPr>
            <a:spLocks noChangeArrowheads="1"/>
          </p:cNvSpPr>
          <p:nvPr/>
        </p:nvSpPr>
        <p:spPr bwMode="auto">
          <a:xfrm>
            <a:off x="34925" y="1571721"/>
            <a:ext cx="2195513" cy="488854"/>
          </a:xfrm>
          <a:prstGeom prst="rect">
            <a:avLst/>
          </a:prstGeom>
          <a:gradFill rotWithShape="1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 smtClean="0">
                <a:solidFill>
                  <a:srgbClr val="000066"/>
                </a:solidFill>
              </a:rPr>
              <a:t>Педагогическая </a:t>
            </a:r>
          </a:p>
          <a:p>
            <a:pPr algn="ctr"/>
            <a:r>
              <a:rPr lang="ru-RU" sz="1200" b="1" dirty="0" smtClean="0">
                <a:solidFill>
                  <a:srgbClr val="000066"/>
                </a:solidFill>
              </a:rPr>
              <a:t>теория</a:t>
            </a:r>
            <a:endParaRPr lang="ru-RU" sz="1200" b="1" dirty="0">
              <a:solidFill>
                <a:srgbClr val="000066"/>
              </a:solidFill>
            </a:endParaRPr>
          </a:p>
        </p:txBody>
      </p:sp>
      <p:sp>
        <p:nvSpPr>
          <p:cNvPr id="45" name="Oval 3"/>
          <p:cNvSpPr>
            <a:spLocks noChangeArrowheads="1"/>
          </p:cNvSpPr>
          <p:nvPr/>
        </p:nvSpPr>
        <p:spPr bwMode="auto">
          <a:xfrm>
            <a:off x="2377939" y="2154006"/>
            <a:ext cx="2374900" cy="576263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sz="1200" dirty="0" err="1" smtClean="0">
                <a:solidFill>
                  <a:srgbClr val="C00000"/>
                </a:solidFill>
              </a:rPr>
              <a:t>Знаниевая</a:t>
            </a:r>
            <a:r>
              <a:rPr lang="ru-RU" sz="1200" dirty="0" smtClean="0">
                <a:solidFill>
                  <a:srgbClr val="C00000"/>
                </a:solidFill>
              </a:rPr>
              <a:t> модель </a:t>
            </a:r>
          </a:p>
          <a:p>
            <a:pPr algn="ctr" eaLnBrk="1" hangingPunct="1">
              <a:defRPr/>
            </a:pPr>
            <a:r>
              <a:rPr lang="ru-RU" sz="1200" dirty="0" smtClean="0">
                <a:solidFill>
                  <a:srgbClr val="C00000"/>
                </a:solidFill>
              </a:rPr>
              <a:t>образования</a:t>
            </a:r>
            <a:endParaRPr lang="ru-RU" sz="1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41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958906" y="6496050"/>
            <a:ext cx="1185094" cy="36195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en-US" sz="1400" b="1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Слайд №</a:t>
            </a:r>
            <a:r>
              <a:rPr lang="ru-RU" sz="1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3</a:t>
            </a:r>
            <a:endParaRPr lang="ru-RU" sz="1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9587" y="6539"/>
            <a:ext cx="856895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Основные положения, обосновывающие необходимость пересмотра парадигмы и методологии «иноязычного образования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en-US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Иноязычное образование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определяется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как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 «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самостоятельная дидактическая  область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имеющая, методологическую самостоятельность и отвечающая всем признаковым характеристикам «образования» </a:t>
            </a: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является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научно-образовательной системой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с системообразующей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совокупностью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методологических принципов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отражающих её методологию;</a:t>
            </a: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базируется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на единой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теоретической платформе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– «межкультурной коммуникативной»;</a:t>
            </a: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нацелена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на формирование современной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целерезультативной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категории -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межкультурно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-коммуникативная компетенция;</a:t>
            </a: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исследует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и раскрывает целостный объект «язык-культура-личность»;</a:t>
            </a: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 определяет и обеспечивает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конечный результат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образования –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«субъект межкультурной коммуникации»;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обновленная парадигма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и система образования, выработавшая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собственную систему понятий и категорий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1514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958906" y="6496050"/>
            <a:ext cx="1185094" cy="36195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en-US" sz="1400" b="1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Слайд №</a:t>
            </a:r>
            <a:r>
              <a:rPr lang="ru-RU" sz="1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4</a:t>
            </a:r>
            <a:endParaRPr lang="ru-RU" sz="1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43733" y="182940"/>
            <a:ext cx="856895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МЕТОДОЛОГИЧЕСКИЕ И КОНЦЕПТУАЛЬНЫЕ ОСНОВЫ ИНОЯЗЫЧНОГО ОБРАЗОВАНИЯ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Следовательно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Методологические и концептуальные основы иноязычного       образования в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системной парадигме иноязычного образования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могут быть представлены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следующим образом: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Современной платформой научного познания теории иноязычного образования является «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когнитивно-лингвокультурологическая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методология»: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системообразующим способом научного познания «иноязычного образования» этой методологии является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совокупность методологических принципов;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каждый из методологических принципов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«иноязычного образования»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отражает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определенную составляющую комплексно-интегративной сущности методологии «иноязычного образования», а именно: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когнитивный, концептуальный,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лингвокультурный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социокультурный, коммуникативный и личностно-центрированный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развивающе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-рефлексивный) принципы;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514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2133"/>
            <a:ext cx="835292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объектом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иноязычного образования является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междисциплинарный конструкт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иноязык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инокультура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-личность», который в качестве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методологической категории выступает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как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лингвокультура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»;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единой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теоретической платформой, отражающей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целостность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научно-дидактического исследования является современная ведущая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концепция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межкультурно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-коммуникативная теория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иноязычного образования»;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целерезультативной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категорией является «межкультурная компетенция», а конечной результат и образовательный продукт – «субъект межкультурной коммуникации» как достижимый вне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иносреды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возможный результат;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расширенный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междисциплинарно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-стыковой характер 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интегрированно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-межотраслевая комплексная сущность объекта также обусловила необходимость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расширения предметной области научно-образовательного изучения ИЯ до уровня иноязычного образования.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958906" y="6496050"/>
            <a:ext cx="1185094" cy="36195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en-US" sz="1400" b="1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Слайд №5</a:t>
            </a:r>
            <a:endParaRPr lang="ru-RU" sz="1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ea typeface="Calibri"/>
                <a:cs typeface="Times New Roman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1935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987425" y="49213"/>
            <a:ext cx="72310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000" b="1">
                <a:solidFill>
                  <a:srgbClr val="990000"/>
                </a:solidFill>
              </a:rPr>
              <a:t>МЕТОДОЛОГИЧЕСКИЕ И КОНЦЕПТУАЛЬНЫЕ ОСНОВЫ </a:t>
            </a:r>
          </a:p>
          <a:p>
            <a:pPr algn="ctr" eaLnBrk="1" hangingPunct="1"/>
            <a:r>
              <a:rPr lang="ru-RU" sz="2000" b="1">
                <a:solidFill>
                  <a:srgbClr val="990000"/>
                </a:solidFill>
              </a:rPr>
              <a:t>ИНОЯЗЫЧНОГО ОБРАЗОВАНИЯ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1438" y="1989138"/>
            <a:ext cx="4356100" cy="1008062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50000">
                <a:srgbClr val="FFFF99"/>
              </a:gs>
              <a:gs pos="100000">
                <a:srgbClr val="3399FF"/>
              </a:gs>
            </a:gsLst>
            <a:lin ang="5400000" scaled="1"/>
          </a:gra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 eaLnBrk="1" hangingPunct="1"/>
            <a:r>
              <a:rPr lang="ru-RU" sz="1400" b="1" dirty="0">
                <a:solidFill>
                  <a:srgbClr val="000066"/>
                </a:solidFill>
              </a:rPr>
              <a:t>РАСШИРЕНИЕ ПРЕДМЕТНОЙ ОБЛАСТИ </a:t>
            </a:r>
          </a:p>
          <a:p>
            <a:pPr marL="342900" indent="-342900" algn="ctr" eaLnBrk="1" hangingPunct="1"/>
            <a:r>
              <a:rPr lang="ru-RU" sz="1400" b="1" dirty="0">
                <a:solidFill>
                  <a:srgbClr val="000066"/>
                </a:solidFill>
              </a:rPr>
              <a:t>«ИНОСТРАННЫЙ ЯЗЫК»</a:t>
            </a:r>
          </a:p>
          <a:p>
            <a:pPr marL="342900" indent="-342900" algn="ctr" eaLnBrk="1" hangingPunct="1"/>
            <a:r>
              <a:rPr lang="ru-RU" sz="1400" b="1" dirty="0">
                <a:solidFill>
                  <a:srgbClr val="000066"/>
                </a:solidFill>
              </a:rPr>
              <a:t> ДО УРОВНЯ </a:t>
            </a:r>
          </a:p>
          <a:p>
            <a:pPr marL="342900" indent="-342900" algn="ctr" eaLnBrk="1" hangingPunct="1"/>
            <a:r>
              <a:rPr lang="ru-RU" sz="1400" b="1" dirty="0">
                <a:solidFill>
                  <a:srgbClr val="990000"/>
                </a:solidFill>
              </a:rPr>
              <a:t>«ИНОЯЗЫЧНОЕ ОБРАЗОВАНИЕ»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4716463" y="1989138"/>
            <a:ext cx="4356100" cy="1008062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50000">
                <a:srgbClr val="FFFF99"/>
              </a:gs>
              <a:gs pos="100000">
                <a:srgbClr val="3399FF"/>
              </a:gs>
            </a:gsLst>
            <a:lin ang="5400000" scaled="1"/>
          </a:gra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400" b="1" dirty="0">
              <a:solidFill>
                <a:srgbClr val="000066"/>
              </a:solidFill>
            </a:endParaRPr>
          </a:p>
          <a:p>
            <a:pPr algn="ctr" eaLnBrk="1" hangingPunct="1"/>
            <a:r>
              <a:rPr lang="ru-RU" sz="1400" b="1" dirty="0">
                <a:solidFill>
                  <a:srgbClr val="000066"/>
                </a:solidFill>
              </a:rPr>
              <a:t>ОБЪЕКТ ИНОЯЗЫЧНОГО </a:t>
            </a:r>
            <a:endParaRPr lang="en-US" sz="1400" b="1" dirty="0">
              <a:solidFill>
                <a:srgbClr val="000066"/>
              </a:solidFill>
            </a:endParaRPr>
          </a:p>
          <a:p>
            <a:pPr algn="ctr" eaLnBrk="1" hangingPunct="1"/>
            <a:r>
              <a:rPr lang="ru-RU" sz="1400" b="1" dirty="0">
                <a:solidFill>
                  <a:srgbClr val="000066"/>
                </a:solidFill>
              </a:rPr>
              <a:t>ОБРАЗОВАНИЯ</a:t>
            </a:r>
          </a:p>
          <a:p>
            <a:pPr algn="ctr" eaLnBrk="1" hangingPunct="1"/>
            <a:r>
              <a:rPr lang="ru-RU" sz="1400" b="1" dirty="0">
                <a:solidFill>
                  <a:srgbClr val="000066"/>
                </a:solidFill>
              </a:rPr>
              <a:t>МЕЖДИСЦИПЛИНАРНЫЙ КОНСТРУКТ</a:t>
            </a:r>
          </a:p>
          <a:p>
            <a:pPr algn="ctr" eaLnBrk="1" hangingPunct="1"/>
            <a:r>
              <a:rPr lang="ru-RU" sz="1400" b="1" dirty="0">
                <a:solidFill>
                  <a:srgbClr val="990000"/>
                </a:solidFill>
              </a:rPr>
              <a:t>«ЯЗЫК-КУЛЬТУРА-ЛИЧНОСТЬ»</a:t>
            </a:r>
          </a:p>
          <a:p>
            <a:pPr algn="ctr" eaLnBrk="1" hangingPunct="1"/>
            <a:endParaRPr lang="ru-RU" sz="1400" b="1" dirty="0">
              <a:latin typeface="Tahoma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258888" y="692150"/>
            <a:ext cx="6121400" cy="1152525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50000">
                <a:srgbClr val="FFFF99"/>
              </a:gs>
              <a:gs pos="100000">
                <a:srgbClr val="3399FF"/>
              </a:gs>
            </a:gsLst>
            <a:lin ang="5400000" scaled="1"/>
          </a:gra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sz="1400" b="1" dirty="0">
                <a:solidFill>
                  <a:srgbClr val="990000"/>
                </a:solidFill>
              </a:rPr>
              <a:t>КОГНИТИВНО-ЛИНГВОКУЛЬТУРОЛОГИЧЕСКАЯ </a:t>
            </a:r>
          </a:p>
          <a:p>
            <a:pPr algn="ctr" eaLnBrk="1" hangingPunct="1"/>
            <a:r>
              <a:rPr lang="ru-RU" sz="1400" b="1" dirty="0">
                <a:solidFill>
                  <a:srgbClr val="990000"/>
                </a:solidFill>
              </a:rPr>
              <a:t>МЕТОДОЛОГИЯ  -</a:t>
            </a:r>
          </a:p>
          <a:p>
            <a:pPr algn="ctr" eaLnBrk="1" hangingPunct="1"/>
            <a:r>
              <a:rPr lang="ru-RU" sz="1400" b="1" dirty="0">
                <a:solidFill>
                  <a:srgbClr val="000066"/>
                </a:solidFill>
              </a:rPr>
              <a:t>СОВРЕМЕННАЯ ПЛАТФОРМА НАУЧНОГО ПОЗНАНИЯ </a:t>
            </a:r>
          </a:p>
          <a:p>
            <a:pPr algn="ctr" eaLnBrk="1" hangingPunct="1"/>
            <a:r>
              <a:rPr lang="ru-RU" sz="1400" b="1" dirty="0">
                <a:solidFill>
                  <a:srgbClr val="000066"/>
                </a:solidFill>
              </a:rPr>
              <a:t>ТЕОРИИ ИНОЯЗЫЧНОГО ОБРАЗОВАНИЯ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250825" y="4005263"/>
            <a:ext cx="8713788" cy="1079500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50000">
                <a:srgbClr val="FFFF99"/>
              </a:gs>
              <a:gs pos="100000">
                <a:srgbClr val="3399FF"/>
              </a:gs>
            </a:gsLst>
            <a:lin ang="5400000" scaled="1"/>
          </a:gra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sz="1400" b="1">
                <a:solidFill>
                  <a:srgbClr val="000066"/>
                </a:solidFill>
              </a:rPr>
              <a:t>МЕТОДОЛОГИЧЕСКИЕ ПРИНЦИПЫ -</a:t>
            </a:r>
            <a:r>
              <a:rPr lang="ru-RU" sz="1400" b="1"/>
              <a:t> </a:t>
            </a:r>
            <a:r>
              <a:rPr lang="ru-RU" sz="1400" b="1">
                <a:solidFill>
                  <a:srgbClr val="990000"/>
                </a:solidFill>
              </a:rPr>
              <a:t>КОГНИТИВНЫЙ, КОММУНИКАТИВНЫЙ, </a:t>
            </a:r>
          </a:p>
          <a:p>
            <a:pPr algn="ctr" eaLnBrk="1" hangingPunct="1"/>
            <a:r>
              <a:rPr lang="ru-RU" sz="1400" b="1">
                <a:solidFill>
                  <a:srgbClr val="990000"/>
                </a:solidFill>
              </a:rPr>
              <a:t>СОЦИОКУЛЬТУРНЫЙ, ЛИНГВОКУЛЬТУРНЫЙ, КОНЦЕПТУАЛЬНЫЙ, </a:t>
            </a:r>
          </a:p>
          <a:p>
            <a:pPr algn="ctr" eaLnBrk="1" hangingPunct="1"/>
            <a:r>
              <a:rPr lang="ru-RU" sz="1400" b="1">
                <a:solidFill>
                  <a:srgbClr val="990000"/>
                </a:solidFill>
              </a:rPr>
              <a:t>РАЗВИВАЮЩЕ-РЕФЛЕКСИВНЫЙ (ЛИЧНОСТНО-ЦЕНТРИРОВАННЫЙ)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2268538" y="3140075"/>
            <a:ext cx="4535487" cy="720725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50000">
                <a:srgbClr val="FFFF99"/>
              </a:gs>
              <a:gs pos="100000">
                <a:srgbClr val="3399FF"/>
              </a:gs>
            </a:gsLst>
            <a:lin ang="5400000" scaled="1"/>
          </a:gra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sz="1400" b="1">
                <a:solidFill>
                  <a:srgbClr val="000066"/>
                </a:solidFill>
              </a:rPr>
              <a:t>МЕТОДОЛОГИЧЕСКАЯ КАТЕГОРИЯ</a:t>
            </a:r>
          </a:p>
          <a:p>
            <a:pPr algn="ctr" eaLnBrk="1" hangingPunct="1"/>
            <a:r>
              <a:rPr lang="ru-RU" sz="1400" b="1">
                <a:solidFill>
                  <a:srgbClr val="990000"/>
                </a:solidFill>
              </a:rPr>
              <a:t>«ЛИНГВОКУЛЬТУРА»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4716463" y="6021388"/>
            <a:ext cx="4248150" cy="792162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50000">
                <a:srgbClr val="FFFF99"/>
              </a:gs>
              <a:gs pos="100000">
                <a:srgbClr val="3399FF"/>
              </a:gs>
            </a:gsLst>
            <a:lin ang="5400000" scaled="1"/>
          </a:gra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sz="1400" b="1">
                <a:solidFill>
                  <a:srgbClr val="000066"/>
                </a:solidFill>
              </a:rPr>
              <a:t>КОНЕЧНЫЙ РЕЗУЛЬТАТ</a:t>
            </a:r>
          </a:p>
          <a:p>
            <a:pPr algn="ctr" eaLnBrk="1" hangingPunct="1"/>
            <a:r>
              <a:rPr lang="ru-RU" sz="1400" b="1">
                <a:solidFill>
                  <a:srgbClr val="990000"/>
                </a:solidFill>
              </a:rPr>
              <a:t>«СУБЪЕКТ МЕЖКУЛЬТУРНОЙ </a:t>
            </a:r>
          </a:p>
          <a:p>
            <a:pPr algn="ctr" eaLnBrk="1" hangingPunct="1"/>
            <a:r>
              <a:rPr lang="ru-RU" sz="1400" b="1">
                <a:solidFill>
                  <a:srgbClr val="990000"/>
                </a:solidFill>
              </a:rPr>
              <a:t>КОММУНИКАЦИИ»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107950" y="6021388"/>
            <a:ext cx="4321175" cy="792162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50000">
                <a:srgbClr val="FFFF99"/>
              </a:gs>
              <a:gs pos="100000">
                <a:srgbClr val="3399FF"/>
              </a:gs>
            </a:gsLst>
            <a:lin ang="5400000" scaled="1"/>
          </a:gra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sz="1400" b="1">
                <a:solidFill>
                  <a:srgbClr val="000066"/>
                </a:solidFill>
              </a:rPr>
              <a:t>ЦЕЛЕРЕЗУЛЬТАТИВНАЯ КАТЕГОРИЯ</a:t>
            </a:r>
          </a:p>
          <a:p>
            <a:pPr algn="ctr" eaLnBrk="1" hangingPunct="1"/>
            <a:r>
              <a:rPr lang="ru-RU" sz="1400" b="1">
                <a:solidFill>
                  <a:srgbClr val="990000"/>
                </a:solidFill>
              </a:rPr>
              <a:t>«МЕЖКУЛЬТУРНАЯ КОМПЕТЕНЦИЯ»</a:t>
            </a:r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4427538" y="2492375"/>
            <a:ext cx="287337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4427538" y="5084763"/>
            <a:ext cx="0" cy="21590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H="1">
            <a:off x="2916238" y="5876925"/>
            <a:ext cx="287337" cy="144463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5292725" y="5876925"/>
            <a:ext cx="358775" cy="144463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4427538" y="6308725"/>
            <a:ext cx="288925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H="1">
            <a:off x="3276600" y="1844675"/>
            <a:ext cx="142875" cy="144463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5292725" y="1844675"/>
            <a:ext cx="142875" cy="144463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3329" name="Line 19"/>
          <p:cNvSpPr>
            <a:spLocks noChangeShapeType="1"/>
          </p:cNvSpPr>
          <p:nvPr/>
        </p:nvSpPr>
        <p:spPr bwMode="auto">
          <a:xfrm>
            <a:off x="4643438" y="3860800"/>
            <a:ext cx="0" cy="144463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3330" name="Rectangle 21"/>
          <p:cNvSpPr>
            <a:spLocks noChangeArrowheads="1"/>
          </p:cNvSpPr>
          <p:nvPr/>
        </p:nvSpPr>
        <p:spPr bwMode="auto">
          <a:xfrm>
            <a:off x="1331913" y="5302250"/>
            <a:ext cx="6121400" cy="574675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50000">
                <a:srgbClr val="FFFF99"/>
              </a:gs>
              <a:gs pos="100000">
                <a:srgbClr val="3399FF"/>
              </a:gs>
            </a:gsLst>
            <a:lin ang="5400000" scaled="1"/>
          </a:gra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sz="1400" b="1">
                <a:solidFill>
                  <a:srgbClr val="990000"/>
                </a:solidFill>
              </a:rPr>
              <a:t>МЕЖКУЛЬТУРНО-КОММУНИКАТИВНАЯ ТЕОРИЯ </a:t>
            </a:r>
          </a:p>
          <a:p>
            <a:pPr algn="ctr" eaLnBrk="1" hangingPunct="1"/>
            <a:r>
              <a:rPr lang="ru-RU" sz="1400" b="1">
                <a:solidFill>
                  <a:srgbClr val="990000"/>
                </a:solidFill>
              </a:rPr>
              <a:t>ИНОЯЗЫЧНОГО ОБРАЗОВАНИЯ</a:t>
            </a:r>
          </a:p>
        </p:txBody>
      </p:sp>
      <p:sp>
        <p:nvSpPr>
          <p:cNvPr id="13331" name="Line 22"/>
          <p:cNvSpPr>
            <a:spLocks noChangeShapeType="1"/>
          </p:cNvSpPr>
          <p:nvPr/>
        </p:nvSpPr>
        <p:spPr bwMode="auto">
          <a:xfrm flipH="1">
            <a:off x="5435600" y="2997200"/>
            <a:ext cx="215900" cy="144463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3332" name="Line 23"/>
          <p:cNvSpPr>
            <a:spLocks noChangeShapeType="1"/>
          </p:cNvSpPr>
          <p:nvPr/>
        </p:nvSpPr>
        <p:spPr bwMode="auto">
          <a:xfrm>
            <a:off x="3490913" y="2997200"/>
            <a:ext cx="144462" cy="144463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8218488" y="6429396"/>
            <a:ext cx="925512" cy="4286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 № 2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03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958906" y="6496050"/>
            <a:ext cx="1185094" cy="36195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en-US" sz="1400" b="1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Слайд №</a:t>
            </a:r>
            <a:r>
              <a:rPr lang="ru-RU" sz="1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6</a:t>
            </a:r>
            <a:endParaRPr lang="ru-RU" sz="1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99942" y="6205"/>
            <a:ext cx="8172400" cy="7017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Современная психолингвистическая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базируемость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когнитивно-лингвокультурологическая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методологическая обоснованность становления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субъекта межкультурной коммуникации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Современная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когнитивно-лингвокультурологическая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методология и платформа иноязычного образования базируется и обосновывается возможностью достижения в развитии личности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только уровня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субъекта межкультурной коммуникации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следующим: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учетом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общих закономерностей, процессов познания, единого когнитивного механизма становления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языковой личности с первичным когнитивным сознанием и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концептуальной картиной мира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базируемой на родном языке и своей культуре как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лингвокультурное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отражение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национального языкового сознания и менталитета;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опорой на особенности становления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субъекта межкультурной коммуникации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которая достигается путем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формирования у него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вторичного когнитивного сознания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как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концепта и образа мира другого социума;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вторичных когнитивных конструктов-знаний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соотносящихся со знаниями о мире и языке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инофона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базе знаний о концептуальной природе мышления возможности формирования </a:t>
            </a:r>
            <a:r>
              <a:rPr lang="ru-RU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механизма </a:t>
            </a:r>
            <a:r>
              <a:rPr lang="ru-RU" b="1" dirty="0"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реконцептуализации</a:t>
            </a:r>
            <a:r>
              <a:rPr lang="ru-RU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языковой категоризации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предопределенных </a:t>
            </a:r>
            <a:r>
              <a:rPr lang="ru-RU" dirty="0"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вторичной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когницией</a:t>
            </a:r>
            <a:r>
              <a:rPr lang="ru-RU" dirty="0"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концептуально-организованной </a:t>
            </a:r>
            <a:r>
              <a:rPr lang="ru-RU" dirty="0"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картиной мира другого социума</a:t>
            </a:r>
            <a:r>
              <a:rPr lang="ru-RU" dirty="0"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5142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176</TotalTime>
  <Words>1914</Words>
  <Application>Microsoft Office PowerPoint</Application>
  <PresentationFormat>Экран (4:3)</PresentationFormat>
  <Paragraphs>513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Аспект</vt:lpstr>
      <vt:lpstr> 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admin</cp:lastModifiedBy>
  <cp:revision>17</cp:revision>
  <cp:lastPrinted>2016-02-29T09:11:52Z</cp:lastPrinted>
  <dcterms:modified xsi:type="dcterms:W3CDTF">2017-05-16T03:14:04Z</dcterms:modified>
</cp:coreProperties>
</file>